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s/slide5.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6.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1.xml" ContentType="application/vnd.openxmlformats-officedocument.presentationml.slide+xml"/>
  <Override PartName="/ppt/slides/slide33.xml" ContentType="application/vnd.openxmlformats-officedocument.presentationml.slide+xml"/>
  <Override PartName="/ppt/slides/slide29.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0.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8.xml" ContentType="application/vnd.openxmlformats-officedocument.presentationml.slide+xml"/>
  <Override PartName="/ppt/slideMasters/slideMaster1.xml" ContentType="application/vnd.openxmlformats-officedocument.presentationml.slideMaster+xml"/>
  <Override PartName="/ppt/notesSlides/notesSlide19.xml" ContentType="application/vnd.openxmlformats-officedocument.presentationml.notesSlide+xml"/>
  <Override PartName="/ppt/notesSlides/notesSlide18.xml" ContentType="application/vnd.openxmlformats-officedocument.presentationml.notesSlide+xml"/>
  <Override PartName="/ppt/slideMasters/slideMaster2.xml" ContentType="application/vnd.openxmlformats-officedocument.presentationml.slideMaster+xml"/>
  <Override PartName="/ppt/notesSlides/notesSlide20.xml" ContentType="application/vnd.openxmlformats-officedocument.presentationml.notesSlide+xml"/>
  <Override PartName="/ppt/slideLayouts/slideLayout1.xml" ContentType="application/vnd.openxmlformats-officedocument.presentationml.slideLayout+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7.xml" ContentType="application/vnd.openxmlformats-officedocument.presentationml.notesSlide+xml"/>
  <Override PartName="/ppt/notesSlides/notesSlide12.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notesSlides/notesSlide13.xml" ContentType="application/vnd.openxmlformats-officedocument.presentationml.notes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notesSlides/notesSlide16.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theme/theme4.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ppt/tags/tag3.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ppt/tags/tag1.xml" ContentType="application/vnd.openxmlformats-officedocument.presentationml.tag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972" r:id="rId1"/>
    <p:sldMasterId id="2147484067" r:id="rId2"/>
  </p:sldMasterIdLst>
  <p:notesMasterIdLst>
    <p:notesMasterId r:id="rId40"/>
  </p:notesMasterIdLst>
  <p:handoutMasterIdLst>
    <p:handoutMasterId r:id="rId41"/>
  </p:handoutMasterIdLst>
  <p:sldIdLst>
    <p:sldId id="840" r:id="rId3"/>
    <p:sldId id="893" r:id="rId4"/>
    <p:sldId id="882" r:id="rId5"/>
    <p:sldId id="883" r:id="rId6"/>
    <p:sldId id="875" r:id="rId7"/>
    <p:sldId id="894" r:id="rId8"/>
    <p:sldId id="876" r:id="rId9"/>
    <p:sldId id="877" r:id="rId10"/>
    <p:sldId id="878" r:id="rId11"/>
    <p:sldId id="879" r:id="rId12"/>
    <p:sldId id="895" r:id="rId13"/>
    <p:sldId id="874" r:id="rId14"/>
    <p:sldId id="797" r:id="rId15"/>
    <p:sldId id="798" r:id="rId16"/>
    <p:sldId id="799" r:id="rId17"/>
    <p:sldId id="772" r:id="rId18"/>
    <p:sldId id="800" r:id="rId19"/>
    <p:sldId id="849" r:id="rId20"/>
    <p:sldId id="852" r:id="rId21"/>
    <p:sldId id="853" r:id="rId22"/>
    <p:sldId id="854" r:id="rId23"/>
    <p:sldId id="855" r:id="rId24"/>
    <p:sldId id="856" r:id="rId25"/>
    <p:sldId id="859" r:id="rId26"/>
    <p:sldId id="860" r:id="rId27"/>
    <p:sldId id="861" r:id="rId28"/>
    <p:sldId id="862" r:id="rId29"/>
    <p:sldId id="863" r:id="rId30"/>
    <p:sldId id="865" r:id="rId31"/>
    <p:sldId id="867" r:id="rId32"/>
    <p:sldId id="869" r:id="rId33"/>
    <p:sldId id="870" r:id="rId34"/>
    <p:sldId id="872" r:id="rId35"/>
    <p:sldId id="830" r:id="rId36"/>
    <p:sldId id="802" r:id="rId37"/>
    <p:sldId id="803" r:id="rId38"/>
    <p:sldId id="640" r:id="rId39"/>
  </p:sldIdLst>
  <p:sldSz cx="12436475" cy="6994525"/>
  <p:notesSz cx="7010400" cy="9296400"/>
  <p:defaultTex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p:defaultTextStyle>
  <p:extLst>
    <p:ext uri="{EFAFB233-063F-42B5-8137-9DF3F51BA10A}">
      <p15:sldGuideLst xmlns:p15="http://schemas.microsoft.com/office/powerpoint/2012/main">
        <p15:guide id="2" orient="horz" pos="187">
          <p15:clr>
            <a:srgbClr val="A4A3A4"/>
          </p15:clr>
        </p15:guide>
        <p15:guide id="3" orient="horz" pos="2955">
          <p15:clr>
            <a:srgbClr val="A4A3A4"/>
          </p15:clr>
        </p15:guide>
        <p15:guide id="4" orient="horz" pos="1338">
          <p15:clr>
            <a:srgbClr val="A4A3A4"/>
          </p15:clr>
        </p15:guide>
        <p15:guide id="5" orient="horz" pos="3067">
          <p15:clr>
            <a:srgbClr val="A4A3A4"/>
          </p15:clr>
        </p15:guide>
        <p15:guide id="6" orient="horz" pos="4219">
          <p15:clr>
            <a:srgbClr val="A4A3A4"/>
          </p15:clr>
        </p15:guide>
        <p15:guide id="7" orient="horz" pos="3780">
          <p15:clr>
            <a:srgbClr val="A4A3A4"/>
          </p15:clr>
        </p15:guide>
        <p15:guide id="8" orient="horz" pos="2737">
          <p15:clr>
            <a:srgbClr val="A4A3A4"/>
          </p15:clr>
        </p15:guide>
        <p15:guide id="11" pos="749">
          <p15:clr>
            <a:srgbClr val="A4A3A4"/>
          </p15:clr>
        </p15:guide>
        <p15:guide id="12" pos="1325">
          <p15:clr>
            <a:srgbClr val="A4A3A4"/>
          </p15:clr>
        </p15:guide>
        <p15:guide id="13" pos="1901">
          <p15:clr>
            <a:srgbClr val="A4A3A4"/>
          </p15:clr>
        </p15:guide>
        <p15:guide id="16" pos="3053">
          <p15:clr>
            <a:srgbClr val="A4A3A4"/>
          </p15:clr>
        </p15:guide>
        <p15:guide id="17" pos="4205">
          <p15:clr>
            <a:srgbClr val="A4A3A4"/>
          </p15:clr>
        </p15:guide>
        <p15:guide id="18" pos="173">
          <p15:clr>
            <a:srgbClr val="A4A3A4"/>
          </p15:clr>
        </p15:guide>
        <p15:guide id="19" pos="2477">
          <p15:clr>
            <a:srgbClr val="A4A3A4"/>
          </p15:clr>
        </p15:guide>
        <p15:guide id="21" orient="horz" pos="3931">
          <p15:clr>
            <a:srgbClr val="A4A3A4"/>
          </p15:clr>
        </p15:guide>
        <p15:guide id="22" orient="horz" pos="2487">
          <p15:clr>
            <a:srgbClr val="A4A3A4"/>
          </p15:clr>
        </p15:guide>
        <p15:guide id="23" orient="horz" pos="1917">
          <p15:clr>
            <a:srgbClr val="A4A3A4"/>
          </p15:clr>
        </p15:guide>
        <p15:guide id="24" orient="horz" pos="761">
          <p15:clr>
            <a:srgbClr val="A4A3A4"/>
          </p15:clr>
        </p15:guide>
        <p15:guide id="25" orient="horz" pos="3642">
          <p15:clr>
            <a:srgbClr val="A4A3A4"/>
          </p15:clr>
        </p15:guide>
        <p15:guide id="26" pos="4781" userDrawn="1">
          <p15:clr>
            <a:srgbClr val="A4A3A4"/>
          </p15:clr>
        </p15:guide>
        <p15:guide id="27" pos="3625">
          <p15:clr>
            <a:srgbClr val="A4A3A4"/>
          </p15:clr>
        </p15:guide>
        <p15:guide id="29" pos="5357" userDrawn="1">
          <p15:clr>
            <a:srgbClr val="A4A3A4"/>
          </p15:clr>
        </p15:guide>
        <p15:guide id="30" pos="5933" userDrawn="1">
          <p15:clr>
            <a:srgbClr val="A4A3A4"/>
          </p15:clr>
        </p15:guide>
        <p15:guide id="31" pos="6509" userDrawn="1">
          <p15:clr>
            <a:srgbClr val="A4A3A4"/>
          </p15:clr>
        </p15:guide>
        <p15:guide id="32" pos="7085" userDrawn="1">
          <p15:clr>
            <a:srgbClr val="A4A3A4"/>
          </p15:clr>
        </p15:guide>
        <p15:guide id="33" pos="7661" userDrawn="1">
          <p15:clr>
            <a:srgbClr val="A4A3A4"/>
          </p15:clr>
        </p15:guide>
        <p15:guide id="34" orient="horz" pos="2203" userDrawn="1">
          <p15:clr>
            <a:srgbClr val="A4A3A4"/>
          </p15:clr>
        </p15:guide>
        <p15:guide id="35" orient="horz" pos="1608" userDrawn="1">
          <p15:clr>
            <a:srgbClr val="A4A3A4"/>
          </p15:clr>
        </p15:guide>
        <p15:guide id="36" pos="16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003963"/>
    <a:srgbClr val="4095D4"/>
    <a:srgbClr val="00BCF2"/>
    <a:srgbClr val="DC3C00"/>
    <a:srgbClr val="FF8C00"/>
    <a:srgbClr val="737373"/>
    <a:srgbClr val="497769"/>
    <a:srgbClr val="F3F3F3"/>
    <a:srgbClr val="1673C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653" autoAdjust="0"/>
    <p:restoredTop sz="96323" autoAdjust="0"/>
  </p:normalViewPr>
  <p:slideViewPr>
    <p:cSldViewPr snapToGrid="0">
      <p:cViewPr varScale="1">
        <p:scale>
          <a:sx n="64" d="100"/>
          <a:sy n="64" d="100"/>
        </p:scale>
        <p:origin x="542" y="67"/>
      </p:cViewPr>
      <p:guideLst>
        <p:guide orient="horz" pos="187"/>
        <p:guide orient="horz" pos="2955"/>
        <p:guide orient="horz" pos="1338"/>
        <p:guide orient="horz" pos="3067"/>
        <p:guide orient="horz" pos="4219"/>
        <p:guide orient="horz" pos="3780"/>
        <p:guide orient="horz" pos="2737"/>
        <p:guide pos="749"/>
        <p:guide pos="1325"/>
        <p:guide pos="1901"/>
        <p:guide pos="3053"/>
        <p:guide pos="4205"/>
        <p:guide pos="173"/>
        <p:guide pos="2477"/>
        <p:guide orient="horz" pos="3931"/>
        <p:guide orient="horz" pos="2487"/>
        <p:guide orient="horz" pos="1917"/>
        <p:guide orient="horz" pos="761"/>
        <p:guide orient="horz" pos="3642"/>
        <p:guide pos="4781"/>
        <p:guide pos="3625"/>
        <p:guide pos="5357"/>
        <p:guide pos="5933"/>
        <p:guide pos="6509"/>
        <p:guide pos="7085"/>
        <p:guide pos="7661"/>
        <p:guide orient="horz" pos="2203"/>
        <p:guide orient="horz" pos="1608"/>
        <p:guide pos="1680"/>
      </p:guideLst>
    </p:cSldViewPr>
  </p:slideViewPr>
  <p:notesTextViewPr>
    <p:cViewPr>
      <p:scale>
        <a:sx n="75" d="100"/>
        <a:sy n="75" d="100"/>
      </p:scale>
      <p:origin x="0" y="0"/>
    </p:cViewPr>
  </p:notesTextViewPr>
  <p:sorterViewPr>
    <p:cViewPr varScale="1">
      <p:scale>
        <a:sx n="1" d="1"/>
        <a:sy n="1" d="1"/>
      </p:scale>
      <p:origin x="0" y="-12096"/>
    </p:cViewPr>
  </p:sorterViewPr>
  <p:notesViewPr>
    <p:cSldViewPr snapToGrid="0">
      <p:cViewPr varScale="1">
        <p:scale>
          <a:sx n="81" d="100"/>
          <a:sy n="81" d="100"/>
        </p:scale>
        <p:origin x="2022" y="13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commentAuthors" Target="commentAuthors.xml"/><Relationship Id="rId47" Type="http://schemas.openxmlformats.org/officeDocument/2006/relationships/customXml" Target="../customXml/item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customXml" Target="../customXml/item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48" Type="http://schemas.openxmlformats.org/officeDocument/2006/relationships/customXml" Target="../customXml/item2.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defTabSz="932688"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970338" y="0"/>
            <a:ext cx="3038475" cy="466725"/>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ea typeface="MS PGothic" panose="020B0600070205080204" pitchFamily="34" charset="-128"/>
                <a:cs typeface="+mn-cs"/>
              </a:defRPr>
            </a:lvl1pPr>
          </a:lstStyle>
          <a:p>
            <a:pPr>
              <a:defRPr/>
            </a:pPr>
            <a:fld id="{656B97E7-3517-BA49-9C61-BB0AA69F1F05}" type="datetimeFigureOut">
              <a:rPr lang="en-US"/>
              <a:pPr>
                <a:defRPr/>
              </a:pPr>
              <a:t>4/2/2015</a:t>
            </a:fld>
            <a:endParaRPr lang="en-US"/>
          </a:p>
        </p:txBody>
      </p:sp>
      <p:sp>
        <p:nvSpPr>
          <p:cNvPr id="4" name="Footer Placeholder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defTabSz="932688"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38" y="8829675"/>
            <a:ext cx="3038475" cy="466725"/>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ea typeface="MS PGothic" panose="020B0600070205080204" pitchFamily="34" charset="-128"/>
                <a:cs typeface="+mn-cs"/>
              </a:defRPr>
            </a:lvl1pPr>
          </a:lstStyle>
          <a:p>
            <a:pPr>
              <a:defRPr/>
            </a:pPr>
            <a:fld id="{959BDC71-D924-834D-B117-7FF15E680F4D}" type="slidenum">
              <a:rPr lang="en-US"/>
              <a:pPr>
                <a:defRPr/>
              </a:pPr>
              <a:t>‹#›</a:t>
            </a:fld>
            <a:endParaRPr lang="en-US"/>
          </a:p>
        </p:txBody>
      </p:sp>
    </p:spTree>
    <p:extLst>
      <p:ext uri="{BB962C8B-B14F-4D97-AF65-F5344CB8AC3E}">
        <p14:creationId xmlns:p14="http://schemas.microsoft.com/office/powerpoint/2010/main" val="150671142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2.jpeg>
</file>

<file path=ppt/media/image33.png>
</file>

<file path=ppt/media/image34.png>
</file>

<file path=ppt/media/image35.png>
</file>

<file path=ppt/media/image36.png>
</file>

<file path=ppt/media/image37.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3177" tIns="46589" rIns="93177" bIns="46589" rtlCol="0"/>
          <a:lstStyle>
            <a:lvl1pPr algn="l" defTabSz="932688"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970338" y="0"/>
            <a:ext cx="3038475" cy="466725"/>
          </a:xfrm>
          <a:prstGeom prst="rect">
            <a:avLst/>
          </a:prstGeom>
        </p:spPr>
        <p:txBody>
          <a:bodyPr vert="horz" wrap="square" lIns="93177" tIns="46589" rIns="93177" bIns="46589" numCol="1" anchor="t" anchorCtr="0" compatLnSpc="1">
            <a:prstTxWarp prst="textNoShape">
              <a:avLst/>
            </a:prstTxWarp>
          </a:bodyPr>
          <a:lstStyle>
            <a:lvl1pPr algn="r">
              <a:defRPr sz="1200">
                <a:latin typeface="Calibri" panose="020F0502020204030204" pitchFamily="34" charset="0"/>
                <a:ea typeface="MS PGothic" panose="020B0600070205080204" pitchFamily="34" charset="-128"/>
                <a:cs typeface="+mn-cs"/>
              </a:defRPr>
            </a:lvl1pPr>
          </a:lstStyle>
          <a:p>
            <a:pPr>
              <a:defRPr/>
            </a:pPr>
            <a:fld id="{144C36B2-748D-0D47-8AD2-1DD2B2E12A6E}" type="datetimeFigureOut">
              <a:rPr lang="en-US"/>
              <a:pPr>
                <a:defRPr/>
              </a:pPr>
              <a:t>4/2/2015</a:t>
            </a:fld>
            <a:endParaRPr lang="en-US"/>
          </a:p>
        </p:txBody>
      </p:sp>
      <p:sp>
        <p:nvSpPr>
          <p:cNvPr id="4" name="Slide Image Placeholder 3"/>
          <p:cNvSpPr>
            <a:spLocks noGrp="1" noRot="1" noChangeAspect="1"/>
          </p:cNvSpPr>
          <p:nvPr>
            <p:ph type="sldImg" idx="2"/>
          </p:nvPr>
        </p:nvSpPr>
        <p:spPr>
          <a:xfrm>
            <a:off x="715963" y="1162050"/>
            <a:ext cx="5578475" cy="313690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3177" tIns="46589" rIns="93177" bIns="46589"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29675"/>
            <a:ext cx="3038475" cy="466725"/>
          </a:xfrm>
          <a:prstGeom prst="rect">
            <a:avLst/>
          </a:prstGeom>
        </p:spPr>
        <p:txBody>
          <a:bodyPr vert="horz" lIns="93177" tIns="46589" rIns="93177" bIns="46589" rtlCol="0" anchor="b"/>
          <a:lstStyle>
            <a:lvl1pPr algn="l" defTabSz="932688"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wrap="square" lIns="93177" tIns="46589" rIns="93177" bIns="46589" numCol="1" anchor="b" anchorCtr="0" compatLnSpc="1">
            <a:prstTxWarp prst="textNoShape">
              <a:avLst/>
            </a:prstTxWarp>
          </a:bodyPr>
          <a:lstStyle>
            <a:lvl1pPr algn="r">
              <a:defRPr sz="1200">
                <a:latin typeface="Calibri" panose="020F0502020204030204" pitchFamily="34" charset="0"/>
                <a:ea typeface="MS PGothic" panose="020B0600070205080204" pitchFamily="34" charset="-128"/>
                <a:cs typeface="+mn-cs"/>
              </a:defRPr>
            </a:lvl1pPr>
          </a:lstStyle>
          <a:p>
            <a:pPr>
              <a:defRPr/>
            </a:pPr>
            <a:fld id="{7088D5E3-B0C4-244E-905F-C9848084E0A1}" type="slidenum">
              <a:rPr lang="en-US"/>
              <a:pPr>
                <a:defRPr/>
              </a:pPr>
              <a:t>‹#›</a:t>
            </a:fld>
            <a:endParaRPr lang="en-US"/>
          </a:p>
        </p:txBody>
      </p:sp>
    </p:spTree>
    <p:extLst>
      <p:ext uri="{BB962C8B-B14F-4D97-AF65-F5344CB8AC3E}">
        <p14:creationId xmlns:p14="http://schemas.microsoft.com/office/powerpoint/2010/main" val="1657721836"/>
      </p:ext>
    </p:extLst>
  </p:cSld>
  <p:clrMap bg1="lt1" tx1="dk1" bg2="lt2" tx2="dk2" accent1="accent1" accent2="accent2" accent3="accent3" accent4="accent4" accent5="accent5" accent6="accent6" hlink="hlink" folHlink="folHlink"/>
  <p:notesStyle>
    <a:lvl1pPr algn="l" defTabSz="931863"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0"/>
      </a:defRPr>
    </a:lvl1pPr>
    <a:lvl2pPr marL="465138" algn="l" defTabSz="931863"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2pPr>
    <a:lvl3pPr marL="931863" algn="l" defTabSz="931863"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3pPr>
    <a:lvl4pPr marL="1398588" algn="l" defTabSz="931863"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4pPr>
    <a:lvl5pPr marL="1865313" algn="l" defTabSz="931863"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5pPr>
    <a:lvl6pPr marL="2331720" algn="l" defTabSz="932688" rtl="0" eaLnBrk="1" latinLnBrk="0" hangingPunct="1">
      <a:defRPr sz="1224" kern="1200">
        <a:solidFill>
          <a:schemeClr val="tx1"/>
        </a:solidFill>
        <a:latin typeface="+mn-lt"/>
        <a:ea typeface="+mn-ea"/>
        <a:cs typeface="+mn-cs"/>
      </a:defRPr>
    </a:lvl6pPr>
    <a:lvl7pPr marL="2798064" algn="l" defTabSz="932688" rtl="0" eaLnBrk="1" latinLnBrk="0" hangingPunct="1">
      <a:defRPr sz="1224" kern="1200">
        <a:solidFill>
          <a:schemeClr val="tx1"/>
        </a:solidFill>
        <a:latin typeface="+mn-lt"/>
        <a:ea typeface="+mn-ea"/>
        <a:cs typeface="+mn-cs"/>
      </a:defRPr>
    </a:lvl7pPr>
    <a:lvl8pPr marL="3264408" algn="l" defTabSz="932688" rtl="0" eaLnBrk="1" latinLnBrk="0" hangingPunct="1">
      <a:defRPr sz="1224" kern="1200">
        <a:solidFill>
          <a:schemeClr val="tx1"/>
        </a:solidFill>
        <a:latin typeface="+mn-lt"/>
        <a:ea typeface="+mn-ea"/>
        <a:cs typeface="+mn-cs"/>
      </a:defRPr>
    </a:lvl8pPr>
    <a:lvl9pPr marL="3730752" algn="l" defTabSz="932688"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1</a:t>
            </a:fld>
            <a:endParaRPr lang="en-US"/>
          </a:p>
        </p:txBody>
      </p:sp>
    </p:spTree>
    <p:extLst>
      <p:ext uri="{BB962C8B-B14F-4D97-AF65-F5344CB8AC3E}">
        <p14:creationId xmlns:p14="http://schemas.microsoft.com/office/powerpoint/2010/main" val="40848743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11</a:t>
            </a:fld>
            <a:endParaRPr lang="en-US"/>
          </a:p>
        </p:txBody>
      </p:sp>
    </p:spTree>
    <p:extLst>
      <p:ext uri="{BB962C8B-B14F-4D97-AF65-F5344CB8AC3E}">
        <p14:creationId xmlns:p14="http://schemas.microsoft.com/office/powerpoint/2010/main" val="26681035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solidFill>
                  <a:prstClr val="black"/>
                </a:solidFill>
              </a:rPr>
              <a:pPr>
                <a:defRPr/>
              </a:pPr>
              <a:t>12</a:t>
            </a:fld>
            <a:endParaRPr lang="en-US">
              <a:solidFill>
                <a:prstClr val="black"/>
              </a:solidFill>
            </a:endParaRPr>
          </a:p>
        </p:txBody>
      </p:sp>
    </p:spTree>
    <p:extLst>
      <p:ext uri="{BB962C8B-B14F-4D97-AF65-F5344CB8AC3E}">
        <p14:creationId xmlns:p14="http://schemas.microsoft.com/office/powerpoint/2010/main" val="37462841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13</a:t>
            </a:fld>
            <a:endParaRPr lang="en-US"/>
          </a:p>
        </p:txBody>
      </p:sp>
    </p:spTree>
    <p:extLst>
      <p:ext uri="{BB962C8B-B14F-4D97-AF65-F5344CB8AC3E}">
        <p14:creationId xmlns:p14="http://schemas.microsoft.com/office/powerpoint/2010/main" val="13108253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Header Placeholder 3"/>
          <p:cNvSpPr>
            <a:spLocks noGrp="1"/>
          </p:cNvSpPr>
          <p:nvPr>
            <p:ph type="hdr" sz="quarter" idx="10"/>
          </p:nvPr>
        </p:nvSpPr>
        <p:spPr/>
        <p:txBody>
          <a:bodyPr/>
          <a:lstStyle/>
          <a:p>
            <a:endParaRPr lang="en-US" dirty="0">
              <a:solidFill>
                <a:prstClr val="black"/>
              </a:solidFill>
              <a:latin typeface="Calibri"/>
            </a:endParaRPr>
          </a:p>
        </p:txBody>
      </p:sp>
      <p:sp>
        <p:nvSpPr>
          <p:cNvPr id="5" name="Footer Placeholder 4"/>
          <p:cNvSpPr>
            <a:spLocks noGrp="1"/>
          </p:cNvSpPr>
          <p:nvPr>
            <p:ph type="ftr" sz="quarter" idx="11"/>
          </p:nvPr>
        </p:nvSpPr>
        <p:spPr/>
        <p:txBody>
          <a:bodyPr/>
          <a:lstStyle/>
          <a:p>
            <a:pPr defTabSz="922783"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85225C5F-317C-4E6C-A3AB-848DA2FC6087}" type="datetime1">
              <a:rPr lang="en-US" smtClean="0">
                <a:solidFill>
                  <a:prstClr val="black"/>
                </a:solidFill>
                <a:latin typeface="Calibri"/>
              </a:rPr>
              <a:pPr/>
              <a:t>4/2/2015</a:t>
            </a:fld>
            <a:endParaRPr lang="en-US" dirty="0">
              <a:solidFill>
                <a:prstClr val="black"/>
              </a:solidFill>
              <a:latin typeface="Calibri"/>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latin typeface="Calibri"/>
              </a:rPr>
              <a:pPr/>
              <a:t>19</a:t>
            </a:fld>
            <a:endParaRPr lang="en-US" dirty="0">
              <a:solidFill>
                <a:prstClr val="black"/>
              </a:solidFill>
              <a:latin typeface="Calibri"/>
            </a:endParaRPr>
          </a:p>
        </p:txBody>
      </p:sp>
    </p:spTree>
    <p:extLst>
      <p:ext uri="{BB962C8B-B14F-4D97-AF65-F5344CB8AC3E}">
        <p14:creationId xmlns:p14="http://schemas.microsoft.com/office/powerpoint/2010/main" val="22421239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22</a:t>
            </a:fld>
            <a:endParaRPr lang="en-US"/>
          </a:p>
        </p:txBody>
      </p:sp>
    </p:spTree>
    <p:extLst>
      <p:ext uri="{BB962C8B-B14F-4D97-AF65-F5344CB8AC3E}">
        <p14:creationId xmlns:p14="http://schemas.microsoft.com/office/powerpoint/2010/main" val="32412018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spcAft>
                <a:spcPts val="785"/>
              </a:spcAft>
            </a:pPr>
            <a:endParaRPr lang="en-US" b="0" dirty="0" smtClean="0">
              <a:solidFill>
                <a:schemeClr val="tx1"/>
              </a:solidFill>
            </a:endParaRPr>
          </a:p>
        </p:txBody>
      </p:sp>
      <p:sp>
        <p:nvSpPr>
          <p:cNvPr id="4" name="Slide Number Placeholder 3"/>
          <p:cNvSpPr>
            <a:spLocks noGrp="1"/>
          </p:cNvSpPr>
          <p:nvPr>
            <p:ph type="sldNum" sz="quarter" idx="10"/>
          </p:nvPr>
        </p:nvSpPr>
        <p:spPr/>
        <p:txBody>
          <a:bodyPr/>
          <a:lstStyle/>
          <a:p>
            <a:fld id="{3BCC380E-B6E6-4400-A57F-835CA92E9EA4}"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23590766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22783"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EBDF229-F438-4773-8244-43DD6A8D08E5}" type="datetime1">
              <a:rPr lang="en-US" smtClean="0"/>
              <a:t>4/2/2015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5080145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51B1278-D92B-4AF3-A9C1-71DD298190CE}" type="datetimeFigureOut">
              <a:rPr lang="en-US" smtClean="0"/>
              <a:pPr/>
              <a:t>4/2/2015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21824796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smtClean="0">
              <a:solidFill>
                <a:schemeClr val="tx1"/>
              </a:solidFill>
              <a:effectLst/>
              <a:latin typeface="+mn-lt"/>
              <a:ea typeface="MS PGothic" panose="020B0600070205080204" pitchFamily="34" charset="-128"/>
              <a:cs typeface="ＭＳ Ｐゴシック" charset="0"/>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51B1278-D92B-4AF3-A9C1-71DD298190CE}" type="datetimeFigureOut">
              <a:rPr lang="en-US" smtClean="0"/>
              <a:pPr/>
              <a:t>4/2/2015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6605837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35</a:t>
            </a:fld>
            <a:endParaRPr lang="en-US"/>
          </a:p>
        </p:txBody>
      </p:sp>
    </p:spTree>
    <p:extLst>
      <p:ext uri="{BB962C8B-B14F-4D97-AF65-F5344CB8AC3E}">
        <p14:creationId xmlns:p14="http://schemas.microsoft.com/office/powerpoint/2010/main" val="420092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C5C565FA-3C99-4787-98A7-FCE46D2F55AF}" type="datetime1">
              <a:rPr lang="en-US" smtClean="0">
                <a:solidFill>
                  <a:prstClr val="black"/>
                </a:solidFill>
              </a:rPr>
              <a:pPr/>
              <a:t>4/2/2015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940700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36</a:t>
            </a:fld>
            <a:endParaRPr lang="en-US"/>
          </a:p>
        </p:txBody>
      </p:sp>
    </p:spTree>
    <p:extLst>
      <p:ext uri="{BB962C8B-B14F-4D97-AF65-F5344CB8AC3E}">
        <p14:creationId xmlns:p14="http://schemas.microsoft.com/office/powerpoint/2010/main" val="34001261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3</a:t>
            </a:fld>
            <a:endParaRPr lang="en-US"/>
          </a:p>
        </p:txBody>
      </p:sp>
    </p:spTree>
    <p:extLst>
      <p:ext uri="{BB962C8B-B14F-4D97-AF65-F5344CB8AC3E}">
        <p14:creationId xmlns:p14="http://schemas.microsoft.com/office/powerpoint/2010/main" val="2380071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4</a:t>
            </a:fld>
            <a:endParaRPr lang="en-US"/>
          </a:p>
        </p:txBody>
      </p:sp>
    </p:spTree>
    <p:extLst>
      <p:ext uri="{BB962C8B-B14F-4D97-AF65-F5344CB8AC3E}">
        <p14:creationId xmlns:p14="http://schemas.microsoft.com/office/powerpoint/2010/main" val="2167574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603">
              <a:spcAft>
                <a:spcPts val="343"/>
              </a:spcAft>
              <a:defRPr/>
            </a:pPr>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51B1278-D92B-4AF3-A9C1-71DD298190CE}" type="datetimeFigureOut">
              <a:rPr lang="en-US" smtClean="0">
                <a:solidFill>
                  <a:prstClr val="black"/>
                </a:solidFill>
              </a:rPr>
              <a:pPr/>
              <a:t>4/2/2015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953978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603">
              <a:spcAft>
                <a:spcPts val="343"/>
              </a:spcAft>
              <a:defRPr/>
            </a:pPr>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51B1278-D92B-4AF3-A9C1-71DD298190CE}" type="datetimeFigureOut">
              <a:rPr lang="en-US" smtClean="0">
                <a:solidFill>
                  <a:prstClr val="black"/>
                </a:solidFill>
              </a:rPr>
              <a:pPr/>
              <a:t>4/2/2015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5170036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603">
              <a:spcAft>
                <a:spcPts val="343"/>
              </a:spcAft>
              <a:defRPr/>
            </a:pPr>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51B1278-D92B-4AF3-A9C1-71DD298190CE}" type="datetimeFigureOut">
              <a:rPr lang="en-US" smtClean="0">
                <a:solidFill>
                  <a:prstClr val="black"/>
                </a:solidFill>
              </a:rPr>
              <a:pPr/>
              <a:t>4/2/2015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908516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603">
              <a:spcAft>
                <a:spcPts val="343"/>
              </a:spcAft>
              <a:defRPr/>
            </a:pPr>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51B1278-D92B-4AF3-A9C1-71DD298190CE}" type="datetimeFigureOut">
              <a:rPr lang="en-US" smtClean="0">
                <a:solidFill>
                  <a:prstClr val="black"/>
                </a:solidFill>
              </a:rPr>
              <a:pPr/>
              <a:t>4/2/2015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3259846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603">
              <a:spcAft>
                <a:spcPts val="343"/>
              </a:spcAft>
              <a:defRPr/>
            </a:pPr>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51B1278-D92B-4AF3-A9C1-71DD298190CE}" type="datetimeFigureOut">
              <a:rPr lang="en-US" smtClean="0">
                <a:solidFill>
                  <a:prstClr val="black"/>
                </a:solidFill>
              </a:rPr>
              <a:pPr/>
              <a:t>4/2/2015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226010536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email">
            <a:alphaModFix/>
            <a:extLst>
              <a:ext uri="{28A0092B-C50C-407E-A947-70E740481C1C}">
                <a14:useLocalDpi xmlns:a14="http://schemas.microsoft.com/office/drawing/2010/main" val="0"/>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val="0"/>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a:defRPr/>
            </a:pPr>
            <a:endParaRPr lang="en-US" sz="2000" dirty="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val="0"/>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9" y="1456836"/>
            <a:ext cx="5597112" cy="915537"/>
          </a:xfrm>
        </p:spPr>
        <p:txBody>
          <a:bodyPr/>
          <a:lstStyle>
            <a:lvl1pPr>
              <a:defRPr sz="5200">
                <a:solidFill>
                  <a:schemeClr val="bg1"/>
                </a:solidFill>
              </a:defRPr>
            </a:lvl1pPr>
          </a:lstStyle>
          <a:p>
            <a:r>
              <a:rPr lang="en-US" smtClean="0"/>
              <a:t>Click to edit Master title style</a:t>
            </a:r>
            <a:endParaRPr lang="en-US" dirty="0"/>
          </a:p>
        </p:txBody>
      </p:sp>
      <p:sp>
        <p:nvSpPr>
          <p:cNvPr id="17" name="Subtitle 2"/>
          <p:cNvSpPr>
            <a:spLocks noGrp="1"/>
          </p:cNvSpPr>
          <p:nvPr>
            <p:ph type="subTitle" idx="1"/>
          </p:nvPr>
        </p:nvSpPr>
        <p:spPr>
          <a:xfrm>
            <a:off x="274702" y="4440118"/>
            <a:ext cx="5597048" cy="1076679"/>
          </a:xfrm>
        </p:spPr>
        <p:txBody>
          <a:bodyPr/>
          <a:lstStyle>
            <a:lvl1pPr marL="0" indent="0" algn="l">
              <a:lnSpc>
                <a:spcPts val="2700"/>
              </a:lnSpc>
              <a:buNone/>
              <a:defRPr sz="22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smtClean="0"/>
          </a:p>
        </p:txBody>
      </p:sp>
    </p:spTree>
    <p:extLst>
      <p:ext uri="{BB962C8B-B14F-4D97-AF65-F5344CB8AC3E}">
        <p14:creationId xmlns:p14="http://schemas.microsoft.com/office/powerpoint/2010/main" val="162723835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userDrawn="1"/>
        </p:nvPicPr>
        <p:blipFill rotWithShape="1">
          <a:blip r:embed="rId2" cstate="email">
            <a:alphaModFix/>
            <a:extLst>
              <a:ext uri="{28A0092B-C50C-407E-A947-70E740481C1C}">
                <a14:useLocalDpi xmlns:a14="http://schemas.microsoft.com/office/drawing/2010/main" val="0"/>
              </a:ext>
            </a:extLst>
          </a:blip>
          <a:srcRect/>
          <a:stretch/>
        </p:blipFill>
        <p:spPr>
          <a:xfrm>
            <a:off x="0" y="0"/>
            <a:ext cx="12466637" cy="6994525"/>
          </a:xfrm>
          <a:prstGeom prst="rect">
            <a:avLst/>
          </a:prstGeom>
        </p:spPr>
      </p:pic>
    </p:spTree>
    <p:extLst>
      <p:ext uri="{BB962C8B-B14F-4D97-AF65-F5344CB8AC3E}">
        <p14:creationId xmlns:p14="http://schemas.microsoft.com/office/powerpoint/2010/main" val="3422756975"/>
      </p:ext>
    </p:extLst>
  </p:cSld>
  <p:clrMapOvr>
    <a:masterClrMapping/>
  </p:clrMapOvr>
  <p:transition spd="med">
    <p:wipe dir="r"/>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3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38" y="1139825"/>
            <a:ext cx="11033125" cy="574675"/>
          </a:xfrm>
          <a:prstGeom prst="rect">
            <a:avLst/>
          </a:prstGeom>
        </p:spPr>
        <p:txBody>
          <a:bodyPr lIns="192024"/>
          <a:lstStyle>
            <a:lvl1pPr marL="0" indent="0">
              <a:buNone/>
              <a:defRPr lang="en-US" sz="2800" kern="1200" smtClean="0">
                <a:solidFill>
                  <a:schemeClr val="tx2"/>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smtClean="0"/>
              <a:t>Click to edit Master text styles</a:t>
            </a:r>
            <a:endParaRPr lang="en-US"/>
          </a:p>
        </p:txBody>
      </p:sp>
      <p:sp>
        <p:nvSpPr>
          <p:cNvPr id="7" name="Title 2"/>
          <p:cNvSpPr>
            <a:spLocks noGrp="1"/>
          </p:cNvSpPr>
          <p:nvPr>
            <p:ph type="title"/>
          </p:nvPr>
        </p:nvSpPr>
        <p:spPr>
          <a:xfrm>
            <a:off x="274320" y="292082"/>
            <a:ext cx="11887200" cy="946413"/>
          </a:xfrm>
          <a:prstGeom prst="rect">
            <a:avLst/>
          </a:prstGeom>
        </p:spPr>
        <p:txBody>
          <a:bodyPr/>
          <a:lstStyle>
            <a:lvl1pPr algn="l">
              <a:defRPr sz="5200">
                <a:solidFill>
                  <a:schemeClr val="tx2"/>
                </a:solidFill>
              </a:defRPr>
            </a:lvl1pPr>
          </a:lstStyle>
          <a:p>
            <a:r>
              <a:rPr lang="en-US" dirty="0" smtClean="0"/>
              <a:t>Click to edit Master title style</a:t>
            </a:r>
            <a:endParaRPr lang="en-US" dirty="0"/>
          </a:p>
        </p:txBody>
      </p:sp>
      <p:sp>
        <p:nvSpPr>
          <p:cNvPr id="4" name="Footer Placeholder 2"/>
          <p:cNvSpPr>
            <a:spLocks noGrp="1"/>
          </p:cNvSpPr>
          <p:nvPr>
            <p:ph type="ftr" sz="quarter" idx="14"/>
          </p:nvPr>
        </p:nvSpPr>
        <p:spPr/>
        <p:txBody>
          <a:bodyPr/>
          <a:lstStyle>
            <a:lvl1pPr fontAlgn="base">
              <a:spcBef>
                <a:spcPct val="0"/>
              </a:spcBef>
              <a:spcAft>
                <a:spcPct val="0"/>
              </a:spcAft>
              <a:defRPr dirty="0" smtClean="0">
                <a:solidFill>
                  <a:srgbClr val="505050"/>
                </a:solidFill>
              </a:defRPr>
            </a:lvl1pPr>
          </a:lstStyle>
          <a:p>
            <a:pPr>
              <a:defRPr/>
            </a:pPr>
            <a:r>
              <a:rPr/>
              <a:t>Microsoft Confidential</a:t>
            </a:r>
          </a:p>
        </p:txBody>
      </p:sp>
      <p:sp>
        <p:nvSpPr>
          <p:cNvPr id="5" name="Slide Number Placeholder 3"/>
          <p:cNvSpPr>
            <a:spLocks noGrp="1"/>
          </p:cNvSpPr>
          <p:nvPr>
            <p:ph type="sldNum" sz="quarter" idx="15"/>
          </p:nvPr>
        </p:nvSpPr>
        <p:spPr/>
        <p:txBody>
          <a:bodyPr/>
          <a:lstStyle>
            <a:lvl1pPr defTabSz="931863" fontAlgn="base">
              <a:spcBef>
                <a:spcPct val="0"/>
              </a:spcBef>
              <a:spcAft>
                <a:spcPct val="0"/>
              </a:spcAft>
              <a:defRPr smtClean="0">
                <a:solidFill>
                  <a:srgbClr val="505050"/>
                </a:solidFill>
              </a:defRPr>
            </a:lvl1pPr>
          </a:lstStyle>
          <a:p>
            <a:pPr>
              <a:defRPr/>
            </a:pPr>
            <a:fld id="{56442AAA-6A77-5942-BCC4-0CCA4B0626F8}" type="slidenum">
              <a:rPr/>
              <a:pPr>
                <a:defRPr/>
              </a:pPr>
              <a:t>‹#›</a:t>
            </a:fld>
            <a:endParaRPr dirty="0"/>
          </a:p>
        </p:txBody>
      </p:sp>
    </p:spTree>
    <p:extLst>
      <p:ext uri="{BB962C8B-B14F-4D97-AF65-F5344CB8AC3E}">
        <p14:creationId xmlns:p14="http://schemas.microsoft.com/office/powerpoint/2010/main" val="134429563"/>
      </p:ext>
    </p:extLst>
  </p:cSld>
  <p:clrMapOvr>
    <a:overrideClrMapping bg1="lt1" tx1="dk1" bg2="lt2" tx2="dk2" accent1="accent1" accent2="accent2" accent3="accent3" accent4="accent4" accent5="accent5" accent6="accent6" hlink="hlink" folHlink="folHlink"/>
  </p:clrMapOvr>
  <p:transition spd="med">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fontAlgn="base">
              <a:spcBef>
                <a:spcPct val="0"/>
              </a:spcBef>
              <a:spcAft>
                <a:spcPct val="0"/>
              </a:spcAft>
              <a:defRPr dirty="0" smtClean="0">
                <a:solidFill>
                  <a:srgbClr val="000000"/>
                </a:solidFill>
              </a:defRPr>
            </a:lvl1pPr>
          </a:lstStyle>
          <a:p>
            <a:pPr>
              <a:defRPr/>
            </a:pPr>
            <a:r>
              <a:rPr/>
              <a:t>Microsoft Confidential</a:t>
            </a:r>
          </a:p>
        </p:txBody>
      </p:sp>
      <p:sp>
        <p:nvSpPr>
          <p:cNvPr id="3" name="Slide Number Placeholder 2"/>
          <p:cNvSpPr>
            <a:spLocks noGrp="1"/>
          </p:cNvSpPr>
          <p:nvPr>
            <p:ph type="sldNum" sz="quarter" idx="11"/>
          </p:nvPr>
        </p:nvSpPr>
        <p:spPr/>
        <p:txBody>
          <a:bodyPr/>
          <a:lstStyle>
            <a:lvl1pPr defTabSz="931863" fontAlgn="base">
              <a:spcBef>
                <a:spcPct val="0"/>
              </a:spcBef>
              <a:spcAft>
                <a:spcPct val="0"/>
              </a:spcAft>
              <a:defRPr smtClean="0">
                <a:solidFill>
                  <a:srgbClr val="000000"/>
                </a:solidFill>
              </a:defRPr>
            </a:lvl1pPr>
          </a:lstStyle>
          <a:p>
            <a:pPr>
              <a:defRPr/>
            </a:pPr>
            <a:fld id="{F8A0AC42-AA1D-4944-8D96-660DE70C7E1B}" type="slidenum">
              <a:rPr/>
              <a:pPr>
                <a:defRPr/>
              </a:pPr>
              <a:t>‹#›</a:t>
            </a:fld>
            <a:endParaRPr dirty="0"/>
          </a:p>
        </p:txBody>
      </p:sp>
    </p:spTree>
    <p:extLst>
      <p:ext uri="{BB962C8B-B14F-4D97-AF65-F5344CB8AC3E}">
        <p14:creationId xmlns:p14="http://schemas.microsoft.com/office/powerpoint/2010/main" val="358131763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74320" y="292082"/>
            <a:ext cx="11887200" cy="946413"/>
          </a:xfrm>
          <a:prstGeom prst="rect">
            <a:avLst/>
          </a:prstGeom>
        </p:spPr>
        <p:txBody>
          <a:bodyPr/>
          <a:lstStyle>
            <a:lvl1pPr algn="l">
              <a:defRPr sz="5200">
                <a:solidFill>
                  <a:schemeClr val="tx2"/>
                </a:solidFill>
              </a:defRPr>
            </a:lvl1pPr>
          </a:lstStyle>
          <a:p>
            <a:r>
              <a:rPr lang="en-US" dirty="0" smtClean="0"/>
              <a:t>Click to edit Master title style</a:t>
            </a:r>
            <a:endParaRPr lang="en-US" dirty="0"/>
          </a:p>
        </p:txBody>
      </p:sp>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533632" y="6562761"/>
            <a:ext cx="954588" cy="244197"/>
          </a:xfrm>
          <a:prstGeom prst="rect">
            <a:avLst/>
          </a:prstGeom>
        </p:spPr>
      </p:pic>
    </p:spTree>
    <p:extLst>
      <p:ext uri="{BB962C8B-B14F-4D97-AF65-F5344CB8AC3E}">
        <p14:creationId xmlns:p14="http://schemas.microsoft.com/office/powerpoint/2010/main" val="3599447367"/>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pic>
        <p:nvPicPr>
          <p:cNvPr id="2" name="Picture 5" descr="stock-photo-22453217-datra insights FPO.jpg"/>
          <p:cNvPicPr>
            <a:picLocks noChangeAspect="1"/>
          </p:cNvPicPr>
          <p:nvPr userDrawn="1"/>
        </p:nvPicPr>
        <p:blipFill>
          <a:blip r:embed="rId2" cstate="email">
            <a:extLst>
              <a:ext uri="{28A0092B-C50C-407E-A947-70E740481C1C}">
                <a14:useLocalDpi xmlns:a14="http://schemas.microsoft.com/office/drawing/2010/main" val="0"/>
              </a:ext>
            </a:extLst>
          </a:blip>
          <a:srcRect/>
          <a:stretch>
            <a:fillRect/>
          </a:stretch>
        </p:blipFill>
        <p:spPr bwMode="auto">
          <a:xfrm>
            <a:off x="-20638" y="0"/>
            <a:ext cx="12457113" cy="6994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 name="Rectangle 2"/>
          <p:cNvSpPr/>
          <p:nvPr userDrawn="1"/>
        </p:nvSpPr>
        <p:spPr bwMode="auto">
          <a:xfrm rot="16200000">
            <a:off x="4525399" y="-916554"/>
            <a:ext cx="3385680" cy="12436477"/>
          </a:xfrm>
          <a:prstGeom prst="rect">
            <a:avLst/>
          </a:prstGeom>
          <a:gradFill flip="none" rotWithShape="1">
            <a:gsLst>
              <a:gs pos="75000">
                <a:srgbClr val="003963">
                  <a:alpha val="0"/>
                </a:srgbClr>
              </a:gs>
              <a:gs pos="0">
                <a:srgbClr val="002B4A"/>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a:defRPr/>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7675420"/>
      </p:ext>
    </p:extLst>
  </p:cSld>
  <p:clrMapOvr>
    <a:masterClrMapping/>
  </p:clrMapOvr>
  <p:transition spd="med">
    <p:wipe dir="r"/>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DA3C1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3595"/>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userDrawn="1"/>
        </p:nvPicPr>
        <p:blipFill rotWithShape="1">
          <a:blip r:embed="rId2" cstate="email">
            <a:alphaModFix/>
            <a:extLst>
              <a:ext uri="{28A0092B-C50C-407E-A947-70E740481C1C}">
                <a14:useLocalDpi xmlns:a14="http://schemas.microsoft.com/office/drawing/2010/main" val="0"/>
              </a:ext>
            </a:extLst>
          </a:blip>
          <a:srcRect/>
          <a:stretch/>
        </p:blipFill>
        <p:spPr>
          <a:xfrm>
            <a:off x="0" y="0"/>
            <a:ext cx="12466637" cy="6994525"/>
          </a:xfrm>
          <a:prstGeom prst="rect">
            <a:avLst/>
          </a:prstGeom>
        </p:spPr>
      </p:pic>
    </p:spTree>
    <p:extLst>
      <p:ext uri="{BB962C8B-B14F-4D97-AF65-F5344CB8AC3E}">
        <p14:creationId xmlns:p14="http://schemas.microsoft.com/office/powerpoint/2010/main" val="3737139471"/>
      </p:ext>
    </p:extLst>
  </p:cSld>
  <p:clrMapOvr>
    <a:masterClrMapping/>
  </p:clrMapOvr>
  <p:transition spd="med">
    <p:wipe dir="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3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38" y="1139825"/>
            <a:ext cx="11033125" cy="574675"/>
          </a:xfrm>
          <a:prstGeom prst="rect">
            <a:avLst/>
          </a:prstGeom>
        </p:spPr>
        <p:txBody>
          <a:bodyPr lIns="192024"/>
          <a:lstStyle>
            <a:lvl1pPr marL="0" indent="0">
              <a:buNone/>
              <a:defRPr lang="en-US" sz="2800" kern="1200" smtClean="0">
                <a:solidFill>
                  <a:schemeClr val="tx2"/>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smtClean="0"/>
              <a:t>Click to edit Master text styles</a:t>
            </a:r>
            <a:endParaRPr lang="en-US"/>
          </a:p>
        </p:txBody>
      </p:sp>
      <p:sp>
        <p:nvSpPr>
          <p:cNvPr id="7" name="Title 2"/>
          <p:cNvSpPr>
            <a:spLocks noGrp="1"/>
          </p:cNvSpPr>
          <p:nvPr>
            <p:ph type="title"/>
          </p:nvPr>
        </p:nvSpPr>
        <p:spPr>
          <a:xfrm>
            <a:off x="274320" y="292082"/>
            <a:ext cx="11887200" cy="946413"/>
          </a:xfrm>
          <a:prstGeom prst="rect">
            <a:avLst/>
          </a:prstGeom>
        </p:spPr>
        <p:txBody>
          <a:bodyPr/>
          <a:lstStyle>
            <a:lvl1pPr algn="l">
              <a:defRPr sz="5200">
                <a:solidFill>
                  <a:schemeClr val="tx2"/>
                </a:solidFill>
              </a:defRPr>
            </a:lvl1pPr>
          </a:lstStyle>
          <a:p>
            <a:r>
              <a:rPr lang="en-US" dirty="0" smtClean="0"/>
              <a:t>Click to edit Master title style</a:t>
            </a:r>
            <a:endParaRPr lang="en-US" dirty="0"/>
          </a:p>
        </p:txBody>
      </p:sp>
      <p:sp>
        <p:nvSpPr>
          <p:cNvPr id="4" name="Footer Placeholder 2"/>
          <p:cNvSpPr>
            <a:spLocks noGrp="1"/>
          </p:cNvSpPr>
          <p:nvPr>
            <p:ph type="ftr" sz="quarter" idx="14"/>
          </p:nvPr>
        </p:nvSpPr>
        <p:spPr/>
        <p:txBody>
          <a:bodyPr/>
          <a:lstStyle>
            <a:lvl1pPr fontAlgn="base">
              <a:spcBef>
                <a:spcPct val="0"/>
              </a:spcBef>
              <a:spcAft>
                <a:spcPct val="0"/>
              </a:spcAft>
              <a:defRPr dirty="0" smtClean="0">
                <a:solidFill>
                  <a:srgbClr val="505050"/>
                </a:solidFill>
              </a:defRPr>
            </a:lvl1pPr>
          </a:lstStyle>
          <a:p>
            <a:pPr>
              <a:defRPr/>
            </a:pPr>
            <a:r>
              <a:t>Microsoft Confidential</a:t>
            </a:r>
            <a:endParaRPr/>
          </a:p>
        </p:txBody>
      </p:sp>
      <p:sp>
        <p:nvSpPr>
          <p:cNvPr id="5" name="Slide Number Placeholder 3"/>
          <p:cNvSpPr>
            <a:spLocks noGrp="1"/>
          </p:cNvSpPr>
          <p:nvPr>
            <p:ph type="sldNum" sz="quarter" idx="15"/>
          </p:nvPr>
        </p:nvSpPr>
        <p:spPr/>
        <p:txBody>
          <a:bodyPr/>
          <a:lstStyle>
            <a:lvl1pPr defTabSz="931863" fontAlgn="base">
              <a:spcBef>
                <a:spcPct val="0"/>
              </a:spcBef>
              <a:spcAft>
                <a:spcPct val="0"/>
              </a:spcAft>
              <a:defRPr smtClean="0">
                <a:solidFill>
                  <a:srgbClr val="505050"/>
                </a:solidFill>
              </a:defRPr>
            </a:lvl1pPr>
          </a:lstStyle>
          <a:p>
            <a:pPr>
              <a:defRPr/>
            </a:pPr>
            <a:fld id="{56442AAA-6A77-5942-BCC4-0CCA4B0626F8}" type="slidenum">
              <a:rPr/>
              <a:pPr>
                <a:defRPr/>
              </a:pPr>
              <a:t>‹#›</a:t>
            </a:fld>
            <a:endParaRPr dirty="0"/>
          </a:p>
        </p:txBody>
      </p:sp>
    </p:spTree>
    <p:extLst>
      <p:ext uri="{BB962C8B-B14F-4D97-AF65-F5344CB8AC3E}">
        <p14:creationId xmlns:p14="http://schemas.microsoft.com/office/powerpoint/2010/main" val="3046310373"/>
      </p:ext>
    </p:extLst>
  </p:cSld>
  <p:clrMapOvr>
    <a:overrideClrMapping bg1="lt1" tx1="dk1" bg2="lt2" tx2="dk2" accent1="accent1" accent2="accent2" accent3="accent3" accent4="accent4" accent5="accent5" accent6="accent6" hlink="hlink" folHlink="folHlink"/>
  </p:clrMapOvr>
  <p:transition spd="med">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fontAlgn="base">
              <a:spcBef>
                <a:spcPct val="0"/>
              </a:spcBef>
              <a:spcAft>
                <a:spcPct val="0"/>
              </a:spcAft>
              <a:defRPr dirty="0" smtClean="0">
                <a:solidFill>
                  <a:srgbClr val="000000"/>
                </a:solidFill>
              </a:defRPr>
            </a:lvl1pPr>
          </a:lstStyle>
          <a:p>
            <a:pPr>
              <a:defRPr/>
            </a:pPr>
            <a:r>
              <a:t>Microsoft Confidential</a:t>
            </a:r>
            <a:endParaRPr/>
          </a:p>
        </p:txBody>
      </p:sp>
      <p:sp>
        <p:nvSpPr>
          <p:cNvPr id="3" name="Slide Number Placeholder 2"/>
          <p:cNvSpPr>
            <a:spLocks noGrp="1"/>
          </p:cNvSpPr>
          <p:nvPr>
            <p:ph type="sldNum" sz="quarter" idx="11"/>
          </p:nvPr>
        </p:nvSpPr>
        <p:spPr/>
        <p:txBody>
          <a:bodyPr/>
          <a:lstStyle>
            <a:lvl1pPr defTabSz="931863" fontAlgn="base">
              <a:spcBef>
                <a:spcPct val="0"/>
              </a:spcBef>
              <a:spcAft>
                <a:spcPct val="0"/>
              </a:spcAft>
              <a:defRPr smtClean="0">
                <a:solidFill>
                  <a:srgbClr val="000000"/>
                </a:solidFill>
              </a:defRPr>
            </a:lvl1pPr>
          </a:lstStyle>
          <a:p>
            <a:pPr>
              <a:defRPr/>
            </a:pPr>
            <a:fld id="{F8A0AC42-AA1D-4944-8D96-660DE70C7E1B}" type="slidenum">
              <a:rPr/>
              <a:pPr>
                <a:defRPr/>
              </a:pPr>
              <a:t>‹#›</a:t>
            </a:fld>
            <a:endParaRPr dirty="0"/>
          </a:p>
        </p:txBody>
      </p:sp>
    </p:spTree>
    <p:extLst>
      <p:ext uri="{BB962C8B-B14F-4D97-AF65-F5344CB8AC3E}">
        <p14:creationId xmlns:p14="http://schemas.microsoft.com/office/powerpoint/2010/main" val="294525629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74320" y="292082"/>
            <a:ext cx="11887200" cy="946413"/>
          </a:xfrm>
          <a:prstGeom prst="rect">
            <a:avLst/>
          </a:prstGeom>
        </p:spPr>
        <p:txBody>
          <a:bodyPr/>
          <a:lstStyle>
            <a:lvl1pPr algn="l">
              <a:defRPr sz="5200">
                <a:solidFill>
                  <a:schemeClr val="tx2"/>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713060695"/>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pic>
        <p:nvPicPr>
          <p:cNvPr id="2" name="Picture 5" descr="stock-photo-22453217-datra insights FPO.jpg"/>
          <p:cNvPicPr>
            <a:picLocks noChangeAspect="1"/>
          </p:cNvPicPr>
          <p:nvPr userDrawn="1"/>
        </p:nvPicPr>
        <p:blipFill>
          <a:blip r:embed="rId2" cstate="email">
            <a:extLst>
              <a:ext uri="{28A0092B-C50C-407E-A947-70E740481C1C}">
                <a14:useLocalDpi xmlns:a14="http://schemas.microsoft.com/office/drawing/2010/main" val="0"/>
              </a:ext>
            </a:extLst>
          </a:blip>
          <a:srcRect/>
          <a:stretch>
            <a:fillRect/>
          </a:stretch>
        </p:blipFill>
        <p:spPr bwMode="auto">
          <a:xfrm>
            <a:off x="-20638" y="0"/>
            <a:ext cx="12457113" cy="6994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 name="Rectangle 2"/>
          <p:cNvSpPr/>
          <p:nvPr userDrawn="1"/>
        </p:nvSpPr>
        <p:spPr bwMode="auto">
          <a:xfrm rot="16200000">
            <a:off x="4525399" y="-916554"/>
            <a:ext cx="3385680" cy="12436477"/>
          </a:xfrm>
          <a:prstGeom prst="rect">
            <a:avLst/>
          </a:prstGeom>
          <a:gradFill flip="none" rotWithShape="1">
            <a:gsLst>
              <a:gs pos="75000">
                <a:srgbClr val="003963">
                  <a:alpha val="0"/>
                </a:srgbClr>
              </a:gs>
              <a:gs pos="0">
                <a:srgbClr val="002B4A"/>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a:defRPr/>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88511991"/>
      </p:ext>
    </p:extLst>
  </p:cSld>
  <p:clrMapOvr>
    <a:masterClrMapping/>
  </p:clrMapOvr>
  <p:transition spd="med">
    <p:wipe dir="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DA3C1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9971945"/>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05603522"/>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email">
            <a:alphaModFix/>
            <a:extLst>
              <a:ext uri="{28A0092B-C50C-407E-A947-70E740481C1C}">
                <a14:useLocalDpi xmlns:a14="http://schemas.microsoft.com/office/drawing/2010/main" val="0"/>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val="0"/>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a:defRPr/>
            </a:pPr>
            <a:endParaRPr lang="en-US" sz="2000" dirty="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val="0"/>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9" y="1456836"/>
            <a:ext cx="5597112" cy="915537"/>
          </a:xfrm>
        </p:spPr>
        <p:txBody>
          <a:bodyPr/>
          <a:lstStyle>
            <a:lvl1pPr>
              <a:defRPr sz="5200">
                <a:solidFill>
                  <a:schemeClr val="bg1"/>
                </a:solidFill>
              </a:defRPr>
            </a:lvl1pPr>
          </a:lstStyle>
          <a:p>
            <a:r>
              <a:rPr lang="en-US" smtClean="0"/>
              <a:t>Click to edit Master title style</a:t>
            </a:r>
            <a:endParaRPr lang="en-US" dirty="0"/>
          </a:p>
        </p:txBody>
      </p:sp>
      <p:sp>
        <p:nvSpPr>
          <p:cNvPr id="17" name="Subtitle 2"/>
          <p:cNvSpPr>
            <a:spLocks noGrp="1"/>
          </p:cNvSpPr>
          <p:nvPr>
            <p:ph type="subTitle" idx="1"/>
          </p:nvPr>
        </p:nvSpPr>
        <p:spPr>
          <a:xfrm>
            <a:off x="274702" y="4440118"/>
            <a:ext cx="5597048" cy="1076679"/>
          </a:xfrm>
        </p:spPr>
        <p:txBody>
          <a:bodyPr/>
          <a:lstStyle>
            <a:lvl1pPr marL="0" indent="0" algn="l">
              <a:lnSpc>
                <a:spcPts val="2700"/>
              </a:lnSpc>
              <a:buNone/>
              <a:defRPr sz="22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smtClean="0"/>
          </a:p>
        </p:txBody>
      </p:sp>
    </p:spTree>
    <p:extLst>
      <p:ext uri="{BB962C8B-B14F-4D97-AF65-F5344CB8AC3E}">
        <p14:creationId xmlns:p14="http://schemas.microsoft.com/office/powerpoint/2010/main" val="337310818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8" y="295275"/>
            <a:ext cx="11888787"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2051" name="Text Placeholder 3"/>
          <p:cNvSpPr>
            <a:spLocks noGrp="1"/>
          </p:cNvSpPr>
          <p:nvPr>
            <p:ph type="body" idx="1"/>
          </p:nvPr>
        </p:nvSpPr>
        <p:spPr bwMode="auto">
          <a:xfrm>
            <a:off x="274638" y="1212850"/>
            <a:ext cx="11887200" cy="20923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182880" tIns="146304" rIns="182880" bIns="14630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3"/>
          </p:nvPr>
        </p:nvSpPr>
        <p:spPr>
          <a:xfrm>
            <a:off x="457200" y="6565900"/>
            <a:ext cx="3937000" cy="136525"/>
          </a:xfrm>
          <a:prstGeom prst="rect">
            <a:avLst/>
          </a:prstGeom>
        </p:spPr>
        <p:txBody>
          <a:bodyPr vert="horz" lIns="0" tIns="0" rIns="91440" bIns="0" rtlCol="0" anchor="ctr"/>
          <a:lstStyle>
            <a:lvl1pPr marL="0" algn="l" defTabSz="932742" rtl="0" eaLnBrk="1" fontAlgn="auto" latinLnBrk="0" hangingPunct="1">
              <a:spcBef>
                <a:spcPts val="0"/>
              </a:spcBef>
              <a:spcAft>
                <a:spcPts val="0"/>
              </a:spcAft>
              <a:defRPr lang="en-US" sz="900" kern="1200" dirty="0" smtClean="0">
                <a:solidFill>
                  <a:srgbClr val="505050"/>
                </a:solidFill>
                <a:latin typeface="+mn-lt"/>
                <a:ea typeface="+mn-ea"/>
                <a:cs typeface="+mn-cs"/>
              </a:defRPr>
            </a:lvl1pPr>
          </a:lstStyle>
          <a:p>
            <a:pPr>
              <a:defRPr/>
            </a:pPr>
            <a:r>
              <a:t>Microsoft Confidential</a:t>
            </a:r>
            <a:endParaRPr/>
          </a:p>
        </p:txBody>
      </p:sp>
      <p:sp>
        <p:nvSpPr>
          <p:cNvPr id="5" name="Slide Number Placeholder 4"/>
          <p:cNvSpPr>
            <a:spLocks noGrp="1"/>
          </p:cNvSpPr>
          <p:nvPr>
            <p:ph type="sldNum" sz="quarter" idx="4"/>
          </p:nvPr>
        </p:nvSpPr>
        <p:spPr>
          <a:xfrm>
            <a:off x="11595100" y="6565900"/>
            <a:ext cx="566738" cy="136525"/>
          </a:xfrm>
          <a:prstGeom prst="rect">
            <a:avLst/>
          </a:prstGeom>
        </p:spPr>
        <p:txBody>
          <a:bodyPr vert="horz" lIns="91440" tIns="0" rIns="0" bIns="0" rtlCol="0" anchor="ctr"/>
          <a:lstStyle>
            <a:lvl1pPr algn="r" defTabSz="932742" fontAlgn="auto">
              <a:spcBef>
                <a:spcPts val="0"/>
              </a:spcBef>
              <a:spcAft>
                <a:spcPts val="0"/>
              </a:spcAft>
              <a:defRPr lang="en-US" sz="900" b="0" kern="1200">
                <a:solidFill>
                  <a:srgbClr val="505050"/>
                </a:solidFill>
                <a:latin typeface="+mn-lt"/>
                <a:ea typeface="+mn-ea"/>
                <a:cs typeface="+mn-cs"/>
              </a:defRPr>
            </a:lvl1pPr>
          </a:lstStyle>
          <a:p>
            <a:pPr>
              <a:defRPr/>
            </a:pPr>
            <a:fld id="{75FAD755-3BD0-2447-A9DF-109DAABEFD99}" type="slidenum">
              <a:rPr/>
              <a:pPr>
                <a:defRPr/>
              </a:pPr>
              <a:t>‹#›</a:t>
            </a:fld>
            <a:endParaRPr dirty="0"/>
          </a:p>
        </p:txBody>
      </p:sp>
    </p:spTree>
  </p:cSld>
  <p:clrMap bg1="lt1" tx1="dk1" bg2="lt2" tx2="dk2" accent1="accent1" accent2="accent2" accent3="accent3" accent4="accent4" accent5="accent5" accent6="accent6" hlink="hlink" folHlink="folHlink"/>
  <p:sldLayoutIdLst>
    <p:sldLayoutId id="2147484041" r:id="rId1"/>
    <p:sldLayoutId id="2147484058" r:id="rId2"/>
    <p:sldLayoutId id="2147484043" r:id="rId3"/>
    <p:sldLayoutId id="2147484044" r:id="rId4"/>
    <p:sldLayoutId id="2147484062" r:id="rId5"/>
    <p:sldLayoutId id="2147484064" r:id="rId6"/>
    <p:sldLayoutId id="2147484065" r:id="rId7"/>
    <p:sldLayoutId id="2147484066" r:id="rId8"/>
  </p:sldLayoutIdLst>
  <p:transition>
    <p:fade/>
  </p:transition>
  <p:timing>
    <p:tnLst>
      <p:par>
        <p:cTn id="1" dur="indefinite" restart="never" nodeType="tmRoot"/>
      </p:par>
    </p:tnLst>
  </p:timing>
  <p:txStyles>
    <p:title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p:titleStyle>
    <p:bodyStyle>
      <a:lvl1pPr marL="342900" indent="-342900" algn="l" defTabSz="931863" rtl="0" fontAlgn="base">
        <a:lnSpc>
          <a:spcPct val="90000"/>
        </a:lnSpc>
        <a:spcBef>
          <a:spcPct val="20000"/>
        </a:spcBef>
        <a:spcAft>
          <a:spcPct val="0"/>
        </a:spcAft>
        <a:buSzPct val="90000"/>
        <a:buFont typeface="Arial" charset="0"/>
        <a:buChar char="•"/>
        <a:defRPr sz="4000" kern="1200">
          <a:solidFill>
            <a:schemeClr val="tx2"/>
          </a:solidFill>
          <a:latin typeface="+mj-lt"/>
          <a:ea typeface="ＭＳ Ｐゴシック" charset="0"/>
          <a:cs typeface="ＭＳ Ｐゴシック" charset="0"/>
        </a:defRPr>
      </a:lvl1pPr>
      <a:lvl2pPr marL="584200" indent="-241300" algn="l" defTabSz="931863" rtl="0" fontAlgn="base">
        <a:lnSpc>
          <a:spcPct val="90000"/>
        </a:lnSpc>
        <a:spcBef>
          <a:spcPct val="20000"/>
        </a:spcBef>
        <a:spcAft>
          <a:spcPct val="0"/>
        </a:spcAft>
        <a:buSzPct val="90000"/>
        <a:buFont typeface="Arial" charset="0"/>
        <a:buChar char="•"/>
        <a:defRPr sz="2400" kern="1200">
          <a:solidFill>
            <a:schemeClr val="tx2"/>
          </a:solidFill>
          <a:latin typeface="+mn-lt"/>
          <a:ea typeface="ＭＳ Ｐゴシック" charset="0"/>
          <a:cs typeface="+mn-cs"/>
        </a:defRPr>
      </a:lvl2pPr>
      <a:lvl3pPr marL="800100" indent="-228600" algn="l" defTabSz="931863" rtl="0" fontAlgn="base">
        <a:lnSpc>
          <a:spcPct val="90000"/>
        </a:lnSpc>
        <a:spcBef>
          <a:spcPct val="20000"/>
        </a:spcBef>
        <a:spcAft>
          <a:spcPct val="0"/>
        </a:spcAft>
        <a:buSzPct val="90000"/>
        <a:buFont typeface="Arial" charset="0"/>
        <a:buChar char="•"/>
        <a:defRPr sz="2000" kern="1200">
          <a:solidFill>
            <a:schemeClr val="tx2"/>
          </a:solidFill>
          <a:latin typeface="+mn-lt"/>
          <a:ea typeface="ＭＳ Ｐゴシック" charset="0"/>
          <a:cs typeface="+mn-cs"/>
        </a:defRPr>
      </a:lvl3pPr>
      <a:lvl4pPr marL="1028700" indent="-228600" algn="l" defTabSz="931863" rtl="0" fontAlgn="base">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4pPr>
      <a:lvl5pPr marL="1257300" indent="-228600" algn="l" defTabSz="931863" rtl="0" fontAlgn="base">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8" y="295275"/>
            <a:ext cx="11888787"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2051" name="Text Placeholder 3"/>
          <p:cNvSpPr>
            <a:spLocks noGrp="1"/>
          </p:cNvSpPr>
          <p:nvPr>
            <p:ph type="body" idx="1"/>
          </p:nvPr>
        </p:nvSpPr>
        <p:spPr bwMode="auto">
          <a:xfrm>
            <a:off x="274638" y="1212850"/>
            <a:ext cx="11887200" cy="20923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182880" tIns="146304" rIns="182880" bIns="14630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3"/>
          </p:nvPr>
        </p:nvSpPr>
        <p:spPr>
          <a:xfrm>
            <a:off x="457200" y="6565900"/>
            <a:ext cx="3937000" cy="136525"/>
          </a:xfrm>
          <a:prstGeom prst="rect">
            <a:avLst/>
          </a:prstGeom>
        </p:spPr>
        <p:txBody>
          <a:bodyPr vert="horz" lIns="0" tIns="0" rIns="91440" bIns="0" rtlCol="0" anchor="ctr"/>
          <a:lstStyle>
            <a:lvl1pPr marL="0" algn="l" defTabSz="932742" rtl="0" eaLnBrk="1" fontAlgn="auto" latinLnBrk="0" hangingPunct="1">
              <a:spcBef>
                <a:spcPts val="0"/>
              </a:spcBef>
              <a:spcAft>
                <a:spcPts val="0"/>
              </a:spcAft>
              <a:defRPr lang="en-US" sz="900" kern="1200" dirty="0" smtClean="0">
                <a:solidFill>
                  <a:srgbClr val="505050"/>
                </a:solidFill>
                <a:latin typeface="+mn-lt"/>
                <a:ea typeface="+mn-ea"/>
                <a:cs typeface="+mn-cs"/>
              </a:defRPr>
            </a:lvl1pPr>
          </a:lstStyle>
          <a:p>
            <a:pPr>
              <a:defRPr/>
            </a:pPr>
            <a:r>
              <a:rPr/>
              <a:t>Microsoft Confidential</a:t>
            </a:r>
          </a:p>
        </p:txBody>
      </p:sp>
      <p:sp>
        <p:nvSpPr>
          <p:cNvPr id="5" name="Slide Number Placeholder 4"/>
          <p:cNvSpPr>
            <a:spLocks noGrp="1"/>
          </p:cNvSpPr>
          <p:nvPr>
            <p:ph type="sldNum" sz="quarter" idx="4"/>
          </p:nvPr>
        </p:nvSpPr>
        <p:spPr>
          <a:xfrm>
            <a:off x="11595100" y="6565900"/>
            <a:ext cx="566738" cy="136525"/>
          </a:xfrm>
          <a:prstGeom prst="rect">
            <a:avLst/>
          </a:prstGeom>
        </p:spPr>
        <p:txBody>
          <a:bodyPr vert="horz" lIns="91440" tIns="0" rIns="0" bIns="0" rtlCol="0" anchor="ctr"/>
          <a:lstStyle>
            <a:lvl1pPr algn="r" defTabSz="932742" fontAlgn="auto">
              <a:spcBef>
                <a:spcPts val="0"/>
              </a:spcBef>
              <a:spcAft>
                <a:spcPts val="0"/>
              </a:spcAft>
              <a:defRPr lang="en-US" sz="900" b="0" kern="1200">
                <a:solidFill>
                  <a:srgbClr val="505050"/>
                </a:solidFill>
                <a:latin typeface="+mn-lt"/>
                <a:ea typeface="+mn-ea"/>
                <a:cs typeface="+mn-cs"/>
              </a:defRPr>
            </a:lvl1pPr>
          </a:lstStyle>
          <a:p>
            <a:pPr>
              <a:defRPr/>
            </a:pPr>
            <a:fld id="{75FAD755-3BD0-2447-A9DF-109DAABEFD99}" type="slidenum">
              <a:rPr/>
              <a:pPr>
                <a:defRPr/>
              </a:pPr>
              <a:t>‹#›</a:t>
            </a:fld>
            <a:endParaRPr dirty="0"/>
          </a:p>
        </p:txBody>
      </p:sp>
    </p:spTree>
    <p:extLst>
      <p:ext uri="{BB962C8B-B14F-4D97-AF65-F5344CB8AC3E}">
        <p14:creationId xmlns:p14="http://schemas.microsoft.com/office/powerpoint/2010/main" val="3394428780"/>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0" r:id="rId3"/>
    <p:sldLayoutId id="2147484071" r:id="rId4"/>
    <p:sldLayoutId id="2147484072" r:id="rId5"/>
    <p:sldLayoutId id="2147484073" r:id="rId6"/>
    <p:sldLayoutId id="2147484074" r:id="rId7"/>
  </p:sldLayoutIdLst>
  <p:transition>
    <p:fade/>
  </p:transition>
  <p:timing>
    <p:tnLst>
      <p:par>
        <p:cTn id="1" dur="indefinite" restart="never" nodeType="tmRoot"/>
      </p:par>
    </p:tnLst>
  </p:timing>
  <p:txStyles>
    <p:title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p:titleStyle>
    <p:bodyStyle>
      <a:lvl1pPr marL="342900" indent="-342900" algn="l" defTabSz="931863" rtl="0" fontAlgn="base">
        <a:lnSpc>
          <a:spcPct val="90000"/>
        </a:lnSpc>
        <a:spcBef>
          <a:spcPct val="20000"/>
        </a:spcBef>
        <a:spcAft>
          <a:spcPct val="0"/>
        </a:spcAft>
        <a:buSzPct val="90000"/>
        <a:buFont typeface="Arial" charset="0"/>
        <a:buChar char="•"/>
        <a:defRPr sz="4000" kern="1200">
          <a:solidFill>
            <a:schemeClr val="tx2"/>
          </a:solidFill>
          <a:latin typeface="+mj-lt"/>
          <a:ea typeface="ＭＳ Ｐゴシック" charset="0"/>
          <a:cs typeface="ＭＳ Ｐゴシック" charset="0"/>
        </a:defRPr>
      </a:lvl1pPr>
      <a:lvl2pPr marL="584200" indent="-241300" algn="l" defTabSz="931863" rtl="0" fontAlgn="base">
        <a:lnSpc>
          <a:spcPct val="90000"/>
        </a:lnSpc>
        <a:spcBef>
          <a:spcPct val="20000"/>
        </a:spcBef>
        <a:spcAft>
          <a:spcPct val="0"/>
        </a:spcAft>
        <a:buSzPct val="90000"/>
        <a:buFont typeface="Arial" charset="0"/>
        <a:buChar char="•"/>
        <a:defRPr sz="2400" kern="1200">
          <a:solidFill>
            <a:schemeClr val="tx2"/>
          </a:solidFill>
          <a:latin typeface="+mn-lt"/>
          <a:ea typeface="ＭＳ Ｐゴシック" charset="0"/>
          <a:cs typeface="+mn-cs"/>
        </a:defRPr>
      </a:lvl2pPr>
      <a:lvl3pPr marL="800100" indent="-228600" algn="l" defTabSz="931863" rtl="0" fontAlgn="base">
        <a:lnSpc>
          <a:spcPct val="90000"/>
        </a:lnSpc>
        <a:spcBef>
          <a:spcPct val="20000"/>
        </a:spcBef>
        <a:spcAft>
          <a:spcPct val="0"/>
        </a:spcAft>
        <a:buSzPct val="90000"/>
        <a:buFont typeface="Arial" charset="0"/>
        <a:buChar char="•"/>
        <a:defRPr sz="2000" kern="1200">
          <a:solidFill>
            <a:schemeClr val="tx2"/>
          </a:solidFill>
          <a:latin typeface="+mn-lt"/>
          <a:ea typeface="ＭＳ Ｐゴシック" charset="0"/>
          <a:cs typeface="+mn-cs"/>
        </a:defRPr>
      </a:lvl3pPr>
      <a:lvl4pPr marL="1028700" indent="-228600" algn="l" defTabSz="931863" rtl="0" fontAlgn="base">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4pPr>
      <a:lvl5pPr marL="1257300" indent="-228600" algn="l" defTabSz="931863" rtl="0" fontAlgn="base">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8.xml"/><Relationship Id="rId1" Type="http://schemas.openxmlformats.org/officeDocument/2006/relationships/tags" Target="../tags/tag1.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8.xml"/><Relationship Id="rId1" Type="http://schemas.openxmlformats.org/officeDocument/2006/relationships/tags" Target="../tags/tag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8.xml"/><Relationship Id="rId1" Type="http://schemas.openxmlformats.org/officeDocument/2006/relationships/tags" Target="../tags/tag3.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 Target="slide8.xml"/><Relationship Id="rId1" Type="http://schemas.openxmlformats.org/officeDocument/2006/relationships/slideLayout" Target="../slideLayouts/slideLayout8.xml"/><Relationship Id="rId5" Type="http://schemas.openxmlformats.org/officeDocument/2006/relationships/image" Target="../media/image28.png"/><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slide" Target="slide8.xml"/><Relationship Id="rId1" Type="http://schemas.openxmlformats.org/officeDocument/2006/relationships/slideLayout" Target="../slideLayouts/slideLayout8.xml"/><Relationship Id="rId4" Type="http://schemas.microsoft.com/office/2007/relationships/hdphoto" Target="../media/hdphoto2.wdp"/></Relationships>
</file>

<file path=ppt/slides/_rels/slide2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31.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31.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34.png"/><Relationship Id="rId5" Type="http://schemas.openxmlformats.org/officeDocument/2006/relationships/image" Target="../media/image9.png"/><Relationship Id="rId4" Type="http://schemas.openxmlformats.org/officeDocument/2006/relationships/image" Target="../media/image8.png"/></Relationships>
</file>

<file path=ppt/slides/_rels/slide32.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18.xml"/><Relationship Id="rId1" Type="http://schemas.openxmlformats.org/officeDocument/2006/relationships/slideLayout" Target="../slideLayouts/slideLayout8.xml"/><Relationship Id="rId5" Type="http://schemas.openxmlformats.org/officeDocument/2006/relationships/image" Target="../media/image34.png"/><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34.png"/><Relationship Id="rId4" Type="http://schemas.openxmlformats.org/officeDocument/2006/relationships/image" Target="../media/image35.png"/></Relationships>
</file>

<file path=ppt/slides/_rels/slide36.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35.png"/><Relationship Id="rId7"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36.png"/><Relationship Id="rId4" Type="http://schemas.openxmlformats.org/officeDocument/2006/relationships/image" Target="../media/image12.png"/></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10.emf"/><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10.emf"/><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0.emf"/><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0.emf"/><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0"/>
            <a:ext cx="532503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endParaRPr lang="en-US" sz="5400" dirty="0" smtClean="0">
              <a:solidFill>
                <a:schemeClr val="bg1"/>
              </a:solidFill>
              <a:latin typeface="+mj-lt"/>
              <a:ea typeface="Segoe UI" pitchFamily="34" charset="0"/>
              <a:cs typeface="Segoe UI" pitchFamily="34" charset="0"/>
            </a:endParaRPr>
          </a:p>
          <a:p>
            <a:pPr defTabSz="932472" fontAlgn="base">
              <a:lnSpc>
                <a:spcPct val="90000"/>
              </a:lnSpc>
              <a:spcBef>
                <a:spcPct val="0"/>
              </a:spcBef>
              <a:spcAft>
                <a:spcPct val="0"/>
              </a:spcAft>
            </a:pPr>
            <a:endParaRPr lang="en-US" sz="5400" dirty="0">
              <a:solidFill>
                <a:schemeClr val="bg1"/>
              </a:solidFill>
              <a:latin typeface="+mj-lt"/>
              <a:ea typeface="Segoe UI" pitchFamily="34" charset="0"/>
              <a:cs typeface="Segoe UI" pitchFamily="34" charset="0"/>
            </a:endParaRPr>
          </a:p>
        </p:txBody>
      </p:sp>
      <p:sp>
        <p:nvSpPr>
          <p:cNvPr id="5" name="Rectangle 4"/>
          <p:cNvSpPr/>
          <p:nvPr/>
        </p:nvSpPr>
        <p:spPr bwMode="auto">
          <a:xfrm>
            <a:off x="0" y="6445885"/>
            <a:ext cx="5325035" cy="548640"/>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a:lnSpc>
                <a:spcPct val="90000"/>
              </a:lnSpc>
            </a:pPr>
            <a:endParaRPr lang="en-US" sz="2400" kern="0" dirty="0">
              <a:ln>
                <a:solidFill>
                  <a:srgbClr val="FFFFFF">
                    <a:alpha val="0"/>
                  </a:srgbClr>
                </a:solidFill>
              </a:ln>
              <a:solidFill>
                <a:schemeClr val="bg1"/>
              </a:solidFill>
              <a:latin typeface="Segoe UI Semibold" panose="020B0702040204020203" pitchFamily="34" charset="0"/>
              <a:ea typeface="MS PGothic" charset="0"/>
              <a:cs typeface="Segoe UI Semibold" panose="020B0702040204020203" pitchFamily="34" charset="0"/>
            </a:endParaRPr>
          </a:p>
        </p:txBody>
      </p:sp>
      <p:sp>
        <p:nvSpPr>
          <p:cNvPr id="7" name="Rectangle 6"/>
          <p:cNvSpPr/>
          <p:nvPr/>
        </p:nvSpPr>
        <p:spPr>
          <a:xfrm>
            <a:off x="9108" y="1237136"/>
            <a:ext cx="5325034" cy="2336024"/>
          </a:xfrm>
          <a:prstGeom prst="rect">
            <a:avLst/>
          </a:prstGeom>
        </p:spPr>
        <p:txBody>
          <a:bodyPr wrap="square" lIns="274320">
            <a:spAutoFit/>
          </a:bodyPr>
          <a:lstStyle/>
          <a:p>
            <a:pPr defTabSz="932472" fontAlgn="base">
              <a:lnSpc>
                <a:spcPct val="90000"/>
              </a:lnSpc>
              <a:spcBef>
                <a:spcPct val="0"/>
              </a:spcBef>
              <a:spcAft>
                <a:spcPct val="0"/>
              </a:spcAft>
            </a:pPr>
            <a:r>
              <a:rPr lang="en-US" sz="5400" dirty="0" smtClean="0">
                <a:solidFill>
                  <a:schemeClr val="bg1"/>
                </a:solidFill>
                <a:latin typeface="+mj-lt"/>
                <a:ea typeface="Segoe UI" pitchFamily="34" charset="0"/>
                <a:cs typeface="Segoe UI" pitchFamily="34" charset="0"/>
              </a:rPr>
              <a:t>Big Data Analytics with HDInsight</a:t>
            </a:r>
            <a:endParaRPr lang="en-US" sz="5400" dirty="0">
              <a:solidFill>
                <a:schemeClr val="bg1"/>
              </a:solidFill>
              <a:latin typeface="+mj-lt"/>
              <a:ea typeface="Segoe UI" pitchFamily="34" charset="0"/>
              <a:cs typeface="Segoe UI" pitchFamily="34" charset="0"/>
            </a:endParaRPr>
          </a:p>
        </p:txBody>
      </p:sp>
      <p:sp>
        <p:nvSpPr>
          <p:cNvPr id="2" name="Slide Number Placeholder 1"/>
          <p:cNvSpPr>
            <a:spLocks noGrp="1"/>
          </p:cNvSpPr>
          <p:nvPr>
            <p:ph type="sldNum" sz="quarter" idx="4294967295"/>
          </p:nvPr>
        </p:nvSpPr>
        <p:spPr>
          <a:xfrm>
            <a:off x="11595100" y="6565900"/>
            <a:ext cx="566738" cy="136525"/>
          </a:xfrm>
          <a:prstGeom prst="rect">
            <a:avLst/>
          </a:prstGeom>
        </p:spPr>
        <p:txBody>
          <a:bodyPr/>
          <a:lstStyle/>
          <a:p>
            <a:pPr>
              <a:defRPr/>
            </a:pPr>
            <a:fld id="{F8A0AC42-AA1D-4944-8D96-660DE70C7E1B}" type="slidenum">
              <a:rPr lang="en-IN" smtClean="0"/>
              <a:pPr>
                <a:defRPr/>
              </a:pPr>
              <a:t>1</a:t>
            </a:fld>
            <a:endParaRPr lang="en-IN" dirty="0"/>
          </a:p>
        </p:txBody>
      </p:sp>
      <p:sp>
        <p:nvSpPr>
          <p:cNvPr id="9" name="TextBox 8"/>
          <p:cNvSpPr txBox="1"/>
          <p:nvPr/>
        </p:nvSpPr>
        <p:spPr>
          <a:xfrm>
            <a:off x="5796207" y="1420671"/>
            <a:ext cx="6513024" cy="4019519"/>
          </a:xfrm>
          <a:prstGeom prst="rect">
            <a:avLst/>
          </a:prstGeom>
          <a:noFill/>
        </p:spPr>
        <p:txBody>
          <a:bodyPr wrap="square" lIns="274281" tIns="146283" rIns="182854" bIns="146283" rtlCol="0">
            <a:spAutoFit/>
          </a:bodyPr>
          <a:lstStyle/>
          <a:p>
            <a:pPr marL="682625" lvl="1" indent="0" defTabSz="932133">
              <a:spcBef>
                <a:spcPts val="1200"/>
              </a:spcBef>
              <a:buClr>
                <a:schemeClr val="accent3">
                  <a:lumMod val="50000"/>
                </a:schemeClr>
              </a:buClr>
            </a:pPr>
            <a:r>
              <a:rPr lang="en-IN" dirty="0" smtClean="0">
                <a:solidFill>
                  <a:schemeClr val="tx2"/>
                </a:solidFill>
                <a:latin typeface="+mj-lt"/>
                <a:ea typeface="Segoe UI" pitchFamily="34" charset="0"/>
                <a:cs typeface="Segoe UI" pitchFamily="34" charset="0"/>
              </a:rPr>
              <a:t>Microsoft Big Data Fundamentals</a:t>
            </a:r>
          </a:p>
          <a:p>
            <a:pPr marL="682625" lvl="1" indent="0" defTabSz="932133">
              <a:spcBef>
                <a:spcPts val="1200"/>
              </a:spcBef>
              <a:buClr>
                <a:schemeClr val="accent3">
                  <a:lumMod val="50000"/>
                </a:schemeClr>
              </a:buClr>
            </a:pPr>
            <a:r>
              <a:rPr lang="en-IN" dirty="0" smtClean="0">
                <a:solidFill>
                  <a:schemeClr val="tx2"/>
                </a:solidFill>
                <a:latin typeface="+mj-lt"/>
                <a:ea typeface="Segoe UI" pitchFamily="34" charset="0"/>
                <a:cs typeface="Segoe UI" pitchFamily="34" charset="0"/>
              </a:rPr>
              <a:t>HDInsight makes Hadoop Easy</a:t>
            </a:r>
          </a:p>
          <a:p>
            <a:pPr marL="682625" lvl="1" indent="0" defTabSz="932133">
              <a:spcBef>
                <a:spcPts val="1200"/>
              </a:spcBef>
              <a:buClr>
                <a:schemeClr val="accent3">
                  <a:lumMod val="50000"/>
                </a:schemeClr>
              </a:buClr>
            </a:pPr>
            <a:r>
              <a:rPr lang="en-US" dirty="0" smtClean="0">
                <a:solidFill>
                  <a:schemeClr val="tx2"/>
                </a:solidFill>
                <a:latin typeface="+mj-lt"/>
                <a:ea typeface="Segoe UI" pitchFamily="34" charset="0"/>
                <a:cs typeface="Segoe UI" pitchFamily="34" charset="0"/>
              </a:rPr>
              <a:t>Hive </a:t>
            </a:r>
            <a:r>
              <a:rPr lang="en-US" dirty="0">
                <a:solidFill>
                  <a:schemeClr val="tx2"/>
                </a:solidFill>
                <a:latin typeface="+mj-lt"/>
                <a:ea typeface="Segoe UI" pitchFamily="34" charset="0"/>
                <a:cs typeface="Segoe UI" pitchFamily="34" charset="0"/>
              </a:rPr>
              <a:t>and </a:t>
            </a:r>
            <a:r>
              <a:rPr lang="en-US" dirty="0" err="1">
                <a:solidFill>
                  <a:schemeClr val="tx2"/>
                </a:solidFill>
                <a:latin typeface="+mj-lt"/>
                <a:ea typeface="Segoe UI" pitchFamily="34" charset="0"/>
                <a:cs typeface="Segoe UI" pitchFamily="34" charset="0"/>
              </a:rPr>
              <a:t>Tez</a:t>
            </a:r>
            <a:r>
              <a:rPr lang="en-US" dirty="0">
                <a:solidFill>
                  <a:schemeClr val="tx2"/>
                </a:solidFill>
                <a:latin typeface="+mj-lt"/>
                <a:ea typeface="Segoe UI" pitchFamily="34" charset="0"/>
                <a:cs typeface="Segoe UI" pitchFamily="34" charset="0"/>
              </a:rPr>
              <a:t> - Querying/Curating Big </a:t>
            </a:r>
            <a:r>
              <a:rPr lang="en-US" dirty="0" smtClean="0">
                <a:solidFill>
                  <a:schemeClr val="tx2"/>
                </a:solidFill>
                <a:latin typeface="+mj-lt"/>
                <a:ea typeface="Segoe UI" pitchFamily="34" charset="0"/>
                <a:cs typeface="Segoe UI" pitchFamily="34" charset="0"/>
              </a:rPr>
              <a:t>Data</a:t>
            </a:r>
          </a:p>
          <a:p>
            <a:pPr marL="682625" lvl="1" indent="0" defTabSz="932133">
              <a:spcBef>
                <a:spcPts val="1200"/>
              </a:spcBef>
              <a:buClr>
                <a:schemeClr val="accent3">
                  <a:lumMod val="50000"/>
                </a:schemeClr>
              </a:buClr>
            </a:pPr>
            <a:r>
              <a:rPr lang="en-US" dirty="0" smtClean="0">
                <a:solidFill>
                  <a:schemeClr val="tx2"/>
                </a:solidFill>
                <a:latin typeface="+mj-lt"/>
                <a:ea typeface="Segoe UI" pitchFamily="34" charset="0"/>
                <a:cs typeface="Segoe UI" pitchFamily="34" charset="0"/>
              </a:rPr>
              <a:t>Pig</a:t>
            </a:r>
            <a:r>
              <a:rPr lang="en-US" dirty="0">
                <a:solidFill>
                  <a:schemeClr val="tx2"/>
                </a:solidFill>
                <a:latin typeface="+mj-lt"/>
                <a:ea typeface="Segoe UI" pitchFamily="34" charset="0"/>
                <a:cs typeface="Segoe UI" pitchFamily="34" charset="0"/>
              </a:rPr>
              <a:t>, </a:t>
            </a:r>
            <a:r>
              <a:rPr lang="en-US" dirty="0" err="1" smtClean="0">
                <a:solidFill>
                  <a:schemeClr val="tx2"/>
                </a:solidFill>
                <a:latin typeface="+mj-lt"/>
                <a:ea typeface="Segoe UI" pitchFamily="34" charset="0"/>
                <a:cs typeface="Segoe UI" pitchFamily="34" charset="0"/>
              </a:rPr>
              <a:t>Sqoop</a:t>
            </a:r>
            <a:r>
              <a:rPr lang="en-US" dirty="0" smtClean="0">
                <a:solidFill>
                  <a:schemeClr val="tx2"/>
                </a:solidFill>
                <a:latin typeface="+mj-lt"/>
                <a:ea typeface="Segoe UI" pitchFamily="34" charset="0"/>
                <a:cs typeface="Segoe UI" pitchFamily="34" charset="0"/>
              </a:rPr>
              <a:t>, </a:t>
            </a:r>
            <a:r>
              <a:rPr lang="en-US" dirty="0" err="1" smtClean="0">
                <a:solidFill>
                  <a:schemeClr val="tx2"/>
                </a:solidFill>
                <a:latin typeface="+mj-lt"/>
                <a:ea typeface="Segoe UI" pitchFamily="34" charset="0"/>
                <a:cs typeface="Segoe UI" pitchFamily="34" charset="0"/>
              </a:rPr>
              <a:t>Oozie</a:t>
            </a:r>
            <a:r>
              <a:rPr lang="en-US" dirty="0" smtClean="0">
                <a:solidFill>
                  <a:schemeClr val="tx2"/>
                </a:solidFill>
                <a:latin typeface="+mj-lt"/>
                <a:ea typeface="Segoe UI" pitchFamily="34" charset="0"/>
                <a:cs typeface="Segoe UI" pitchFamily="34" charset="0"/>
              </a:rPr>
              <a:t> and Mahout – Working with Hadoop projects</a:t>
            </a:r>
          </a:p>
          <a:p>
            <a:pPr marL="682625" lvl="1" indent="0" defTabSz="932133">
              <a:spcBef>
                <a:spcPts val="1200"/>
              </a:spcBef>
              <a:buClr>
                <a:schemeClr val="accent3">
                  <a:lumMod val="50000"/>
                </a:schemeClr>
              </a:buClr>
            </a:pPr>
            <a:r>
              <a:rPr lang="en-US" dirty="0" smtClean="0">
                <a:solidFill>
                  <a:schemeClr val="tx2"/>
                </a:solidFill>
                <a:latin typeface="+mj-lt"/>
                <a:ea typeface="Segoe UI" pitchFamily="34" charset="0"/>
                <a:cs typeface="Segoe UI" pitchFamily="34" charset="0"/>
              </a:rPr>
              <a:t>HBase </a:t>
            </a:r>
            <a:r>
              <a:rPr lang="en-US" dirty="0">
                <a:solidFill>
                  <a:schemeClr val="tx2"/>
                </a:solidFill>
                <a:latin typeface="+mj-lt"/>
                <a:ea typeface="Segoe UI" pitchFamily="34" charset="0"/>
                <a:cs typeface="Segoe UI" pitchFamily="34" charset="0"/>
              </a:rPr>
              <a:t>- A new </a:t>
            </a:r>
            <a:r>
              <a:rPr lang="en-US" dirty="0" smtClean="0">
                <a:solidFill>
                  <a:schemeClr val="tx2"/>
                </a:solidFill>
                <a:latin typeface="+mj-lt"/>
                <a:ea typeface="Segoe UI" pitchFamily="34" charset="0"/>
                <a:cs typeface="Segoe UI" pitchFamily="34" charset="0"/>
              </a:rPr>
              <a:t>paradigm</a:t>
            </a:r>
          </a:p>
          <a:p>
            <a:pPr marL="682625" lvl="1" indent="0" defTabSz="932133">
              <a:spcBef>
                <a:spcPts val="1200"/>
              </a:spcBef>
              <a:buClr>
                <a:schemeClr val="accent3">
                  <a:lumMod val="50000"/>
                </a:schemeClr>
              </a:buClr>
            </a:pPr>
            <a:r>
              <a:rPr lang="en-US" dirty="0" smtClean="0">
                <a:solidFill>
                  <a:schemeClr val="tx2"/>
                </a:solidFill>
                <a:latin typeface="+mj-lt"/>
                <a:ea typeface="Segoe UI" pitchFamily="34" charset="0"/>
                <a:cs typeface="Segoe UI" pitchFamily="34" charset="0"/>
              </a:rPr>
              <a:t>Storm Essentials</a:t>
            </a:r>
            <a:endParaRPr lang="en-IN" dirty="0">
              <a:solidFill>
                <a:schemeClr val="tx2"/>
              </a:solidFill>
              <a:latin typeface="+mj-lt"/>
              <a:ea typeface="Segoe UI" pitchFamily="34" charset="0"/>
              <a:cs typeface="Segoe UI" pitchFamily="34" charset="0"/>
            </a:endParaRPr>
          </a:p>
        </p:txBody>
      </p:sp>
      <p:sp>
        <p:nvSpPr>
          <p:cNvPr id="12" name="Freeform 11"/>
          <p:cNvSpPr>
            <a:spLocks/>
          </p:cNvSpPr>
          <p:nvPr/>
        </p:nvSpPr>
        <p:spPr bwMode="auto">
          <a:xfrm>
            <a:off x="6036464" y="2100368"/>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3" name="Freeform 12"/>
          <p:cNvSpPr>
            <a:spLocks/>
          </p:cNvSpPr>
          <p:nvPr/>
        </p:nvSpPr>
        <p:spPr bwMode="auto">
          <a:xfrm flipH="1">
            <a:off x="2671625" y="4267200"/>
            <a:ext cx="2653409" cy="2178685"/>
          </a:xfrm>
          <a:custGeom>
            <a:avLst/>
            <a:gdLst>
              <a:gd name="connsiteX0" fmla="*/ 603413 w 1090712"/>
              <a:gd name="connsiteY0" fmla="*/ 721327 h 895572"/>
              <a:gd name="connsiteX1" fmla="*/ 578466 w 1090712"/>
              <a:gd name="connsiteY1" fmla="*/ 770746 h 895572"/>
              <a:gd name="connsiteX2" fmla="*/ 553519 w 1090712"/>
              <a:gd name="connsiteY2" fmla="*/ 818264 h 895572"/>
              <a:gd name="connsiteX3" fmla="*/ 528334 w 1090712"/>
              <a:gd name="connsiteY3" fmla="*/ 865069 h 895572"/>
              <a:gd name="connsiteX4" fmla="*/ 511825 w 1090712"/>
              <a:gd name="connsiteY4" fmla="*/ 895572 h 895572"/>
              <a:gd name="connsiteX5" fmla="*/ 624528 w 1090712"/>
              <a:gd name="connsiteY5" fmla="*/ 895572 h 895572"/>
              <a:gd name="connsiteX6" fmla="*/ 624796 w 1090712"/>
              <a:gd name="connsiteY6" fmla="*/ 894768 h 895572"/>
              <a:gd name="connsiteX7" fmla="*/ 625271 w 1090712"/>
              <a:gd name="connsiteY7" fmla="*/ 891679 h 895572"/>
              <a:gd name="connsiteX8" fmla="*/ 625747 w 1090712"/>
              <a:gd name="connsiteY8" fmla="*/ 889066 h 895572"/>
              <a:gd name="connsiteX9" fmla="*/ 625747 w 1090712"/>
              <a:gd name="connsiteY9" fmla="*/ 860555 h 895572"/>
              <a:gd name="connsiteX10" fmla="*/ 624796 w 1090712"/>
              <a:gd name="connsiteY10" fmla="*/ 833945 h 895572"/>
              <a:gd name="connsiteX11" fmla="*/ 624321 w 1090712"/>
              <a:gd name="connsiteY11" fmla="*/ 820877 h 895572"/>
              <a:gd name="connsiteX12" fmla="*/ 623608 w 1090712"/>
              <a:gd name="connsiteY12" fmla="*/ 808047 h 895572"/>
              <a:gd name="connsiteX13" fmla="*/ 621708 w 1090712"/>
              <a:gd name="connsiteY13" fmla="*/ 795218 h 895572"/>
              <a:gd name="connsiteX14" fmla="*/ 620044 w 1090712"/>
              <a:gd name="connsiteY14" fmla="*/ 782625 h 895572"/>
              <a:gd name="connsiteX15" fmla="*/ 616005 w 1090712"/>
              <a:gd name="connsiteY15" fmla="*/ 766707 h 895572"/>
              <a:gd name="connsiteX16" fmla="*/ 611966 w 1090712"/>
              <a:gd name="connsiteY16" fmla="*/ 751976 h 895572"/>
              <a:gd name="connsiteX17" fmla="*/ 607452 w 1090712"/>
              <a:gd name="connsiteY17" fmla="*/ 737245 h 895572"/>
              <a:gd name="connsiteX18" fmla="*/ 698212 w 1090712"/>
              <a:gd name="connsiteY18" fmla="*/ 530778 h 895572"/>
              <a:gd name="connsiteX19" fmla="*/ 693460 w 1090712"/>
              <a:gd name="connsiteY19" fmla="*/ 534818 h 895572"/>
              <a:gd name="connsiteX20" fmla="*/ 688471 w 1090712"/>
              <a:gd name="connsiteY20" fmla="*/ 538857 h 895572"/>
              <a:gd name="connsiteX21" fmla="*/ 678254 w 1090712"/>
              <a:gd name="connsiteY21" fmla="*/ 546935 h 895572"/>
              <a:gd name="connsiteX22" fmla="*/ 669226 w 1090712"/>
              <a:gd name="connsiteY22" fmla="*/ 553587 h 895572"/>
              <a:gd name="connsiteX23" fmla="*/ 663048 w 1090712"/>
              <a:gd name="connsiteY23" fmla="*/ 558814 h 895572"/>
              <a:gd name="connsiteX24" fmla="*/ 663048 w 1090712"/>
              <a:gd name="connsiteY24" fmla="*/ 556676 h 895572"/>
              <a:gd name="connsiteX25" fmla="*/ 663523 w 1090712"/>
              <a:gd name="connsiteY25" fmla="*/ 554538 h 895572"/>
              <a:gd name="connsiteX26" fmla="*/ 665424 w 1090712"/>
              <a:gd name="connsiteY26" fmla="*/ 550498 h 895572"/>
              <a:gd name="connsiteX27" fmla="*/ 668038 w 1090712"/>
              <a:gd name="connsiteY27" fmla="*/ 546459 h 895572"/>
              <a:gd name="connsiteX28" fmla="*/ 671602 w 1090712"/>
              <a:gd name="connsiteY28" fmla="*/ 542420 h 895572"/>
              <a:gd name="connsiteX29" fmla="*/ 676829 w 1090712"/>
              <a:gd name="connsiteY29" fmla="*/ 538857 h 895572"/>
              <a:gd name="connsiteX30" fmla="*/ 682768 w 1090712"/>
              <a:gd name="connsiteY30" fmla="*/ 535768 h 895572"/>
              <a:gd name="connsiteX31" fmla="*/ 689896 w 1090712"/>
              <a:gd name="connsiteY31" fmla="*/ 533154 h 895572"/>
              <a:gd name="connsiteX32" fmla="*/ 654257 w 1090712"/>
              <a:gd name="connsiteY32" fmla="*/ 302216 h 895572"/>
              <a:gd name="connsiteX33" fmla="*/ 651882 w 1090712"/>
              <a:gd name="connsiteY33" fmla="*/ 302691 h 895572"/>
              <a:gd name="connsiteX34" fmla="*/ 649268 w 1090712"/>
              <a:gd name="connsiteY34" fmla="*/ 303166 h 895572"/>
              <a:gd name="connsiteX35" fmla="*/ 647130 w 1090712"/>
              <a:gd name="connsiteY35" fmla="*/ 304354 h 895572"/>
              <a:gd name="connsiteX36" fmla="*/ 644516 w 1090712"/>
              <a:gd name="connsiteY36" fmla="*/ 306255 h 895572"/>
              <a:gd name="connsiteX37" fmla="*/ 642140 w 1090712"/>
              <a:gd name="connsiteY37" fmla="*/ 307918 h 895572"/>
              <a:gd name="connsiteX38" fmla="*/ 640002 w 1090712"/>
              <a:gd name="connsiteY38" fmla="*/ 310294 h 895572"/>
              <a:gd name="connsiteX39" fmla="*/ 638101 w 1090712"/>
              <a:gd name="connsiteY39" fmla="*/ 312432 h 895572"/>
              <a:gd name="connsiteX40" fmla="*/ 636913 w 1090712"/>
              <a:gd name="connsiteY40" fmla="*/ 314571 h 895572"/>
              <a:gd name="connsiteX41" fmla="*/ 635963 w 1090712"/>
              <a:gd name="connsiteY41" fmla="*/ 316946 h 895572"/>
              <a:gd name="connsiteX42" fmla="*/ 635963 w 1090712"/>
              <a:gd name="connsiteY42" fmla="*/ 319085 h 895572"/>
              <a:gd name="connsiteX43" fmla="*/ 636913 w 1090712"/>
              <a:gd name="connsiteY43" fmla="*/ 321223 h 895572"/>
              <a:gd name="connsiteX44" fmla="*/ 637626 w 1090712"/>
              <a:gd name="connsiteY44" fmla="*/ 324074 h 895572"/>
              <a:gd name="connsiteX45" fmla="*/ 639527 w 1090712"/>
              <a:gd name="connsiteY45" fmla="*/ 326688 h 895572"/>
              <a:gd name="connsiteX46" fmla="*/ 643091 w 1090712"/>
              <a:gd name="connsiteY46" fmla="*/ 331677 h 895572"/>
              <a:gd name="connsiteX47" fmla="*/ 647130 w 1090712"/>
              <a:gd name="connsiteY47" fmla="*/ 335954 h 895572"/>
              <a:gd name="connsiteX48" fmla="*/ 655920 w 1090712"/>
              <a:gd name="connsiteY48" fmla="*/ 330727 h 895572"/>
              <a:gd name="connsiteX49" fmla="*/ 663999 w 1090712"/>
              <a:gd name="connsiteY49" fmla="*/ 324787 h 895572"/>
              <a:gd name="connsiteX50" fmla="*/ 679917 w 1090712"/>
              <a:gd name="connsiteY50" fmla="*/ 313383 h 895572"/>
              <a:gd name="connsiteX51" fmla="*/ 676354 w 1090712"/>
              <a:gd name="connsiteY51" fmla="*/ 311007 h 895572"/>
              <a:gd name="connsiteX52" fmla="*/ 672790 w 1090712"/>
              <a:gd name="connsiteY52" fmla="*/ 308393 h 895572"/>
              <a:gd name="connsiteX53" fmla="*/ 668988 w 1090712"/>
              <a:gd name="connsiteY53" fmla="*/ 306730 h 895572"/>
              <a:gd name="connsiteX54" fmla="*/ 664949 w 1090712"/>
              <a:gd name="connsiteY54" fmla="*/ 304829 h 895572"/>
              <a:gd name="connsiteX55" fmla="*/ 660910 w 1090712"/>
              <a:gd name="connsiteY55" fmla="*/ 303641 h 895572"/>
              <a:gd name="connsiteX56" fmla="*/ 657346 w 1090712"/>
              <a:gd name="connsiteY56" fmla="*/ 302691 h 895572"/>
              <a:gd name="connsiteX57" fmla="*/ 696549 w 1090712"/>
              <a:gd name="connsiteY57" fmla="*/ 252322 h 895572"/>
              <a:gd name="connsiteX58" fmla="*/ 696786 w 1090712"/>
              <a:gd name="connsiteY58" fmla="*/ 259925 h 895572"/>
              <a:gd name="connsiteX59" fmla="*/ 698212 w 1090712"/>
              <a:gd name="connsiteY59" fmla="*/ 266102 h 895572"/>
              <a:gd name="connsiteX60" fmla="*/ 700113 w 1090712"/>
              <a:gd name="connsiteY60" fmla="*/ 272042 h 895572"/>
              <a:gd name="connsiteX61" fmla="*/ 701776 w 1090712"/>
              <a:gd name="connsiteY61" fmla="*/ 276794 h 895572"/>
              <a:gd name="connsiteX62" fmla="*/ 704389 w 1090712"/>
              <a:gd name="connsiteY62" fmla="*/ 280833 h 895572"/>
              <a:gd name="connsiteX63" fmla="*/ 707240 w 1090712"/>
              <a:gd name="connsiteY63" fmla="*/ 284397 h 895572"/>
              <a:gd name="connsiteX64" fmla="*/ 710329 w 1090712"/>
              <a:gd name="connsiteY64" fmla="*/ 287010 h 895572"/>
              <a:gd name="connsiteX65" fmla="*/ 713418 w 1090712"/>
              <a:gd name="connsiteY65" fmla="*/ 289624 h 895572"/>
              <a:gd name="connsiteX66" fmla="*/ 716506 w 1090712"/>
              <a:gd name="connsiteY66" fmla="*/ 291524 h 895572"/>
              <a:gd name="connsiteX67" fmla="*/ 719595 w 1090712"/>
              <a:gd name="connsiteY67" fmla="*/ 293187 h 895572"/>
              <a:gd name="connsiteX68" fmla="*/ 725772 w 1090712"/>
              <a:gd name="connsiteY68" fmla="*/ 295088 h 895572"/>
              <a:gd name="connsiteX69" fmla="*/ 731237 w 1090712"/>
              <a:gd name="connsiteY69" fmla="*/ 296514 h 895572"/>
              <a:gd name="connsiteX70" fmla="*/ 734801 w 1090712"/>
              <a:gd name="connsiteY70" fmla="*/ 296751 h 895572"/>
              <a:gd name="connsiteX71" fmla="*/ 722209 w 1090712"/>
              <a:gd name="connsiteY71" fmla="*/ 303879 h 895572"/>
              <a:gd name="connsiteX72" fmla="*/ 710804 w 1090712"/>
              <a:gd name="connsiteY72" fmla="*/ 311007 h 895572"/>
              <a:gd name="connsiteX73" fmla="*/ 688471 w 1090712"/>
              <a:gd name="connsiteY73" fmla="*/ 324787 h 895572"/>
              <a:gd name="connsiteX74" fmla="*/ 667563 w 1090712"/>
              <a:gd name="connsiteY74" fmla="*/ 339043 h 895572"/>
              <a:gd name="connsiteX75" fmla="*/ 646179 w 1090712"/>
              <a:gd name="connsiteY75" fmla="*/ 352823 h 895572"/>
              <a:gd name="connsiteX76" fmla="*/ 620044 w 1090712"/>
              <a:gd name="connsiteY76" fmla="*/ 313383 h 895572"/>
              <a:gd name="connsiteX77" fmla="*/ 617668 w 1090712"/>
              <a:gd name="connsiteY77" fmla="*/ 312432 h 895572"/>
              <a:gd name="connsiteX78" fmla="*/ 615055 w 1090712"/>
              <a:gd name="connsiteY78" fmla="*/ 312432 h 895572"/>
              <a:gd name="connsiteX79" fmla="*/ 612441 w 1090712"/>
              <a:gd name="connsiteY79" fmla="*/ 313383 h 895572"/>
              <a:gd name="connsiteX80" fmla="*/ 609353 w 1090712"/>
              <a:gd name="connsiteY80" fmla="*/ 314095 h 895572"/>
              <a:gd name="connsiteX81" fmla="*/ 602938 w 1090712"/>
              <a:gd name="connsiteY81" fmla="*/ 316946 h 895572"/>
              <a:gd name="connsiteX82" fmla="*/ 599849 w 1090712"/>
              <a:gd name="connsiteY82" fmla="*/ 317659 h 895572"/>
              <a:gd name="connsiteX83" fmla="*/ 596760 w 1090712"/>
              <a:gd name="connsiteY83" fmla="*/ 318610 h 895572"/>
              <a:gd name="connsiteX84" fmla="*/ 607927 w 1090712"/>
              <a:gd name="connsiteY84" fmla="*/ 307205 h 895572"/>
              <a:gd name="connsiteX85" fmla="*/ 618619 w 1090712"/>
              <a:gd name="connsiteY85" fmla="*/ 295088 h 895572"/>
              <a:gd name="connsiteX86" fmla="*/ 623846 w 1090712"/>
              <a:gd name="connsiteY86" fmla="*/ 289386 h 895572"/>
              <a:gd name="connsiteX87" fmla="*/ 629786 w 1090712"/>
              <a:gd name="connsiteY87" fmla="*/ 283921 h 895572"/>
              <a:gd name="connsiteX88" fmla="*/ 635963 w 1090712"/>
              <a:gd name="connsiteY88" fmla="*/ 278694 h 895572"/>
              <a:gd name="connsiteX89" fmla="*/ 642140 w 1090712"/>
              <a:gd name="connsiteY89" fmla="*/ 273705 h 895572"/>
              <a:gd name="connsiteX90" fmla="*/ 648793 w 1090712"/>
              <a:gd name="connsiteY90" fmla="*/ 269191 h 895572"/>
              <a:gd name="connsiteX91" fmla="*/ 655446 w 1090712"/>
              <a:gd name="connsiteY91" fmla="*/ 265627 h 895572"/>
              <a:gd name="connsiteX92" fmla="*/ 662098 w 1090712"/>
              <a:gd name="connsiteY92" fmla="*/ 263013 h 895572"/>
              <a:gd name="connsiteX93" fmla="*/ 668988 w 1090712"/>
              <a:gd name="connsiteY93" fmla="*/ 260400 h 895572"/>
              <a:gd name="connsiteX94" fmla="*/ 682768 w 1090712"/>
              <a:gd name="connsiteY94" fmla="*/ 256361 h 895572"/>
              <a:gd name="connsiteX95" fmla="*/ 1030602 w 1090712"/>
              <a:gd name="connsiteY95" fmla="*/ 200289 h 895572"/>
              <a:gd name="connsiteX96" fmla="*/ 1027513 w 1090712"/>
              <a:gd name="connsiteY96" fmla="*/ 207892 h 895572"/>
              <a:gd name="connsiteX97" fmla="*/ 1023949 w 1090712"/>
              <a:gd name="connsiteY97" fmla="*/ 214545 h 895572"/>
              <a:gd name="connsiteX98" fmla="*/ 1019910 w 1090712"/>
              <a:gd name="connsiteY98" fmla="*/ 221197 h 895572"/>
              <a:gd name="connsiteX99" fmla="*/ 1015396 w 1090712"/>
              <a:gd name="connsiteY99" fmla="*/ 226899 h 895572"/>
              <a:gd name="connsiteX100" fmla="*/ 1011119 w 1090712"/>
              <a:gd name="connsiteY100" fmla="*/ 232839 h 895572"/>
              <a:gd name="connsiteX101" fmla="*/ 1006130 w 1090712"/>
              <a:gd name="connsiteY101" fmla="*/ 237591 h 895572"/>
              <a:gd name="connsiteX102" fmla="*/ 1001140 w 1090712"/>
              <a:gd name="connsiteY102" fmla="*/ 242105 h 895572"/>
              <a:gd name="connsiteX103" fmla="*/ 996388 w 1090712"/>
              <a:gd name="connsiteY103" fmla="*/ 246144 h 895572"/>
              <a:gd name="connsiteX104" fmla="*/ 990924 w 1090712"/>
              <a:gd name="connsiteY104" fmla="*/ 249708 h 895572"/>
              <a:gd name="connsiteX105" fmla="*/ 985697 w 1090712"/>
              <a:gd name="connsiteY105" fmla="*/ 252797 h 895572"/>
              <a:gd name="connsiteX106" fmla="*/ 980232 w 1090712"/>
              <a:gd name="connsiteY106" fmla="*/ 254935 h 895572"/>
              <a:gd name="connsiteX107" fmla="*/ 975005 w 1090712"/>
              <a:gd name="connsiteY107" fmla="*/ 256836 h 895572"/>
              <a:gd name="connsiteX108" fmla="*/ 969541 w 1090712"/>
              <a:gd name="connsiteY108" fmla="*/ 258262 h 895572"/>
              <a:gd name="connsiteX109" fmla="*/ 963839 w 1090712"/>
              <a:gd name="connsiteY109" fmla="*/ 258499 h 895572"/>
              <a:gd name="connsiteX110" fmla="*/ 958612 w 1090712"/>
              <a:gd name="connsiteY110" fmla="*/ 258499 h 895572"/>
              <a:gd name="connsiteX111" fmla="*/ 953622 w 1090712"/>
              <a:gd name="connsiteY111" fmla="*/ 257786 h 895572"/>
              <a:gd name="connsiteX112" fmla="*/ 970966 w 1090712"/>
              <a:gd name="connsiteY112" fmla="*/ 244006 h 895572"/>
              <a:gd name="connsiteX113" fmla="*/ 990211 w 1090712"/>
              <a:gd name="connsiteY113" fmla="*/ 229275 h 895572"/>
              <a:gd name="connsiteX114" fmla="*/ 1010169 w 1090712"/>
              <a:gd name="connsiteY114" fmla="*/ 214069 h 895572"/>
              <a:gd name="connsiteX115" fmla="*/ 1020385 w 1090712"/>
              <a:gd name="connsiteY115" fmla="*/ 206942 h 895572"/>
              <a:gd name="connsiteX116" fmla="*/ 389581 w 1090712"/>
              <a:gd name="connsiteY116" fmla="*/ 176768 h 895572"/>
              <a:gd name="connsiteX117" fmla="*/ 397422 w 1090712"/>
              <a:gd name="connsiteY117" fmla="*/ 177243 h 895572"/>
              <a:gd name="connsiteX118" fmla="*/ 414766 w 1090712"/>
              <a:gd name="connsiteY118" fmla="*/ 178906 h 895572"/>
              <a:gd name="connsiteX119" fmla="*/ 405500 w 1090712"/>
              <a:gd name="connsiteY119" fmla="*/ 179856 h 895572"/>
              <a:gd name="connsiteX120" fmla="*/ 396946 w 1090712"/>
              <a:gd name="connsiteY120" fmla="*/ 181995 h 895572"/>
              <a:gd name="connsiteX121" fmla="*/ 389581 w 1090712"/>
              <a:gd name="connsiteY121" fmla="*/ 184371 h 895572"/>
              <a:gd name="connsiteX122" fmla="*/ 381978 w 1090712"/>
              <a:gd name="connsiteY122" fmla="*/ 186984 h 895572"/>
              <a:gd name="connsiteX123" fmla="*/ 375326 w 1090712"/>
              <a:gd name="connsiteY123" fmla="*/ 190548 h 895572"/>
              <a:gd name="connsiteX124" fmla="*/ 368911 w 1090712"/>
              <a:gd name="connsiteY124" fmla="*/ 194112 h 895572"/>
              <a:gd name="connsiteX125" fmla="*/ 363208 w 1090712"/>
              <a:gd name="connsiteY125" fmla="*/ 198626 h 895572"/>
              <a:gd name="connsiteX126" fmla="*/ 357981 w 1090712"/>
              <a:gd name="connsiteY126" fmla="*/ 202903 h 895572"/>
              <a:gd name="connsiteX127" fmla="*/ 352517 w 1090712"/>
              <a:gd name="connsiteY127" fmla="*/ 208367 h 895572"/>
              <a:gd name="connsiteX128" fmla="*/ 348003 w 1090712"/>
              <a:gd name="connsiteY128" fmla="*/ 214070 h 895572"/>
              <a:gd name="connsiteX129" fmla="*/ 343726 w 1090712"/>
              <a:gd name="connsiteY129" fmla="*/ 220247 h 895572"/>
              <a:gd name="connsiteX130" fmla="*/ 339687 w 1090712"/>
              <a:gd name="connsiteY130" fmla="*/ 226662 h 895572"/>
              <a:gd name="connsiteX131" fmla="*/ 335648 w 1090712"/>
              <a:gd name="connsiteY131" fmla="*/ 233790 h 895572"/>
              <a:gd name="connsiteX132" fmla="*/ 332559 w 1090712"/>
              <a:gd name="connsiteY132" fmla="*/ 240917 h 895572"/>
              <a:gd name="connsiteX133" fmla="*/ 328995 w 1090712"/>
              <a:gd name="connsiteY133" fmla="*/ 248758 h 895572"/>
              <a:gd name="connsiteX134" fmla="*/ 325907 w 1090712"/>
              <a:gd name="connsiteY134" fmla="*/ 256836 h 895572"/>
              <a:gd name="connsiteX135" fmla="*/ 325432 w 1090712"/>
              <a:gd name="connsiteY135" fmla="*/ 252797 h 895572"/>
              <a:gd name="connsiteX136" fmla="*/ 324956 w 1090712"/>
              <a:gd name="connsiteY136" fmla="*/ 248283 h 895572"/>
              <a:gd name="connsiteX137" fmla="*/ 323056 w 1090712"/>
              <a:gd name="connsiteY137" fmla="*/ 239492 h 895572"/>
              <a:gd name="connsiteX138" fmla="*/ 320917 w 1090712"/>
              <a:gd name="connsiteY138" fmla="*/ 229275 h 895572"/>
              <a:gd name="connsiteX139" fmla="*/ 320442 w 1090712"/>
              <a:gd name="connsiteY139" fmla="*/ 223811 h 895572"/>
              <a:gd name="connsiteX140" fmla="*/ 319967 w 1090712"/>
              <a:gd name="connsiteY140" fmla="*/ 217633 h 895572"/>
              <a:gd name="connsiteX141" fmla="*/ 314740 w 1090712"/>
              <a:gd name="connsiteY141" fmla="*/ 217633 h 895572"/>
              <a:gd name="connsiteX142" fmla="*/ 302148 w 1090712"/>
              <a:gd name="connsiteY142" fmla="*/ 243056 h 895572"/>
              <a:gd name="connsiteX143" fmla="*/ 289793 w 1090712"/>
              <a:gd name="connsiteY143" fmla="*/ 267528 h 895572"/>
              <a:gd name="connsiteX144" fmla="*/ 277438 w 1090712"/>
              <a:gd name="connsiteY144" fmla="*/ 291049 h 895572"/>
              <a:gd name="connsiteX145" fmla="*/ 264371 w 1090712"/>
              <a:gd name="connsiteY145" fmla="*/ 312907 h 895572"/>
              <a:gd name="connsiteX146" fmla="*/ 267459 w 1090712"/>
              <a:gd name="connsiteY146" fmla="*/ 295088 h 895572"/>
              <a:gd name="connsiteX147" fmla="*/ 271023 w 1090712"/>
              <a:gd name="connsiteY147" fmla="*/ 279170 h 895572"/>
              <a:gd name="connsiteX148" fmla="*/ 274587 w 1090712"/>
              <a:gd name="connsiteY148" fmla="*/ 263964 h 895572"/>
              <a:gd name="connsiteX149" fmla="*/ 279101 w 1090712"/>
              <a:gd name="connsiteY149" fmla="*/ 250183 h 895572"/>
              <a:gd name="connsiteX150" fmla="*/ 284091 w 1090712"/>
              <a:gd name="connsiteY150" fmla="*/ 238066 h 895572"/>
              <a:gd name="connsiteX151" fmla="*/ 289318 w 1090712"/>
              <a:gd name="connsiteY151" fmla="*/ 226900 h 895572"/>
              <a:gd name="connsiteX152" fmla="*/ 292406 w 1090712"/>
              <a:gd name="connsiteY152" fmla="*/ 221673 h 895572"/>
              <a:gd name="connsiteX153" fmla="*/ 295495 w 1090712"/>
              <a:gd name="connsiteY153" fmla="*/ 217158 h 895572"/>
              <a:gd name="connsiteX154" fmla="*/ 298584 w 1090712"/>
              <a:gd name="connsiteY154" fmla="*/ 212406 h 895572"/>
              <a:gd name="connsiteX155" fmla="*/ 302148 w 1090712"/>
              <a:gd name="connsiteY155" fmla="*/ 208367 h 895572"/>
              <a:gd name="connsiteX156" fmla="*/ 305711 w 1090712"/>
              <a:gd name="connsiteY156" fmla="*/ 204328 h 895572"/>
              <a:gd name="connsiteX157" fmla="*/ 309275 w 1090712"/>
              <a:gd name="connsiteY157" fmla="*/ 200765 h 895572"/>
              <a:gd name="connsiteX158" fmla="*/ 313314 w 1090712"/>
              <a:gd name="connsiteY158" fmla="*/ 197201 h 895572"/>
              <a:gd name="connsiteX159" fmla="*/ 317354 w 1090712"/>
              <a:gd name="connsiteY159" fmla="*/ 194112 h 895572"/>
              <a:gd name="connsiteX160" fmla="*/ 321868 w 1090712"/>
              <a:gd name="connsiteY160" fmla="*/ 191498 h 895572"/>
              <a:gd name="connsiteX161" fmla="*/ 326382 w 1090712"/>
              <a:gd name="connsiteY161" fmla="*/ 188647 h 895572"/>
              <a:gd name="connsiteX162" fmla="*/ 330659 w 1090712"/>
              <a:gd name="connsiteY162" fmla="*/ 186509 h 895572"/>
              <a:gd name="connsiteX163" fmla="*/ 335648 w 1090712"/>
              <a:gd name="connsiteY163" fmla="*/ 184371 h 895572"/>
              <a:gd name="connsiteX164" fmla="*/ 340637 w 1090712"/>
              <a:gd name="connsiteY164" fmla="*/ 182470 h 895572"/>
              <a:gd name="connsiteX165" fmla="*/ 345864 w 1090712"/>
              <a:gd name="connsiteY165" fmla="*/ 181282 h 895572"/>
              <a:gd name="connsiteX166" fmla="*/ 351091 w 1090712"/>
              <a:gd name="connsiteY166" fmla="*/ 179856 h 895572"/>
              <a:gd name="connsiteX167" fmla="*/ 357031 w 1090712"/>
              <a:gd name="connsiteY167" fmla="*/ 178431 h 895572"/>
              <a:gd name="connsiteX168" fmla="*/ 368911 w 1090712"/>
              <a:gd name="connsiteY168" fmla="*/ 177243 h 895572"/>
              <a:gd name="connsiteX169" fmla="*/ 381978 w 1090712"/>
              <a:gd name="connsiteY169" fmla="*/ 176768 h 895572"/>
              <a:gd name="connsiteX170" fmla="*/ 609353 w 1090712"/>
              <a:gd name="connsiteY170" fmla="*/ 174629 h 895572"/>
              <a:gd name="connsiteX171" fmla="*/ 602463 w 1090712"/>
              <a:gd name="connsiteY171" fmla="*/ 180807 h 895572"/>
              <a:gd name="connsiteX172" fmla="*/ 596285 w 1090712"/>
              <a:gd name="connsiteY172" fmla="*/ 187459 h 895572"/>
              <a:gd name="connsiteX173" fmla="*/ 583931 w 1090712"/>
              <a:gd name="connsiteY173" fmla="*/ 201715 h 895572"/>
              <a:gd name="connsiteX174" fmla="*/ 571101 w 1090712"/>
              <a:gd name="connsiteY174" fmla="*/ 215495 h 895572"/>
              <a:gd name="connsiteX175" fmla="*/ 564686 w 1090712"/>
              <a:gd name="connsiteY175" fmla="*/ 222148 h 895572"/>
              <a:gd name="connsiteX176" fmla="*/ 558508 w 1090712"/>
              <a:gd name="connsiteY176" fmla="*/ 228325 h 895572"/>
              <a:gd name="connsiteX177" fmla="*/ 557558 w 1090712"/>
              <a:gd name="connsiteY177" fmla="*/ 223335 h 895572"/>
              <a:gd name="connsiteX178" fmla="*/ 557083 w 1090712"/>
              <a:gd name="connsiteY178" fmla="*/ 219059 h 895572"/>
              <a:gd name="connsiteX179" fmla="*/ 557083 w 1090712"/>
              <a:gd name="connsiteY179" fmla="*/ 215020 h 895572"/>
              <a:gd name="connsiteX180" fmla="*/ 557558 w 1090712"/>
              <a:gd name="connsiteY180" fmla="*/ 210981 h 895572"/>
              <a:gd name="connsiteX181" fmla="*/ 558508 w 1090712"/>
              <a:gd name="connsiteY181" fmla="*/ 207417 h 895572"/>
              <a:gd name="connsiteX182" fmla="*/ 560409 w 1090712"/>
              <a:gd name="connsiteY182" fmla="*/ 203853 h 895572"/>
              <a:gd name="connsiteX183" fmla="*/ 562072 w 1090712"/>
              <a:gd name="connsiteY183" fmla="*/ 200764 h 895572"/>
              <a:gd name="connsiteX184" fmla="*/ 564686 w 1090712"/>
              <a:gd name="connsiteY184" fmla="*/ 197676 h 895572"/>
              <a:gd name="connsiteX185" fmla="*/ 567774 w 1090712"/>
              <a:gd name="connsiteY185" fmla="*/ 194587 h 895572"/>
              <a:gd name="connsiteX186" fmla="*/ 571813 w 1090712"/>
              <a:gd name="connsiteY186" fmla="*/ 191973 h 895572"/>
              <a:gd name="connsiteX187" fmla="*/ 576328 w 1090712"/>
              <a:gd name="connsiteY187" fmla="*/ 188647 h 895572"/>
              <a:gd name="connsiteX188" fmla="*/ 581317 w 1090712"/>
              <a:gd name="connsiteY188" fmla="*/ 186034 h 895572"/>
              <a:gd name="connsiteX189" fmla="*/ 587019 w 1090712"/>
              <a:gd name="connsiteY189" fmla="*/ 183420 h 895572"/>
              <a:gd name="connsiteX190" fmla="*/ 593672 w 1090712"/>
              <a:gd name="connsiteY190" fmla="*/ 180332 h 895572"/>
              <a:gd name="connsiteX191" fmla="*/ 586544 w 1090712"/>
              <a:gd name="connsiteY191" fmla="*/ 0 h 895572"/>
              <a:gd name="connsiteX192" fmla="*/ 570150 w 1090712"/>
              <a:gd name="connsiteY192" fmla="*/ 2851 h 895572"/>
              <a:gd name="connsiteX193" fmla="*/ 553519 w 1090712"/>
              <a:gd name="connsiteY193" fmla="*/ 5940 h 895572"/>
              <a:gd name="connsiteX194" fmla="*/ 536650 w 1090712"/>
              <a:gd name="connsiteY194" fmla="*/ 10454 h 895572"/>
              <a:gd name="connsiteX195" fmla="*/ 520256 w 1090712"/>
              <a:gd name="connsiteY195" fmla="*/ 14731 h 895572"/>
              <a:gd name="connsiteX196" fmla="*/ 486993 w 1090712"/>
              <a:gd name="connsiteY196" fmla="*/ 24472 h 895572"/>
              <a:gd name="connsiteX197" fmla="*/ 469887 w 1090712"/>
              <a:gd name="connsiteY197" fmla="*/ 28986 h 895572"/>
              <a:gd name="connsiteX198" fmla="*/ 453493 w 1090712"/>
              <a:gd name="connsiteY198" fmla="*/ 33500 h 895572"/>
              <a:gd name="connsiteX199" fmla="*/ 438762 w 1090712"/>
              <a:gd name="connsiteY199" fmla="*/ 40153 h 895572"/>
              <a:gd name="connsiteX200" fmla="*/ 424507 w 1090712"/>
              <a:gd name="connsiteY200" fmla="*/ 47281 h 895572"/>
              <a:gd name="connsiteX201" fmla="*/ 417379 w 1090712"/>
              <a:gd name="connsiteY201" fmla="*/ 51320 h 895572"/>
              <a:gd name="connsiteX202" fmla="*/ 410727 w 1090712"/>
              <a:gd name="connsiteY202" fmla="*/ 55834 h 895572"/>
              <a:gd name="connsiteX203" fmla="*/ 403599 w 1090712"/>
              <a:gd name="connsiteY203" fmla="*/ 60111 h 895572"/>
              <a:gd name="connsiteX204" fmla="*/ 397422 w 1090712"/>
              <a:gd name="connsiteY204" fmla="*/ 65100 h 895572"/>
              <a:gd name="connsiteX205" fmla="*/ 390769 w 1090712"/>
              <a:gd name="connsiteY205" fmla="*/ 69852 h 895572"/>
              <a:gd name="connsiteX206" fmla="*/ 384592 w 1090712"/>
              <a:gd name="connsiteY206" fmla="*/ 75792 h 895572"/>
              <a:gd name="connsiteX207" fmla="*/ 378889 w 1090712"/>
              <a:gd name="connsiteY207" fmla="*/ 81494 h 895572"/>
              <a:gd name="connsiteX208" fmla="*/ 372950 w 1090712"/>
              <a:gd name="connsiteY208" fmla="*/ 87671 h 895572"/>
              <a:gd name="connsiteX209" fmla="*/ 367723 w 1090712"/>
              <a:gd name="connsiteY209" fmla="*/ 94324 h 895572"/>
              <a:gd name="connsiteX210" fmla="*/ 362733 w 1090712"/>
              <a:gd name="connsiteY210" fmla="*/ 101452 h 895572"/>
              <a:gd name="connsiteX211" fmla="*/ 357981 w 1090712"/>
              <a:gd name="connsiteY211" fmla="*/ 109055 h 895572"/>
              <a:gd name="connsiteX212" fmla="*/ 353467 w 1090712"/>
              <a:gd name="connsiteY212" fmla="*/ 117608 h 895572"/>
              <a:gd name="connsiteX213" fmla="*/ 409064 w 1090712"/>
              <a:gd name="connsiteY213" fmla="*/ 117608 h 895572"/>
              <a:gd name="connsiteX214" fmla="*/ 406925 w 1090712"/>
              <a:gd name="connsiteY214" fmla="*/ 119271 h 895572"/>
              <a:gd name="connsiteX215" fmla="*/ 404074 w 1090712"/>
              <a:gd name="connsiteY215" fmla="*/ 121647 h 895572"/>
              <a:gd name="connsiteX216" fmla="*/ 400510 w 1090712"/>
              <a:gd name="connsiteY216" fmla="*/ 123310 h 895572"/>
              <a:gd name="connsiteX217" fmla="*/ 397422 w 1090712"/>
              <a:gd name="connsiteY217" fmla="*/ 125211 h 895572"/>
              <a:gd name="connsiteX218" fmla="*/ 393383 w 1090712"/>
              <a:gd name="connsiteY218" fmla="*/ 126399 h 895572"/>
              <a:gd name="connsiteX219" fmla="*/ 389581 w 1090712"/>
              <a:gd name="connsiteY219" fmla="*/ 127824 h 895572"/>
              <a:gd name="connsiteX220" fmla="*/ 385542 w 1090712"/>
              <a:gd name="connsiteY220" fmla="*/ 128299 h 895572"/>
              <a:gd name="connsiteX221" fmla="*/ 381503 w 1090712"/>
              <a:gd name="connsiteY221" fmla="*/ 128774 h 895572"/>
              <a:gd name="connsiteX222" fmla="*/ 375326 w 1090712"/>
              <a:gd name="connsiteY222" fmla="*/ 130438 h 895572"/>
              <a:gd name="connsiteX223" fmla="*/ 368435 w 1090712"/>
              <a:gd name="connsiteY223" fmla="*/ 131863 h 895572"/>
              <a:gd name="connsiteX224" fmla="*/ 361783 w 1090712"/>
              <a:gd name="connsiteY224" fmla="*/ 133051 h 895572"/>
              <a:gd name="connsiteX225" fmla="*/ 355606 w 1090712"/>
              <a:gd name="connsiteY225" fmla="*/ 134001 h 895572"/>
              <a:gd name="connsiteX226" fmla="*/ 342300 w 1090712"/>
              <a:gd name="connsiteY226" fmla="*/ 135427 h 895572"/>
              <a:gd name="connsiteX227" fmla="*/ 329471 w 1090712"/>
              <a:gd name="connsiteY227" fmla="*/ 137090 h 895572"/>
              <a:gd name="connsiteX228" fmla="*/ 322818 w 1090712"/>
              <a:gd name="connsiteY228" fmla="*/ 138040 h 895572"/>
              <a:gd name="connsiteX229" fmla="*/ 316403 w 1090712"/>
              <a:gd name="connsiteY229" fmla="*/ 139704 h 895572"/>
              <a:gd name="connsiteX230" fmla="*/ 310226 w 1090712"/>
              <a:gd name="connsiteY230" fmla="*/ 141604 h 895572"/>
              <a:gd name="connsiteX231" fmla="*/ 304048 w 1090712"/>
              <a:gd name="connsiteY231" fmla="*/ 144218 h 895572"/>
              <a:gd name="connsiteX232" fmla="*/ 298346 w 1090712"/>
              <a:gd name="connsiteY232" fmla="*/ 147307 h 895572"/>
              <a:gd name="connsiteX233" fmla="*/ 292406 w 1090712"/>
              <a:gd name="connsiteY233" fmla="*/ 151346 h 895572"/>
              <a:gd name="connsiteX234" fmla="*/ 286704 w 1090712"/>
              <a:gd name="connsiteY234" fmla="*/ 156335 h 895572"/>
              <a:gd name="connsiteX235" fmla="*/ 281240 w 1090712"/>
              <a:gd name="connsiteY235" fmla="*/ 162037 h 895572"/>
              <a:gd name="connsiteX236" fmla="*/ 262232 w 1090712"/>
              <a:gd name="connsiteY236" fmla="*/ 182945 h 895572"/>
              <a:gd name="connsiteX237" fmla="*/ 242987 w 1090712"/>
              <a:gd name="connsiteY237" fmla="*/ 203378 h 895572"/>
              <a:gd name="connsiteX238" fmla="*/ 203547 w 1090712"/>
              <a:gd name="connsiteY238" fmla="*/ 244006 h 895572"/>
              <a:gd name="connsiteX239" fmla="*/ 183827 w 1090712"/>
              <a:gd name="connsiteY239" fmla="*/ 264439 h 895572"/>
              <a:gd name="connsiteX240" fmla="*/ 164345 w 1090712"/>
              <a:gd name="connsiteY240" fmla="*/ 285822 h 895572"/>
              <a:gd name="connsiteX241" fmla="*/ 144862 w 1090712"/>
              <a:gd name="connsiteY241" fmla="*/ 307443 h 895572"/>
              <a:gd name="connsiteX242" fmla="*/ 126093 w 1090712"/>
              <a:gd name="connsiteY242" fmla="*/ 329777 h 895572"/>
              <a:gd name="connsiteX243" fmla="*/ 122054 w 1090712"/>
              <a:gd name="connsiteY243" fmla="*/ 335004 h 895572"/>
              <a:gd name="connsiteX244" fmla="*/ 118015 w 1090712"/>
              <a:gd name="connsiteY244" fmla="*/ 340468 h 895572"/>
              <a:gd name="connsiteX245" fmla="*/ 110887 w 1090712"/>
              <a:gd name="connsiteY245" fmla="*/ 352110 h 895572"/>
              <a:gd name="connsiteX246" fmla="*/ 104709 w 1090712"/>
              <a:gd name="connsiteY246" fmla="*/ 363514 h 895572"/>
              <a:gd name="connsiteX247" fmla="*/ 99007 w 1090712"/>
              <a:gd name="connsiteY247" fmla="*/ 375156 h 895572"/>
              <a:gd name="connsiteX248" fmla="*/ 87840 w 1090712"/>
              <a:gd name="connsiteY248" fmla="*/ 400103 h 895572"/>
              <a:gd name="connsiteX249" fmla="*/ 82138 w 1090712"/>
              <a:gd name="connsiteY249" fmla="*/ 412458 h 895572"/>
              <a:gd name="connsiteX250" fmla="*/ 75723 w 1090712"/>
              <a:gd name="connsiteY250" fmla="*/ 425050 h 895572"/>
              <a:gd name="connsiteX251" fmla="*/ 75723 w 1090712"/>
              <a:gd name="connsiteY251" fmla="*/ 429802 h 895572"/>
              <a:gd name="connsiteX252" fmla="*/ 76674 w 1090712"/>
              <a:gd name="connsiteY252" fmla="*/ 436217 h 895572"/>
              <a:gd name="connsiteX253" fmla="*/ 77149 w 1090712"/>
              <a:gd name="connsiteY253" fmla="*/ 439306 h 895572"/>
              <a:gd name="connsiteX254" fmla="*/ 78574 w 1090712"/>
              <a:gd name="connsiteY254" fmla="*/ 442395 h 895572"/>
              <a:gd name="connsiteX255" fmla="*/ 79762 w 1090712"/>
              <a:gd name="connsiteY255" fmla="*/ 445008 h 895572"/>
              <a:gd name="connsiteX256" fmla="*/ 81663 w 1090712"/>
              <a:gd name="connsiteY256" fmla="*/ 447147 h 895572"/>
              <a:gd name="connsiteX257" fmla="*/ 94018 w 1090712"/>
              <a:gd name="connsiteY257" fmla="*/ 468055 h 895572"/>
              <a:gd name="connsiteX258" fmla="*/ 106848 w 1090712"/>
              <a:gd name="connsiteY258" fmla="*/ 488963 h 895572"/>
              <a:gd name="connsiteX259" fmla="*/ 113975 w 1090712"/>
              <a:gd name="connsiteY259" fmla="*/ 499654 h 895572"/>
              <a:gd name="connsiteX260" fmla="*/ 121103 w 1090712"/>
              <a:gd name="connsiteY260" fmla="*/ 510346 h 895572"/>
              <a:gd name="connsiteX261" fmla="*/ 128706 w 1090712"/>
              <a:gd name="connsiteY261" fmla="*/ 520562 h 895572"/>
              <a:gd name="connsiteX262" fmla="*/ 137259 w 1090712"/>
              <a:gd name="connsiteY262" fmla="*/ 531254 h 895572"/>
              <a:gd name="connsiteX263" fmla="*/ 149614 w 1090712"/>
              <a:gd name="connsiteY263" fmla="*/ 514385 h 895572"/>
              <a:gd name="connsiteX264" fmla="*/ 162206 w 1090712"/>
              <a:gd name="connsiteY264" fmla="*/ 498466 h 895572"/>
              <a:gd name="connsiteX265" fmla="*/ 174561 w 1090712"/>
              <a:gd name="connsiteY265" fmla="*/ 483260 h 895572"/>
              <a:gd name="connsiteX266" fmla="*/ 180739 w 1090712"/>
              <a:gd name="connsiteY266" fmla="*/ 476133 h 895572"/>
              <a:gd name="connsiteX267" fmla="*/ 186916 w 1090712"/>
              <a:gd name="connsiteY267" fmla="*/ 469480 h 895572"/>
              <a:gd name="connsiteX268" fmla="*/ 182639 w 1090712"/>
              <a:gd name="connsiteY268" fmla="*/ 482310 h 895572"/>
              <a:gd name="connsiteX269" fmla="*/ 178125 w 1090712"/>
              <a:gd name="connsiteY269" fmla="*/ 495615 h 895572"/>
              <a:gd name="connsiteX270" fmla="*/ 172423 w 1090712"/>
              <a:gd name="connsiteY270" fmla="*/ 509871 h 895572"/>
              <a:gd name="connsiteX271" fmla="*/ 164820 w 1090712"/>
              <a:gd name="connsiteY271" fmla="*/ 525552 h 895572"/>
              <a:gd name="connsiteX272" fmla="*/ 156267 w 1090712"/>
              <a:gd name="connsiteY272" fmla="*/ 538381 h 895572"/>
              <a:gd name="connsiteX273" fmla="*/ 152703 w 1090712"/>
              <a:gd name="connsiteY273" fmla="*/ 544559 h 895572"/>
              <a:gd name="connsiteX274" fmla="*/ 148664 w 1090712"/>
              <a:gd name="connsiteY274" fmla="*/ 551449 h 895572"/>
              <a:gd name="connsiteX275" fmla="*/ 145100 w 1090712"/>
              <a:gd name="connsiteY275" fmla="*/ 558339 h 895572"/>
              <a:gd name="connsiteX276" fmla="*/ 142011 w 1090712"/>
              <a:gd name="connsiteY276" fmla="*/ 565467 h 895572"/>
              <a:gd name="connsiteX277" fmla="*/ 139398 w 1090712"/>
              <a:gd name="connsiteY277" fmla="*/ 573070 h 895572"/>
              <a:gd name="connsiteX278" fmla="*/ 137259 w 1090712"/>
              <a:gd name="connsiteY278" fmla="*/ 581623 h 895572"/>
              <a:gd name="connsiteX279" fmla="*/ 136309 w 1090712"/>
              <a:gd name="connsiteY279" fmla="*/ 583761 h 895572"/>
              <a:gd name="connsiteX280" fmla="*/ 135359 w 1090712"/>
              <a:gd name="connsiteY280" fmla="*/ 586137 h 895572"/>
              <a:gd name="connsiteX281" fmla="*/ 134883 w 1090712"/>
              <a:gd name="connsiteY281" fmla="*/ 590889 h 895572"/>
              <a:gd name="connsiteX282" fmla="*/ 134883 w 1090712"/>
              <a:gd name="connsiteY282" fmla="*/ 595879 h 895572"/>
              <a:gd name="connsiteX283" fmla="*/ 135359 w 1090712"/>
              <a:gd name="connsiteY283" fmla="*/ 601106 h 895572"/>
              <a:gd name="connsiteX284" fmla="*/ 136784 w 1090712"/>
              <a:gd name="connsiteY284" fmla="*/ 606095 h 895572"/>
              <a:gd name="connsiteX285" fmla="*/ 138447 w 1090712"/>
              <a:gd name="connsiteY285" fmla="*/ 611322 h 895572"/>
              <a:gd name="connsiteX286" fmla="*/ 140348 w 1090712"/>
              <a:gd name="connsiteY286" fmla="*/ 616311 h 895572"/>
              <a:gd name="connsiteX287" fmla="*/ 142486 w 1090712"/>
              <a:gd name="connsiteY287" fmla="*/ 620826 h 895572"/>
              <a:gd name="connsiteX288" fmla="*/ 148664 w 1090712"/>
              <a:gd name="connsiteY288" fmla="*/ 629616 h 895572"/>
              <a:gd name="connsiteX289" fmla="*/ 155554 w 1090712"/>
              <a:gd name="connsiteY289" fmla="*/ 637219 h 895572"/>
              <a:gd name="connsiteX290" fmla="*/ 162444 w 1090712"/>
              <a:gd name="connsiteY290" fmla="*/ 643872 h 895572"/>
              <a:gd name="connsiteX291" fmla="*/ 169572 w 1090712"/>
              <a:gd name="connsiteY291" fmla="*/ 649099 h 895572"/>
              <a:gd name="connsiteX292" fmla="*/ 177175 w 1090712"/>
              <a:gd name="connsiteY292" fmla="*/ 653613 h 895572"/>
              <a:gd name="connsiteX293" fmla="*/ 184778 w 1090712"/>
              <a:gd name="connsiteY293" fmla="*/ 657177 h 895572"/>
              <a:gd name="connsiteX294" fmla="*/ 192856 w 1090712"/>
              <a:gd name="connsiteY294" fmla="*/ 659553 h 895572"/>
              <a:gd name="connsiteX295" fmla="*/ 200934 w 1090712"/>
              <a:gd name="connsiteY295" fmla="*/ 661216 h 895572"/>
              <a:gd name="connsiteX296" fmla="*/ 209250 w 1090712"/>
              <a:gd name="connsiteY296" fmla="*/ 661691 h 895572"/>
              <a:gd name="connsiteX297" fmla="*/ 218278 w 1090712"/>
              <a:gd name="connsiteY297" fmla="*/ 661691 h 895572"/>
              <a:gd name="connsiteX298" fmla="*/ 227069 w 1090712"/>
              <a:gd name="connsiteY298" fmla="*/ 660266 h 895572"/>
              <a:gd name="connsiteX299" fmla="*/ 236335 w 1090712"/>
              <a:gd name="connsiteY299" fmla="*/ 658603 h 895572"/>
              <a:gd name="connsiteX300" fmla="*/ 245838 w 1090712"/>
              <a:gd name="connsiteY300" fmla="*/ 655514 h 895572"/>
              <a:gd name="connsiteX301" fmla="*/ 255580 w 1090712"/>
              <a:gd name="connsiteY301" fmla="*/ 652425 h 895572"/>
              <a:gd name="connsiteX302" fmla="*/ 265321 w 1090712"/>
              <a:gd name="connsiteY302" fmla="*/ 647911 h 895572"/>
              <a:gd name="connsiteX303" fmla="*/ 276013 w 1090712"/>
              <a:gd name="connsiteY303" fmla="*/ 642922 h 895572"/>
              <a:gd name="connsiteX304" fmla="*/ 288367 w 1090712"/>
              <a:gd name="connsiteY304" fmla="*/ 635081 h 895572"/>
              <a:gd name="connsiteX305" fmla="*/ 301910 w 1090712"/>
              <a:gd name="connsiteY305" fmla="*/ 627478 h 895572"/>
              <a:gd name="connsiteX306" fmla="*/ 315215 w 1090712"/>
              <a:gd name="connsiteY306" fmla="*/ 620350 h 895572"/>
              <a:gd name="connsiteX307" fmla="*/ 329471 w 1090712"/>
              <a:gd name="connsiteY307" fmla="*/ 613698 h 895572"/>
              <a:gd name="connsiteX308" fmla="*/ 343726 w 1090712"/>
              <a:gd name="connsiteY308" fmla="*/ 607283 h 895572"/>
              <a:gd name="connsiteX309" fmla="*/ 357981 w 1090712"/>
              <a:gd name="connsiteY309" fmla="*/ 602056 h 895572"/>
              <a:gd name="connsiteX310" fmla="*/ 371999 w 1090712"/>
              <a:gd name="connsiteY310" fmla="*/ 597066 h 895572"/>
              <a:gd name="connsiteX311" fmla="*/ 386730 w 1090712"/>
              <a:gd name="connsiteY311" fmla="*/ 592790 h 895572"/>
              <a:gd name="connsiteX312" fmla="*/ 394808 w 1090712"/>
              <a:gd name="connsiteY312" fmla="*/ 590414 h 895572"/>
              <a:gd name="connsiteX313" fmla="*/ 402411 w 1090712"/>
              <a:gd name="connsiteY313" fmla="*/ 587325 h 895572"/>
              <a:gd name="connsiteX314" fmla="*/ 409064 w 1090712"/>
              <a:gd name="connsiteY314" fmla="*/ 583761 h 895572"/>
              <a:gd name="connsiteX315" fmla="*/ 411677 w 1090712"/>
              <a:gd name="connsiteY315" fmla="*/ 581623 h 895572"/>
              <a:gd name="connsiteX316" fmla="*/ 414766 w 1090712"/>
              <a:gd name="connsiteY316" fmla="*/ 579247 h 895572"/>
              <a:gd name="connsiteX317" fmla="*/ 417142 w 1090712"/>
              <a:gd name="connsiteY317" fmla="*/ 577109 h 895572"/>
              <a:gd name="connsiteX318" fmla="*/ 419280 w 1090712"/>
              <a:gd name="connsiteY318" fmla="*/ 574495 h 895572"/>
              <a:gd name="connsiteX319" fmla="*/ 420943 w 1090712"/>
              <a:gd name="connsiteY319" fmla="*/ 571407 h 895572"/>
              <a:gd name="connsiteX320" fmla="*/ 422844 w 1090712"/>
              <a:gd name="connsiteY320" fmla="*/ 568318 h 895572"/>
              <a:gd name="connsiteX321" fmla="*/ 424269 w 1090712"/>
              <a:gd name="connsiteY321" fmla="*/ 565229 h 895572"/>
              <a:gd name="connsiteX322" fmla="*/ 424982 w 1090712"/>
              <a:gd name="connsiteY322" fmla="*/ 561665 h 895572"/>
              <a:gd name="connsiteX323" fmla="*/ 425457 w 1090712"/>
              <a:gd name="connsiteY323" fmla="*/ 557626 h 895572"/>
              <a:gd name="connsiteX324" fmla="*/ 425932 w 1090712"/>
              <a:gd name="connsiteY324" fmla="*/ 553587 h 895572"/>
              <a:gd name="connsiteX325" fmla="*/ 425932 w 1090712"/>
              <a:gd name="connsiteY325" fmla="*/ 413884 h 895572"/>
              <a:gd name="connsiteX326" fmla="*/ 425932 w 1090712"/>
              <a:gd name="connsiteY326" fmla="*/ 285347 h 895572"/>
              <a:gd name="connsiteX327" fmla="*/ 429496 w 1090712"/>
              <a:gd name="connsiteY327" fmla="*/ 300078 h 895572"/>
              <a:gd name="connsiteX328" fmla="*/ 433060 w 1090712"/>
              <a:gd name="connsiteY328" fmla="*/ 314096 h 895572"/>
              <a:gd name="connsiteX329" fmla="*/ 436149 w 1090712"/>
              <a:gd name="connsiteY329" fmla="*/ 328826 h 895572"/>
              <a:gd name="connsiteX330" fmla="*/ 438762 w 1090712"/>
              <a:gd name="connsiteY330" fmla="*/ 343082 h 895572"/>
              <a:gd name="connsiteX331" fmla="*/ 443752 w 1090712"/>
              <a:gd name="connsiteY331" fmla="*/ 370642 h 895572"/>
              <a:gd name="connsiteX332" fmla="*/ 447791 w 1090712"/>
              <a:gd name="connsiteY332" fmla="*/ 397015 h 895572"/>
              <a:gd name="connsiteX333" fmla="*/ 451830 w 1090712"/>
              <a:gd name="connsiteY333" fmla="*/ 421962 h 895572"/>
              <a:gd name="connsiteX334" fmla="*/ 454919 w 1090712"/>
              <a:gd name="connsiteY334" fmla="*/ 446434 h 895572"/>
              <a:gd name="connsiteX335" fmla="*/ 456106 w 1090712"/>
              <a:gd name="connsiteY335" fmla="*/ 458313 h 895572"/>
              <a:gd name="connsiteX336" fmla="*/ 457057 w 1090712"/>
              <a:gd name="connsiteY336" fmla="*/ 470430 h 895572"/>
              <a:gd name="connsiteX337" fmla="*/ 457532 w 1090712"/>
              <a:gd name="connsiteY337" fmla="*/ 482310 h 895572"/>
              <a:gd name="connsiteX338" fmla="*/ 457532 w 1090712"/>
              <a:gd name="connsiteY338" fmla="*/ 493952 h 895572"/>
              <a:gd name="connsiteX339" fmla="*/ 457532 w 1090712"/>
              <a:gd name="connsiteY339" fmla="*/ 506069 h 895572"/>
              <a:gd name="connsiteX340" fmla="*/ 456582 w 1090712"/>
              <a:gd name="connsiteY340" fmla="*/ 517473 h 895572"/>
              <a:gd name="connsiteX341" fmla="*/ 455869 w 1090712"/>
              <a:gd name="connsiteY341" fmla="*/ 529116 h 895572"/>
              <a:gd name="connsiteX342" fmla="*/ 453968 w 1090712"/>
              <a:gd name="connsiteY342" fmla="*/ 540757 h 895572"/>
              <a:gd name="connsiteX343" fmla="*/ 452305 w 1090712"/>
              <a:gd name="connsiteY343" fmla="*/ 552162 h 895572"/>
              <a:gd name="connsiteX344" fmla="*/ 449454 w 1090712"/>
              <a:gd name="connsiteY344" fmla="*/ 563804 h 895572"/>
              <a:gd name="connsiteX345" fmla="*/ 446365 w 1090712"/>
              <a:gd name="connsiteY345" fmla="*/ 575446 h 895572"/>
              <a:gd name="connsiteX346" fmla="*/ 442326 w 1090712"/>
              <a:gd name="connsiteY346" fmla="*/ 586850 h 895572"/>
              <a:gd name="connsiteX347" fmla="*/ 440188 w 1090712"/>
              <a:gd name="connsiteY347" fmla="*/ 591364 h 895572"/>
              <a:gd name="connsiteX348" fmla="*/ 437574 w 1090712"/>
              <a:gd name="connsiteY348" fmla="*/ 595403 h 895572"/>
              <a:gd name="connsiteX349" fmla="*/ 434486 w 1090712"/>
              <a:gd name="connsiteY349" fmla="*/ 598967 h 895572"/>
              <a:gd name="connsiteX350" fmla="*/ 431397 w 1090712"/>
              <a:gd name="connsiteY350" fmla="*/ 602531 h 895572"/>
              <a:gd name="connsiteX351" fmla="*/ 428071 w 1090712"/>
              <a:gd name="connsiteY351" fmla="*/ 605145 h 895572"/>
              <a:gd name="connsiteX352" fmla="*/ 424982 w 1090712"/>
              <a:gd name="connsiteY352" fmla="*/ 607283 h 895572"/>
              <a:gd name="connsiteX353" fmla="*/ 422369 w 1090712"/>
              <a:gd name="connsiteY353" fmla="*/ 608708 h 895572"/>
              <a:gd name="connsiteX354" fmla="*/ 420230 w 1090712"/>
              <a:gd name="connsiteY354" fmla="*/ 609659 h 895572"/>
              <a:gd name="connsiteX355" fmla="*/ 410727 w 1090712"/>
              <a:gd name="connsiteY355" fmla="*/ 610847 h 895572"/>
              <a:gd name="connsiteX356" fmla="*/ 401461 w 1090712"/>
              <a:gd name="connsiteY356" fmla="*/ 612748 h 895572"/>
              <a:gd name="connsiteX357" fmla="*/ 392670 w 1090712"/>
              <a:gd name="connsiteY357" fmla="*/ 614886 h 895572"/>
              <a:gd name="connsiteX358" fmla="*/ 383641 w 1090712"/>
              <a:gd name="connsiteY358" fmla="*/ 617262 h 895572"/>
              <a:gd name="connsiteX359" fmla="*/ 374850 w 1090712"/>
              <a:gd name="connsiteY359" fmla="*/ 620350 h 895572"/>
              <a:gd name="connsiteX360" fmla="*/ 365822 w 1090712"/>
              <a:gd name="connsiteY360" fmla="*/ 623914 h 895572"/>
              <a:gd name="connsiteX361" fmla="*/ 348478 w 1090712"/>
              <a:gd name="connsiteY361" fmla="*/ 631042 h 895572"/>
              <a:gd name="connsiteX362" fmla="*/ 331609 w 1090712"/>
              <a:gd name="connsiteY362" fmla="*/ 639358 h 895572"/>
              <a:gd name="connsiteX363" fmla="*/ 314740 w 1090712"/>
              <a:gd name="connsiteY363" fmla="*/ 647911 h 895572"/>
              <a:gd name="connsiteX364" fmla="*/ 281240 w 1090712"/>
              <a:gd name="connsiteY364" fmla="*/ 665255 h 895572"/>
              <a:gd name="connsiteX365" fmla="*/ 274587 w 1090712"/>
              <a:gd name="connsiteY365" fmla="*/ 669294 h 895572"/>
              <a:gd name="connsiteX366" fmla="*/ 267935 w 1090712"/>
              <a:gd name="connsiteY366" fmla="*/ 672858 h 895572"/>
              <a:gd name="connsiteX367" fmla="*/ 261757 w 1090712"/>
              <a:gd name="connsiteY367" fmla="*/ 675947 h 895572"/>
              <a:gd name="connsiteX368" fmla="*/ 255105 w 1090712"/>
              <a:gd name="connsiteY368" fmla="*/ 679035 h 895572"/>
              <a:gd name="connsiteX369" fmla="*/ 248927 w 1090712"/>
              <a:gd name="connsiteY369" fmla="*/ 681174 h 895572"/>
              <a:gd name="connsiteX370" fmla="*/ 242987 w 1090712"/>
              <a:gd name="connsiteY370" fmla="*/ 683075 h 895572"/>
              <a:gd name="connsiteX371" fmla="*/ 236810 w 1090712"/>
              <a:gd name="connsiteY371" fmla="*/ 684738 h 895572"/>
              <a:gd name="connsiteX372" fmla="*/ 231108 w 1090712"/>
              <a:gd name="connsiteY372" fmla="*/ 686163 h 895572"/>
              <a:gd name="connsiteX373" fmla="*/ 225406 w 1090712"/>
              <a:gd name="connsiteY373" fmla="*/ 687114 h 895572"/>
              <a:gd name="connsiteX374" fmla="*/ 219466 w 1090712"/>
              <a:gd name="connsiteY374" fmla="*/ 687589 h 895572"/>
              <a:gd name="connsiteX375" fmla="*/ 213764 w 1090712"/>
              <a:gd name="connsiteY375" fmla="*/ 687589 h 895572"/>
              <a:gd name="connsiteX376" fmla="*/ 208299 w 1090712"/>
              <a:gd name="connsiteY376" fmla="*/ 687589 h 895572"/>
              <a:gd name="connsiteX377" fmla="*/ 203072 w 1090712"/>
              <a:gd name="connsiteY377" fmla="*/ 687114 h 895572"/>
              <a:gd name="connsiteX378" fmla="*/ 197607 w 1090712"/>
              <a:gd name="connsiteY378" fmla="*/ 686163 h 895572"/>
              <a:gd name="connsiteX379" fmla="*/ 192380 w 1090712"/>
              <a:gd name="connsiteY379" fmla="*/ 684738 h 895572"/>
              <a:gd name="connsiteX380" fmla="*/ 186916 w 1090712"/>
              <a:gd name="connsiteY380" fmla="*/ 683550 h 895572"/>
              <a:gd name="connsiteX381" fmla="*/ 181689 w 1090712"/>
              <a:gd name="connsiteY381" fmla="*/ 681649 h 895572"/>
              <a:gd name="connsiteX382" fmla="*/ 176699 w 1090712"/>
              <a:gd name="connsiteY382" fmla="*/ 679986 h 895572"/>
              <a:gd name="connsiteX383" fmla="*/ 171472 w 1090712"/>
              <a:gd name="connsiteY383" fmla="*/ 677610 h 895572"/>
              <a:gd name="connsiteX384" fmla="*/ 166483 w 1090712"/>
              <a:gd name="connsiteY384" fmla="*/ 674996 h 895572"/>
              <a:gd name="connsiteX385" fmla="*/ 156742 w 1090712"/>
              <a:gd name="connsiteY385" fmla="*/ 669294 h 895572"/>
              <a:gd name="connsiteX386" fmla="*/ 147001 w 1090712"/>
              <a:gd name="connsiteY386" fmla="*/ 662167 h 895572"/>
              <a:gd name="connsiteX387" fmla="*/ 137735 w 1090712"/>
              <a:gd name="connsiteY387" fmla="*/ 654564 h 895572"/>
              <a:gd name="connsiteX388" fmla="*/ 127756 w 1090712"/>
              <a:gd name="connsiteY388" fmla="*/ 645535 h 895572"/>
              <a:gd name="connsiteX389" fmla="*/ 118490 w 1090712"/>
              <a:gd name="connsiteY389" fmla="*/ 636269 h 895572"/>
              <a:gd name="connsiteX390" fmla="*/ 109224 w 1090712"/>
              <a:gd name="connsiteY390" fmla="*/ 626053 h 895572"/>
              <a:gd name="connsiteX391" fmla="*/ 107323 w 1090712"/>
              <a:gd name="connsiteY391" fmla="*/ 623914 h 895572"/>
              <a:gd name="connsiteX392" fmla="*/ 106135 w 1090712"/>
              <a:gd name="connsiteY392" fmla="*/ 620350 h 895572"/>
              <a:gd name="connsiteX393" fmla="*/ 105185 w 1090712"/>
              <a:gd name="connsiteY393" fmla="*/ 616311 h 895572"/>
              <a:gd name="connsiteX394" fmla="*/ 105185 w 1090712"/>
              <a:gd name="connsiteY394" fmla="*/ 612272 h 895572"/>
              <a:gd name="connsiteX395" fmla="*/ 105185 w 1090712"/>
              <a:gd name="connsiteY395" fmla="*/ 608233 h 895572"/>
              <a:gd name="connsiteX396" fmla="*/ 106135 w 1090712"/>
              <a:gd name="connsiteY396" fmla="*/ 604194 h 895572"/>
              <a:gd name="connsiteX397" fmla="*/ 107323 w 1090712"/>
              <a:gd name="connsiteY397" fmla="*/ 600630 h 895572"/>
              <a:gd name="connsiteX398" fmla="*/ 109224 w 1090712"/>
              <a:gd name="connsiteY398" fmla="*/ 598017 h 895572"/>
              <a:gd name="connsiteX399" fmla="*/ 111837 w 1090712"/>
              <a:gd name="connsiteY399" fmla="*/ 591840 h 895572"/>
              <a:gd name="connsiteX400" fmla="*/ 113975 w 1090712"/>
              <a:gd name="connsiteY400" fmla="*/ 586137 h 895572"/>
              <a:gd name="connsiteX401" fmla="*/ 115401 w 1090712"/>
              <a:gd name="connsiteY401" fmla="*/ 579722 h 895572"/>
              <a:gd name="connsiteX402" fmla="*/ 115876 w 1090712"/>
              <a:gd name="connsiteY402" fmla="*/ 574020 h 895572"/>
              <a:gd name="connsiteX403" fmla="*/ 115876 w 1090712"/>
              <a:gd name="connsiteY403" fmla="*/ 568318 h 895572"/>
              <a:gd name="connsiteX404" fmla="*/ 115401 w 1090712"/>
              <a:gd name="connsiteY404" fmla="*/ 562378 h 895572"/>
              <a:gd name="connsiteX405" fmla="*/ 114451 w 1090712"/>
              <a:gd name="connsiteY405" fmla="*/ 557151 h 895572"/>
              <a:gd name="connsiteX406" fmla="*/ 112788 w 1090712"/>
              <a:gd name="connsiteY406" fmla="*/ 551449 h 895572"/>
              <a:gd name="connsiteX407" fmla="*/ 110412 w 1090712"/>
              <a:gd name="connsiteY407" fmla="*/ 545984 h 895572"/>
              <a:gd name="connsiteX408" fmla="*/ 108273 w 1090712"/>
              <a:gd name="connsiteY408" fmla="*/ 540757 h 895572"/>
              <a:gd name="connsiteX409" fmla="*/ 105185 w 1090712"/>
              <a:gd name="connsiteY409" fmla="*/ 535293 h 895572"/>
              <a:gd name="connsiteX410" fmla="*/ 102096 w 1090712"/>
              <a:gd name="connsiteY410" fmla="*/ 530066 h 895572"/>
              <a:gd name="connsiteX411" fmla="*/ 94968 w 1090712"/>
              <a:gd name="connsiteY411" fmla="*/ 519374 h 895572"/>
              <a:gd name="connsiteX412" fmla="*/ 86890 w 1090712"/>
              <a:gd name="connsiteY412" fmla="*/ 508683 h 895572"/>
              <a:gd name="connsiteX413" fmla="*/ 78812 w 1090712"/>
              <a:gd name="connsiteY413" fmla="*/ 497991 h 895572"/>
              <a:gd name="connsiteX414" fmla="*/ 70972 w 1090712"/>
              <a:gd name="connsiteY414" fmla="*/ 486824 h 895572"/>
              <a:gd name="connsiteX415" fmla="*/ 67408 w 1090712"/>
              <a:gd name="connsiteY415" fmla="*/ 481122 h 895572"/>
              <a:gd name="connsiteX416" fmla="*/ 64319 w 1090712"/>
              <a:gd name="connsiteY416" fmla="*/ 474707 h 895572"/>
              <a:gd name="connsiteX417" fmla="*/ 61230 w 1090712"/>
              <a:gd name="connsiteY417" fmla="*/ 469005 h 895572"/>
              <a:gd name="connsiteX418" fmla="*/ 58379 w 1090712"/>
              <a:gd name="connsiteY418" fmla="*/ 462828 h 895572"/>
              <a:gd name="connsiteX419" fmla="*/ 56716 w 1090712"/>
              <a:gd name="connsiteY419" fmla="*/ 456175 h 895572"/>
              <a:gd name="connsiteX420" fmla="*/ 54815 w 1090712"/>
              <a:gd name="connsiteY420" fmla="*/ 449998 h 895572"/>
              <a:gd name="connsiteX421" fmla="*/ 54103 w 1090712"/>
              <a:gd name="connsiteY421" fmla="*/ 443345 h 895572"/>
              <a:gd name="connsiteX422" fmla="*/ 53627 w 1090712"/>
              <a:gd name="connsiteY422" fmla="*/ 436455 h 895572"/>
              <a:gd name="connsiteX423" fmla="*/ 53627 w 1090712"/>
              <a:gd name="connsiteY423" fmla="*/ 429327 h 895572"/>
              <a:gd name="connsiteX424" fmla="*/ 54815 w 1090712"/>
              <a:gd name="connsiteY424" fmla="*/ 422675 h 895572"/>
              <a:gd name="connsiteX425" fmla="*/ 56716 w 1090712"/>
              <a:gd name="connsiteY425" fmla="*/ 415547 h 895572"/>
              <a:gd name="connsiteX426" fmla="*/ 59330 w 1090712"/>
              <a:gd name="connsiteY426" fmla="*/ 408182 h 895572"/>
              <a:gd name="connsiteX427" fmla="*/ 60280 w 1090712"/>
              <a:gd name="connsiteY427" fmla="*/ 403192 h 895572"/>
              <a:gd name="connsiteX428" fmla="*/ 61943 w 1090712"/>
              <a:gd name="connsiteY428" fmla="*/ 397965 h 895572"/>
              <a:gd name="connsiteX429" fmla="*/ 65507 w 1090712"/>
              <a:gd name="connsiteY429" fmla="*/ 387986 h 895572"/>
              <a:gd name="connsiteX430" fmla="*/ 69546 w 1090712"/>
              <a:gd name="connsiteY430" fmla="*/ 378720 h 895572"/>
              <a:gd name="connsiteX431" fmla="*/ 74535 w 1090712"/>
              <a:gd name="connsiteY431" fmla="*/ 369929 h 895572"/>
              <a:gd name="connsiteX432" fmla="*/ 79762 w 1090712"/>
              <a:gd name="connsiteY432" fmla="*/ 360901 h 895572"/>
              <a:gd name="connsiteX433" fmla="*/ 85940 w 1090712"/>
              <a:gd name="connsiteY433" fmla="*/ 352585 h 895572"/>
              <a:gd name="connsiteX434" fmla="*/ 98057 w 1090712"/>
              <a:gd name="connsiteY434" fmla="*/ 335479 h 895572"/>
              <a:gd name="connsiteX435" fmla="*/ 102571 w 1090712"/>
              <a:gd name="connsiteY435" fmla="*/ 328113 h 895572"/>
              <a:gd name="connsiteX436" fmla="*/ 106848 w 1090712"/>
              <a:gd name="connsiteY436" fmla="*/ 320986 h 895572"/>
              <a:gd name="connsiteX437" fmla="*/ 116827 w 1090712"/>
              <a:gd name="connsiteY437" fmla="*/ 307205 h 895572"/>
              <a:gd name="connsiteX438" fmla="*/ 127043 w 1090712"/>
              <a:gd name="connsiteY438" fmla="*/ 293188 h 895572"/>
              <a:gd name="connsiteX439" fmla="*/ 137735 w 1090712"/>
              <a:gd name="connsiteY439" fmla="*/ 279407 h 895572"/>
              <a:gd name="connsiteX440" fmla="*/ 159831 w 1090712"/>
              <a:gd name="connsiteY440" fmla="*/ 251847 h 895572"/>
              <a:gd name="connsiteX441" fmla="*/ 170522 w 1090712"/>
              <a:gd name="connsiteY441" fmla="*/ 238066 h 895572"/>
              <a:gd name="connsiteX442" fmla="*/ 181214 w 1090712"/>
              <a:gd name="connsiteY442" fmla="*/ 223336 h 895572"/>
              <a:gd name="connsiteX443" fmla="*/ 164820 w 1090712"/>
              <a:gd name="connsiteY443" fmla="*/ 223336 h 895572"/>
              <a:gd name="connsiteX444" fmla="*/ 137972 w 1090712"/>
              <a:gd name="connsiteY444" fmla="*/ 230226 h 895572"/>
              <a:gd name="connsiteX445" fmla="*/ 125142 w 1090712"/>
              <a:gd name="connsiteY445" fmla="*/ 233790 h 895572"/>
              <a:gd name="connsiteX446" fmla="*/ 112788 w 1090712"/>
              <a:gd name="connsiteY446" fmla="*/ 237591 h 895572"/>
              <a:gd name="connsiteX447" fmla="*/ 100195 w 1090712"/>
              <a:gd name="connsiteY447" fmla="*/ 241630 h 895572"/>
              <a:gd name="connsiteX448" fmla="*/ 87840 w 1090712"/>
              <a:gd name="connsiteY448" fmla="*/ 245669 h 895572"/>
              <a:gd name="connsiteX449" fmla="*/ 75723 w 1090712"/>
              <a:gd name="connsiteY449" fmla="*/ 250183 h 895572"/>
              <a:gd name="connsiteX450" fmla="*/ 64319 w 1090712"/>
              <a:gd name="connsiteY450" fmla="*/ 254935 h 895572"/>
              <a:gd name="connsiteX451" fmla="*/ 52677 w 1090712"/>
              <a:gd name="connsiteY451" fmla="*/ 260400 h 895572"/>
              <a:gd name="connsiteX452" fmla="*/ 41035 w 1090712"/>
              <a:gd name="connsiteY452" fmla="*/ 265627 h 895572"/>
              <a:gd name="connsiteX453" fmla="*/ 29868 w 1090712"/>
              <a:gd name="connsiteY453" fmla="*/ 271567 h 895572"/>
              <a:gd name="connsiteX454" fmla="*/ 18939 w 1090712"/>
              <a:gd name="connsiteY454" fmla="*/ 277744 h 895572"/>
              <a:gd name="connsiteX455" fmla="*/ 7772 w 1090712"/>
              <a:gd name="connsiteY455" fmla="*/ 284397 h 895572"/>
              <a:gd name="connsiteX456" fmla="*/ 0 w 1090712"/>
              <a:gd name="connsiteY456" fmla="*/ 289924 h 895572"/>
              <a:gd name="connsiteX457" fmla="*/ 0 w 1090712"/>
              <a:gd name="connsiteY457" fmla="*/ 895572 h 895572"/>
              <a:gd name="connsiteX458" fmla="*/ 125653 w 1090712"/>
              <a:gd name="connsiteY458" fmla="*/ 895572 h 895572"/>
              <a:gd name="connsiteX459" fmla="*/ 127756 w 1090712"/>
              <a:gd name="connsiteY459" fmla="*/ 892155 h 895572"/>
              <a:gd name="connsiteX460" fmla="*/ 131082 w 1090712"/>
              <a:gd name="connsiteY460" fmla="*/ 885502 h 895572"/>
              <a:gd name="connsiteX461" fmla="*/ 133696 w 1090712"/>
              <a:gd name="connsiteY461" fmla="*/ 878374 h 895572"/>
              <a:gd name="connsiteX462" fmla="*/ 135834 w 1090712"/>
              <a:gd name="connsiteY462" fmla="*/ 871722 h 895572"/>
              <a:gd name="connsiteX463" fmla="*/ 137735 w 1090712"/>
              <a:gd name="connsiteY463" fmla="*/ 864594 h 895572"/>
              <a:gd name="connsiteX464" fmla="*/ 138923 w 1090712"/>
              <a:gd name="connsiteY464" fmla="*/ 857466 h 895572"/>
              <a:gd name="connsiteX465" fmla="*/ 140348 w 1090712"/>
              <a:gd name="connsiteY465" fmla="*/ 850339 h 895572"/>
              <a:gd name="connsiteX466" fmla="*/ 141298 w 1090712"/>
              <a:gd name="connsiteY466" fmla="*/ 843211 h 895572"/>
              <a:gd name="connsiteX467" fmla="*/ 142011 w 1090712"/>
              <a:gd name="connsiteY467" fmla="*/ 828955 h 895572"/>
              <a:gd name="connsiteX468" fmla="*/ 142486 w 1090712"/>
              <a:gd name="connsiteY468" fmla="*/ 814225 h 895572"/>
              <a:gd name="connsiteX469" fmla="*/ 142486 w 1090712"/>
              <a:gd name="connsiteY469" fmla="*/ 799494 h 895572"/>
              <a:gd name="connsiteX470" fmla="*/ 142486 w 1090712"/>
              <a:gd name="connsiteY470" fmla="*/ 782625 h 895572"/>
              <a:gd name="connsiteX471" fmla="*/ 142486 w 1090712"/>
              <a:gd name="connsiteY471" fmla="*/ 771458 h 895572"/>
              <a:gd name="connsiteX472" fmla="*/ 143912 w 1090712"/>
              <a:gd name="connsiteY472" fmla="*/ 778586 h 895572"/>
              <a:gd name="connsiteX473" fmla="*/ 145100 w 1090712"/>
              <a:gd name="connsiteY473" fmla="*/ 784526 h 895572"/>
              <a:gd name="connsiteX474" fmla="*/ 147476 w 1090712"/>
              <a:gd name="connsiteY474" fmla="*/ 789753 h 895572"/>
              <a:gd name="connsiteX475" fmla="*/ 149614 w 1090712"/>
              <a:gd name="connsiteY475" fmla="*/ 794267 h 895572"/>
              <a:gd name="connsiteX476" fmla="*/ 152228 w 1090712"/>
              <a:gd name="connsiteY476" fmla="*/ 797831 h 895572"/>
              <a:gd name="connsiteX477" fmla="*/ 155554 w 1090712"/>
              <a:gd name="connsiteY477" fmla="*/ 801395 h 895572"/>
              <a:gd name="connsiteX478" fmla="*/ 158643 w 1090712"/>
              <a:gd name="connsiteY478" fmla="*/ 803533 h 895572"/>
              <a:gd name="connsiteX479" fmla="*/ 162206 w 1090712"/>
              <a:gd name="connsiteY479" fmla="*/ 805909 h 895572"/>
              <a:gd name="connsiteX480" fmla="*/ 165770 w 1090712"/>
              <a:gd name="connsiteY480" fmla="*/ 807572 h 895572"/>
              <a:gd name="connsiteX481" fmla="*/ 169572 w 1090712"/>
              <a:gd name="connsiteY481" fmla="*/ 808523 h 895572"/>
              <a:gd name="connsiteX482" fmla="*/ 174086 w 1090712"/>
              <a:gd name="connsiteY482" fmla="*/ 809473 h 895572"/>
              <a:gd name="connsiteX483" fmla="*/ 178600 w 1090712"/>
              <a:gd name="connsiteY483" fmla="*/ 810186 h 895572"/>
              <a:gd name="connsiteX484" fmla="*/ 187866 w 1090712"/>
              <a:gd name="connsiteY484" fmla="*/ 810661 h 895572"/>
              <a:gd name="connsiteX485" fmla="*/ 198083 w 1090712"/>
              <a:gd name="connsiteY485" fmla="*/ 810661 h 895572"/>
              <a:gd name="connsiteX486" fmla="*/ 236810 w 1090712"/>
              <a:gd name="connsiteY486" fmla="*/ 810661 h 895572"/>
              <a:gd name="connsiteX487" fmla="*/ 249640 w 1090712"/>
              <a:gd name="connsiteY487" fmla="*/ 811136 h 895572"/>
              <a:gd name="connsiteX488" fmla="*/ 263183 w 1090712"/>
              <a:gd name="connsiteY488" fmla="*/ 811611 h 895572"/>
              <a:gd name="connsiteX489" fmla="*/ 270310 w 1090712"/>
              <a:gd name="connsiteY489" fmla="*/ 811611 h 895572"/>
              <a:gd name="connsiteX490" fmla="*/ 276963 w 1090712"/>
              <a:gd name="connsiteY490" fmla="*/ 811136 h 895572"/>
              <a:gd name="connsiteX491" fmla="*/ 283140 w 1090712"/>
              <a:gd name="connsiteY491" fmla="*/ 810186 h 895572"/>
              <a:gd name="connsiteX492" fmla="*/ 289793 w 1090712"/>
              <a:gd name="connsiteY492" fmla="*/ 808523 h 895572"/>
              <a:gd name="connsiteX493" fmla="*/ 295495 w 1090712"/>
              <a:gd name="connsiteY493" fmla="*/ 806147 h 895572"/>
              <a:gd name="connsiteX494" fmla="*/ 301435 w 1090712"/>
              <a:gd name="connsiteY494" fmla="*/ 803058 h 895572"/>
              <a:gd name="connsiteX495" fmla="*/ 304524 w 1090712"/>
              <a:gd name="connsiteY495" fmla="*/ 801395 h 895572"/>
              <a:gd name="connsiteX496" fmla="*/ 307137 w 1090712"/>
              <a:gd name="connsiteY496" fmla="*/ 799256 h 895572"/>
              <a:gd name="connsiteX497" fmla="*/ 309275 w 1090712"/>
              <a:gd name="connsiteY497" fmla="*/ 796881 h 895572"/>
              <a:gd name="connsiteX498" fmla="*/ 312126 w 1090712"/>
              <a:gd name="connsiteY498" fmla="*/ 794267 h 895572"/>
              <a:gd name="connsiteX499" fmla="*/ 314265 w 1090712"/>
              <a:gd name="connsiteY499" fmla="*/ 791178 h 895572"/>
              <a:gd name="connsiteX500" fmla="*/ 316403 w 1090712"/>
              <a:gd name="connsiteY500" fmla="*/ 788090 h 895572"/>
              <a:gd name="connsiteX501" fmla="*/ 318304 w 1090712"/>
              <a:gd name="connsiteY501" fmla="*/ 784051 h 895572"/>
              <a:gd name="connsiteX502" fmla="*/ 319967 w 1090712"/>
              <a:gd name="connsiteY502" fmla="*/ 780012 h 895572"/>
              <a:gd name="connsiteX503" fmla="*/ 321868 w 1090712"/>
              <a:gd name="connsiteY503" fmla="*/ 775973 h 895572"/>
              <a:gd name="connsiteX504" fmla="*/ 323056 w 1090712"/>
              <a:gd name="connsiteY504" fmla="*/ 771221 h 895572"/>
              <a:gd name="connsiteX505" fmla="*/ 324481 w 1090712"/>
              <a:gd name="connsiteY505" fmla="*/ 765756 h 895572"/>
              <a:gd name="connsiteX506" fmla="*/ 325907 w 1090712"/>
              <a:gd name="connsiteY506" fmla="*/ 760529 h 895572"/>
              <a:gd name="connsiteX507" fmla="*/ 325907 w 1090712"/>
              <a:gd name="connsiteY507" fmla="*/ 827530 h 895572"/>
              <a:gd name="connsiteX508" fmla="*/ 310226 w 1090712"/>
              <a:gd name="connsiteY508" fmla="*/ 835608 h 895572"/>
              <a:gd name="connsiteX509" fmla="*/ 295970 w 1090712"/>
              <a:gd name="connsiteY509" fmla="*/ 843686 h 895572"/>
              <a:gd name="connsiteX510" fmla="*/ 282665 w 1090712"/>
              <a:gd name="connsiteY510" fmla="*/ 850339 h 895572"/>
              <a:gd name="connsiteX511" fmla="*/ 276488 w 1090712"/>
              <a:gd name="connsiteY511" fmla="*/ 852952 h 895572"/>
              <a:gd name="connsiteX512" fmla="*/ 270310 w 1090712"/>
              <a:gd name="connsiteY512" fmla="*/ 855565 h 895572"/>
              <a:gd name="connsiteX513" fmla="*/ 266271 w 1090712"/>
              <a:gd name="connsiteY513" fmla="*/ 857942 h 895572"/>
              <a:gd name="connsiteX514" fmla="*/ 262708 w 1090712"/>
              <a:gd name="connsiteY514" fmla="*/ 860080 h 895572"/>
              <a:gd name="connsiteX515" fmla="*/ 259619 w 1090712"/>
              <a:gd name="connsiteY515" fmla="*/ 862693 h 895572"/>
              <a:gd name="connsiteX516" fmla="*/ 256768 w 1090712"/>
              <a:gd name="connsiteY516" fmla="*/ 865544 h 895572"/>
              <a:gd name="connsiteX517" fmla="*/ 254154 w 1090712"/>
              <a:gd name="connsiteY517" fmla="*/ 868633 h 895572"/>
              <a:gd name="connsiteX518" fmla="*/ 252491 w 1090712"/>
              <a:gd name="connsiteY518" fmla="*/ 871722 h 895572"/>
              <a:gd name="connsiteX519" fmla="*/ 250590 w 1090712"/>
              <a:gd name="connsiteY519" fmla="*/ 874810 h 895572"/>
              <a:gd name="connsiteX520" fmla="*/ 249402 w 1090712"/>
              <a:gd name="connsiteY520" fmla="*/ 877899 h 895572"/>
              <a:gd name="connsiteX521" fmla="*/ 248452 w 1090712"/>
              <a:gd name="connsiteY521" fmla="*/ 880988 h 895572"/>
              <a:gd name="connsiteX522" fmla="*/ 247977 w 1090712"/>
              <a:gd name="connsiteY522" fmla="*/ 884076 h 895572"/>
              <a:gd name="connsiteX523" fmla="*/ 247977 w 1090712"/>
              <a:gd name="connsiteY523" fmla="*/ 887165 h 895572"/>
              <a:gd name="connsiteX524" fmla="*/ 248452 w 1090712"/>
              <a:gd name="connsiteY524" fmla="*/ 890016 h 895572"/>
              <a:gd name="connsiteX525" fmla="*/ 249402 w 1090712"/>
              <a:gd name="connsiteY525" fmla="*/ 893105 h 895572"/>
              <a:gd name="connsiteX526" fmla="*/ 250075 w 1090712"/>
              <a:gd name="connsiteY526" fmla="*/ 895572 h 895572"/>
              <a:gd name="connsiteX527" fmla="*/ 474750 w 1090712"/>
              <a:gd name="connsiteY527" fmla="*/ 895572 h 895572"/>
              <a:gd name="connsiteX528" fmla="*/ 475827 w 1090712"/>
              <a:gd name="connsiteY528" fmla="*/ 894768 h 895572"/>
              <a:gd name="connsiteX529" fmla="*/ 486993 w 1090712"/>
              <a:gd name="connsiteY529" fmla="*/ 882889 h 895572"/>
              <a:gd name="connsiteX530" fmla="*/ 497210 w 1090712"/>
              <a:gd name="connsiteY530" fmla="*/ 870296 h 895572"/>
              <a:gd name="connsiteX531" fmla="*/ 506951 w 1090712"/>
              <a:gd name="connsiteY531" fmla="*/ 857942 h 895572"/>
              <a:gd name="connsiteX532" fmla="*/ 515742 w 1090712"/>
              <a:gd name="connsiteY532" fmla="*/ 844636 h 895572"/>
              <a:gd name="connsiteX533" fmla="*/ 523820 w 1090712"/>
              <a:gd name="connsiteY533" fmla="*/ 831094 h 895572"/>
              <a:gd name="connsiteX534" fmla="*/ 531898 w 1090712"/>
              <a:gd name="connsiteY534" fmla="*/ 816838 h 895572"/>
              <a:gd name="connsiteX535" fmla="*/ 539026 w 1090712"/>
              <a:gd name="connsiteY535" fmla="*/ 802583 h 895572"/>
              <a:gd name="connsiteX536" fmla="*/ 545678 w 1090712"/>
              <a:gd name="connsiteY536" fmla="*/ 788565 h 895572"/>
              <a:gd name="connsiteX537" fmla="*/ 552331 w 1090712"/>
              <a:gd name="connsiteY537" fmla="*/ 773359 h 895572"/>
              <a:gd name="connsiteX538" fmla="*/ 558033 w 1090712"/>
              <a:gd name="connsiteY538" fmla="*/ 758628 h 895572"/>
              <a:gd name="connsiteX539" fmla="*/ 563498 w 1090712"/>
              <a:gd name="connsiteY539" fmla="*/ 743185 h 895572"/>
              <a:gd name="connsiteX540" fmla="*/ 568725 w 1090712"/>
              <a:gd name="connsiteY540" fmla="*/ 727979 h 895572"/>
              <a:gd name="connsiteX541" fmla="*/ 573714 w 1090712"/>
              <a:gd name="connsiteY541" fmla="*/ 712298 h 895572"/>
              <a:gd name="connsiteX542" fmla="*/ 577991 w 1090712"/>
              <a:gd name="connsiteY542" fmla="*/ 696855 h 895572"/>
              <a:gd name="connsiteX543" fmla="*/ 586544 w 1090712"/>
              <a:gd name="connsiteY543" fmla="*/ 665255 h 895572"/>
              <a:gd name="connsiteX544" fmla="*/ 586069 w 1090712"/>
              <a:gd name="connsiteY544" fmla="*/ 663117 h 895572"/>
              <a:gd name="connsiteX545" fmla="*/ 584881 w 1090712"/>
              <a:gd name="connsiteY545" fmla="*/ 660266 h 895572"/>
              <a:gd name="connsiteX546" fmla="*/ 582980 w 1090712"/>
              <a:gd name="connsiteY546" fmla="*/ 657177 h 895572"/>
              <a:gd name="connsiteX547" fmla="*/ 580367 w 1090712"/>
              <a:gd name="connsiteY547" fmla="*/ 654088 h 895572"/>
              <a:gd name="connsiteX548" fmla="*/ 574902 w 1090712"/>
              <a:gd name="connsiteY548" fmla="*/ 647911 h 895572"/>
              <a:gd name="connsiteX549" fmla="*/ 570150 w 1090712"/>
              <a:gd name="connsiteY549" fmla="*/ 642922 h 895572"/>
              <a:gd name="connsiteX550" fmla="*/ 565636 w 1090712"/>
              <a:gd name="connsiteY550" fmla="*/ 636744 h 895572"/>
              <a:gd name="connsiteX551" fmla="*/ 560647 w 1090712"/>
              <a:gd name="connsiteY551" fmla="*/ 631517 h 895572"/>
              <a:gd name="connsiteX552" fmla="*/ 555420 w 1090712"/>
              <a:gd name="connsiteY552" fmla="*/ 626053 h 895572"/>
              <a:gd name="connsiteX553" fmla="*/ 550193 w 1090712"/>
              <a:gd name="connsiteY553" fmla="*/ 621301 h 895572"/>
              <a:gd name="connsiteX554" fmla="*/ 544253 w 1090712"/>
              <a:gd name="connsiteY554" fmla="*/ 616787 h 895572"/>
              <a:gd name="connsiteX555" fmla="*/ 538075 w 1090712"/>
              <a:gd name="connsiteY555" fmla="*/ 612272 h 895572"/>
              <a:gd name="connsiteX556" fmla="*/ 525721 w 1090712"/>
              <a:gd name="connsiteY556" fmla="*/ 603719 h 895572"/>
              <a:gd name="connsiteX557" fmla="*/ 563023 w 1090712"/>
              <a:gd name="connsiteY557" fmla="*/ 619875 h 895572"/>
              <a:gd name="connsiteX558" fmla="*/ 581317 w 1090712"/>
              <a:gd name="connsiteY558" fmla="*/ 628191 h 895572"/>
              <a:gd name="connsiteX559" fmla="*/ 599374 w 1090712"/>
              <a:gd name="connsiteY559" fmla="*/ 636744 h 895572"/>
              <a:gd name="connsiteX560" fmla="*/ 607927 w 1090712"/>
              <a:gd name="connsiteY560" fmla="*/ 641259 h 895572"/>
              <a:gd name="connsiteX561" fmla="*/ 616718 w 1090712"/>
              <a:gd name="connsiteY561" fmla="*/ 646010 h 895572"/>
              <a:gd name="connsiteX562" fmla="*/ 625271 w 1090712"/>
              <a:gd name="connsiteY562" fmla="*/ 651000 h 895572"/>
              <a:gd name="connsiteX563" fmla="*/ 633349 w 1090712"/>
              <a:gd name="connsiteY563" fmla="*/ 656227 h 895572"/>
              <a:gd name="connsiteX564" fmla="*/ 641665 w 1090712"/>
              <a:gd name="connsiteY564" fmla="*/ 662167 h 895572"/>
              <a:gd name="connsiteX565" fmla="*/ 649268 w 1090712"/>
              <a:gd name="connsiteY565" fmla="*/ 668344 h 895572"/>
              <a:gd name="connsiteX566" fmla="*/ 656871 w 1090712"/>
              <a:gd name="connsiteY566" fmla="*/ 674996 h 895572"/>
              <a:gd name="connsiteX567" fmla="*/ 664474 w 1090712"/>
              <a:gd name="connsiteY567" fmla="*/ 682124 h 895572"/>
              <a:gd name="connsiteX568" fmla="*/ 668988 w 1090712"/>
              <a:gd name="connsiteY568" fmla="*/ 686163 h 895572"/>
              <a:gd name="connsiteX569" fmla="*/ 672790 w 1090712"/>
              <a:gd name="connsiteY569" fmla="*/ 690202 h 895572"/>
              <a:gd name="connsiteX570" fmla="*/ 677304 w 1090712"/>
              <a:gd name="connsiteY570" fmla="*/ 693291 h 895572"/>
              <a:gd name="connsiteX571" fmla="*/ 682293 w 1090712"/>
              <a:gd name="connsiteY571" fmla="*/ 696855 h 895572"/>
              <a:gd name="connsiteX572" fmla="*/ 686570 w 1090712"/>
              <a:gd name="connsiteY572" fmla="*/ 699468 h 895572"/>
              <a:gd name="connsiteX573" fmla="*/ 691559 w 1090712"/>
              <a:gd name="connsiteY573" fmla="*/ 702082 h 895572"/>
              <a:gd name="connsiteX574" fmla="*/ 696549 w 1090712"/>
              <a:gd name="connsiteY574" fmla="*/ 703983 h 895572"/>
              <a:gd name="connsiteX575" fmla="*/ 701300 w 1090712"/>
              <a:gd name="connsiteY575" fmla="*/ 705646 h 895572"/>
              <a:gd name="connsiteX576" fmla="*/ 706290 w 1090712"/>
              <a:gd name="connsiteY576" fmla="*/ 707071 h 895572"/>
              <a:gd name="connsiteX577" fmla="*/ 711042 w 1090712"/>
              <a:gd name="connsiteY577" fmla="*/ 708497 h 895572"/>
              <a:gd name="connsiteX578" fmla="*/ 716506 w 1090712"/>
              <a:gd name="connsiteY578" fmla="*/ 708734 h 895572"/>
              <a:gd name="connsiteX579" fmla="*/ 721258 w 1090712"/>
              <a:gd name="connsiteY579" fmla="*/ 708734 h 895572"/>
              <a:gd name="connsiteX580" fmla="*/ 726723 w 1090712"/>
              <a:gd name="connsiteY580" fmla="*/ 708497 h 895572"/>
              <a:gd name="connsiteX581" fmla="*/ 731712 w 1090712"/>
              <a:gd name="connsiteY581" fmla="*/ 707546 h 895572"/>
              <a:gd name="connsiteX582" fmla="*/ 736939 w 1090712"/>
              <a:gd name="connsiteY582" fmla="*/ 706121 h 895572"/>
              <a:gd name="connsiteX583" fmla="*/ 742166 w 1090712"/>
              <a:gd name="connsiteY583" fmla="*/ 704458 h 895572"/>
              <a:gd name="connsiteX584" fmla="*/ 749294 w 1090712"/>
              <a:gd name="connsiteY584" fmla="*/ 702082 h 895572"/>
              <a:gd name="connsiteX585" fmla="*/ 756184 w 1090712"/>
              <a:gd name="connsiteY585" fmla="*/ 699468 h 895572"/>
              <a:gd name="connsiteX586" fmla="*/ 762361 w 1090712"/>
              <a:gd name="connsiteY586" fmla="*/ 696380 h 895572"/>
              <a:gd name="connsiteX587" fmla="*/ 768063 w 1090712"/>
              <a:gd name="connsiteY587" fmla="*/ 692816 h 895572"/>
              <a:gd name="connsiteX588" fmla="*/ 773528 w 1090712"/>
              <a:gd name="connsiteY588" fmla="*/ 689252 h 895572"/>
              <a:gd name="connsiteX589" fmla="*/ 778755 w 1090712"/>
              <a:gd name="connsiteY589" fmla="*/ 684738 h 895572"/>
              <a:gd name="connsiteX590" fmla="*/ 783269 w 1090712"/>
              <a:gd name="connsiteY590" fmla="*/ 680461 h 895572"/>
              <a:gd name="connsiteX591" fmla="*/ 787308 w 1090712"/>
              <a:gd name="connsiteY591" fmla="*/ 674996 h 895572"/>
              <a:gd name="connsiteX592" fmla="*/ 791110 w 1090712"/>
              <a:gd name="connsiteY592" fmla="*/ 669769 h 895572"/>
              <a:gd name="connsiteX593" fmla="*/ 794436 w 1090712"/>
              <a:gd name="connsiteY593" fmla="*/ 663830 h 895572"/>
              <a:gd name="connsiteX594" fmla="*/ 797050 w 1090712"/>
              <a:gd name="connsiteY594" fmla="*/ 657652 h 895572"/>
              <a:gd name="connsiteX595" fmla="*/ 799188 w 1090712"/>
              <a:gd name="connsiteY595" fmla="*/ 651000 h 895572"/>
              <a:gd name="connsiteX596" fmla="*/ 801089 w 1090712"/>
              <a:gd name="connsiteY596" fmla="*/ 643872 h 895572"/>
              <a:gd name="connsiteX597" fmla="*/ 802277 w 1090712"/>
              <a:gd name="connsiteY597" fmla="*/ 636744 h 895572"/>
              <a:gd name="connsiteX598" fmla="*/ 803227 w 1090712"/>
              <a:gd name="connsiteY598" fmla="*/ 628666 h 895572"/>
              <a:gd name="connsiteX599" fmla="*/ 803227 w 1090712"/>
              <a:gd name="connsiteY599" fmla="*/ 620826 h 895572"/>
              <a:gd name="connsiteX600" fmla="*/ 801089 w 1090712"/>
              <a:gd name="connsiteY600" fmla="*/ 622489 h 895572"/>
              <a:gd name="connsiteX601" fmla="*/ 798238 w 1090712"/>
              <a:gd name="connsiteY601" fmla="*/ 623914 h 895572"/>
              <a:gd name="connsiteX602" fmla="*/ 793011 w 1090712"/>
              <a:gd name="connsiteY602" fmla="*/ 626053 h 895572"/>
              <a:gd name="connsiteX603" fmla="*/ 790397 w 1090712"/>
              <a:gd name="connsiteY603" fmla="*/ 627478 h 895572"/>
              <a:gd name="connsiteX604" fmla="*/ 788496 w 1090712"/>
              <a:gd name="connsiteY604" fmla="*/ 628191 h 895572"/>
              <a:gd name="connsiteX605" fmla="*/ 787308 w 1090712"/>
              <a:gd name="connsiteY605" fmla="*/ 630092 h 895572"/>
              <a:gd name="connsiteX606" fmla="*/ 786833 w 1090712"/>
              <a:gd name="connsiteY606" fmla="*/ 631755 h 895572"/>
              <a:gd name="connsiteX607" fmla="*/ 785408 w 1090712"/>
              <a:gd name="connsiteY607" fmla="*/ 635794 h 895572"/>
              <a:gd name="connsiteX608" fmla="*/ 784220 w 1090712"/>
              <a:gd name="connsiteY608" fmla="*/ 639833 h 895572"/>
              <a:gd name="connsiteX609" fmla="*/ 780656 w 1090712"/>
              <a:gd name="connsiteY609" fmla="*/ 646485 h 895572"/>
              <a:gd name="connsiteX610" fmla="*/ 776617 w 1090712"/>
              <a:gd name="connsiteY610" fmla="*/ 653138 h 895572"/>
              <a:gd name="connsiteX611" fmla="*/ 772103 w 1090712"/>
              <a:gd name="connsiteY611" fmla="*/ 659078 h 895572"/>
              <a:gd name="connsiteX612" fmla="*/ 762361 w 1090712"/>
              <a:gd name="connsiteY612" fmla="*/ 670007 h 895572"/>
              <a:gd name="connsiteX613" fmla="*/ 757847 w 1090712"/>
              <a:gd name="connsiteY613" fmla="*/ 675947 h 895572"/>
              <a:gd name="connsiteX614" fmla="*/ 753333 w 1090712"/>
              <a:gd name="connsiteY614" fmla="*/ 682124 h 895572"/>
              <a:gd name="connsiteX615" fmla="*/ 750244 w 1090712"/>
              <a:gd name="connsiteY615" fmla="*/ 684738 h 895572"/>
              <a:gd name="connsiteX616" fmla="*/ 747155 w 1090712"/>
              <a:gd name="connsiteY616" fmla="*/ 687589 h 895572"/>
              <a:gd name="connsiteX617" fmla="*/ 744067 w 1090712"/>
              <a:gd name="connsiteY617" fmla="*/ 689252 h 895572"/>
              <a:gd name="connsiteX618" fmla="*/ 740978 w 1090712"/>
              <a:gd name="connsiteY618" fmla="*/ 690915 h 895572"/>
              <a:gd name="connsiteX619" fmla="*/ 737890 w 1090712"/>
              <a:gd name="connsiteY619" fmla="*/ 691865 h 895572"/>
              <a:gd name="connsiteX620" fmla="*/ 734801 w 1090712"/>
              <a:gd name="connsiteY620" fmla="*/ 692816 h 895572"/>
              <a:gd name="connsiteX621" fmla="*/ 731950 w 1090712"/>
              <a:gd name="connsiteY621" fmla="*/ 693291 h 895572"/>
              <a:gd name="connsiteX622" fmla="*/ 728861 w 1090712"/>
              <a:gd name="connsiteY622" fmla="*/ 693291 h 895572"/>
              <a:gd name="connsiteX623" fmla="*/ 723634 w 1090712"/>
              <a:gd name="connsiteY623" fmla="*/ 692816 h 895572"/>
              <a:gd name="connsiteX624" fmla="*/ 718169 w 1090712"/>
              <a:gd name="connsiteY624" fmla="*/ 691390 h 895572"/>
              <a:gd name="connsiteX625" fmla="*/ 713418 w 1090712"/>
              <a:gd name="connsiteY625" fmla="*/ 689727 h 895572"/>
              <a:gd name="connsiteX626" fmla="*/ 708903 w 1090712"/>
              <a:gd name="connsiteY626" fmla="*/ 687826 h 895572"/>
              <a:gd name="connsiteX627" fmla="*/ 706765 w 1090712"/>
              <a:gd name="connsiteY627" fmla="*/ 687589 h 895572"/>
              <a:gd name="connsiteX628" fmla="*/ 704864 w 1090712"/>
              <a:gd name="connsiteY628" fmla="*/ 687114 h 895572"/>
              <a:gd name="connsiteX629" fmla="*/ 703201 w 1090712"/>
              <a:gd name="connsiteY629" fmla="*/ 686163 h 895572"/>
              <a:gd name="connsiteX630" fmla="*/ 701776 w 1090712"/>
              <a:gd name="connsiteY630" fmla="*/ 684738 h 895572"/>
              <a:gd name="connsiteX631" fmla="*/ 698687 w 1090712"/>
              <a:gd name="connsiteY631" fmla="*/ 681649 h 895572"/>
              <a:gd name="connsiteX632" fmla="*/ 696549 w 1090712"/>
              <a:gd name="connsiteY632" fmla="*/ 678085 h 895572"/>
              <a:gd name="connsiteX633" fmla="*/ 694648 w 1090712"/>
              <a:gd name="connsiteY633" fmla="*/ 673571 h 895572"/>
              <a:gd name="connsiteX634" fmla="*/ 693460 w 1090712"/>
              <a:gd name="connsiteY634" fmla="*/ 668819 h 895572"/>
              <a:gd name="connsiteX635" fmla="*/ 692510 w 1090712"/>
              <a:gd name="connsiteY635" fmla="*/ 664305 h 895572"/>
              <a:gd name="connsiteX636" fmla="*/ 692510 w 1090712"/>
              <a:gd name="connsiteY636" fmla="*/ 659790 h 895572"/>
              <a:gd name="connsiteX637" fmla="*/ 692510 w 1090712"/>
              <a:gd name="connsiteY637" fmla="*/ 647436 h 895572"/>
              <a:gd name="connsiteX638" fmla="*/ 693460 w 1090712"/>
              <a:gd name="connsiteY638" fmla="*/ 635319 h 895572"/>
              <a:gd name="connsiteX639" fmla="*/ 694173 w 1090712"/>
              <a:gd name="connsiteY639" fmla="*/ 624389 h 895572"/>
              <a:gd name="connsiteX640" fmla="*/ 695598 w 1090712"/>
              <a:gd name="connsiteY640" fmla="*/ 612748 h 895572"/>
              <a:gd name="connsiteX641" fmla="*/ 699162 w 1090712"/>
              <a:gd name="connsiteY641" fmla="*/ 591364 h 895572"/>
              <a:gd name="connsiteX642" fmla="*/ 703676 w 1090712"/>
              <a:gd name="connsiteY642" fmla="*/ 570456 h 895572"/>
              <a:gd name="connsiteX643" fmla="*/ 720070 w 1090712"/>
              <a:gd name="connsiteY643" fmla="*/ 574971 h 895572"/>
              <a:gd name="connsiteX644" fmla="*/ 736939 w 1090712"/>
              <a:gd name="connsiteY644" fmla="*/ 579247 h 895572"/>
              <a:gd name="connsiteX645" fmla="*/ 770677 w 1090712"/>
              <a:gd name="connsiteY645" fmla="*/ 589226 h 895572"/>
              <a:gd name="connsiteX646" fmla="*/ 788021 w 1090712"/>
              <a:gd name="connsiteY646" fmla="*/ 593503 h 895572"/>
              <a:gd name="connsiteX647" fmla="*/ 805365 w 1090712"/>
              <a:gd name="connsiteY647" fmla="*/ 597542 h 895572"/>
              <a:gd name="connsiteX648" fmla="*/ 823660 w 1090712"/>
              <a:gd name="connsiteY648" fmla="*/ 601106 h 895572"/>
              <a:gd name="connsiteX649" fmla="*/ 841954 w 1090712"/>
              <a:gd name="connsiteY649" fmla="*/ 603719 h 895572"/>
              <a:gd name="connsiteX650" fmla="*/ 861437 w 1090712"/>
              <a:gd name="connsiteY650" fmla="*/ 606570 h 895572"/>
              <a:gd name="connsiteX651" fmla="*/ 880682 w 1090712"/>
              <a:gd name="connsiteY651" fmla="*/ 608233 h 895572"/>
              <a:gd name="connsiteX652" fmla="*/ 889948 w 1090712"/>
              <a:gd name="connsiteY652" fmla="*/ 608708 h 895572"/>
              <a:gd name="connsiteX653" fmla="*/ 898976 w 1090712"/>
              <a:gd name="connsiteY653" fmla="*/ 608708 h 895572"/>
              <a:gd name="connsiteX654" fmla="*/ 908242 w 1090712"/>
              <a:gd name="connsiteY654" fmla="*/ 608708 h 895572"/>
              <a:gd name="connsiteX655" fmla="*/ 916795 w 1090712"/>
              <a:gd name="connsiteY655" fmla="*/ 608233 h 895572"/>
              <a:gd name="connsiteX656" fmla="*/ 925586 w 1090712"/>
              <a:gd name="connsiteY656" fmla="*/ 607283 h 895572"/>
              <a:gd name="connsiteX657" fmla="*/ 934140 w 1090712"/>
              <a:gd name="connsiteY657" fmla="*/ 606095 h 895572"/>
              <a:gd name="connsiteX658" fmla="*/ 942455 w 1090712"/>
              <a:gd name="connsiteY658" fmla="*/ 604669 h 895572"/>
              <a:gd name="connsiteX659" fmla="*/ 950533 w 1090712"/>
              <a:gd name="connsiteY659" fmla="*/ 603006 h 895572"/>
              <a:gd name="connsiteX660" fmla="*/ 958611 w 1090712"/>
              <a:gd name="connsiteY660" fmla="*/ 600630 h 895572"/>
              <a:gd name="connsiteX661" fmla="*/ 966452 w 1090712"/>
              <a:gd name="connsiteY661" fmla="*/ 598017 h 895572"/>
              <a:gd name="connsiteX662" fmla="*/ 974055 w 1090712"/>
              <a:gd name="connsiteY662" fmla="*/ 595403 h 895572"/>
              <a:gd name="connsiteX663" fmla="*/ 981658 w 1090712"/>
              <a:gd name="connsiteY663" fmla="*/ 591840 h 895572"/>
              <a:gd name="connsiteX664" fmla="*/ 989261 w 1090712"/>
              <a:gd name="connsiteY664" fmla="*/ 588276 h 895572"/>
              <a:gd name="connsiteX665" fmla="*/ 996388 w 1090712"/>
              <a:gd name="connsiteY665" fmla="*/ 584237 h 895572"/>
              <a:gd name="connsiteX666" fmla="*/ 1003041 w 1090712"/>
              <a:gd name="connsiteY666" fmla="*/ 579247 h 895572"/>
              <a:gd name="connsiteX667" fmla="*/ 1009694 w 1090712"/>
              <a:gd name="connsiteY667" fmla="*/ 574495 h 895572"/>
              <a:gd name="connsiteX668" fmla="*/ 1016346 w 1090712"/>
              <a:gd name="connsiteY668" fmla="*/ 569031 h 895572"/>
              <a:gd name="connsiteX669" fmla="*/ 1022998 w 1090712"/>
              <a:gd name="connsiteY669" fmla="*/ 562853 h 895572"/>
              <a:gd name="connsiteX670" fmla="*/ 1029176 w 1090712"/>
              <a:gd name="connsiteY670" fmla="*/ 556676 h 895572"/>
              <a:gd name="connsiteX671" fmla="*/ 1035116 w 1090712"/>
              <a:gd name="connsiteY671" fmla="*/ 549548 h 895572"/>
              <a:gd name="connsiteX672" fmla="*/ 1040818 w 1090712"/>
              <a:gd name="connsiteY672" fmla="*/ 541945 h 895572"/>
              <a:gd name="connsiteX673" fmla="*/ 1046520 w 1090712"/>
              <a:gd name="connsiteY673" fmla="*/ 534342 h 895572"/>
              <a:gd name="connsiteX674" fmla="*/ 1051985 w 1090712"/>
              <a:gd name="connsiteY674" fmla="*/ 526027 h 895572"/>
              <a:gd name="connsiteX675" fmla="*/ 1056737 w 1090712"/>
              <a:gd name="connsiteY675" fmla="*/ 516523 h 895572"/>
              <a:gd name="connsiteX676" fmla="*/ 1061726 w 1090712"/>
              <a:gd name="connsiteY676" fmla="*/ 507257 h 895572"/>
              <a:gd name="connsiteX677" fmla="*/ 1066715 w 1090712"/>
              <a:gd name="connsiteY677" fmla="*/ 497041 h 895572"/>
              <a:gd name="connsiteX678" fmla="*/ 1070992 w 1090712"/>
              <a:gd name="connsiteY678" fmla="*/ 486349 h 895572"/>
              <a:gd name="connsiteX679" fmla="*/ 1075506 w 1090712"/>
              <a:gd name="connsiteY679" fmla="*/ 475182 h 895572"/>
              <a:gd name="connsiteX680" fmla="*/ 1079070 w 1090712"/>
              <a:gd name="connsiteY680" fmla="*/ 462828 h 895572"/>
              <a:gd name="connsiteX681" fmla="*/ 1082634 w 1090712"/>
              <a:gd name="connsiteY681" fmla="*/ 449998 h 895572"/>
              <a:gd name="connsiteX682" fmla="*/ 1084772 w 1090712"/>
              <a:gd name="connsiteY682" fmla="*/ 437405 h 895572"/>
              <a:gd name="connsiteX683" fmla="*/ 1087148 w 1090712"/>
              <a:gd name="connsiteY683" fmla="*/ 425050 h 895572"/>
              <a:gd name="connsiteX684" fmla="*/ 1088811 w 1090712"/>
              <a:gd name="connsiteY684" fmla="*/ 411983 h 895572"/>
              <a:gd name="connsiteX685" fmla="*/ 1089762 w 1090712"/>
              <a:gd name="connsiteY685" fmla="*/ 399628 h 895572"/>
              <a:gd name="connsiteX686" fmla="*/ 1090712 w 1090712"/>
              <a:gd name="connsiteY686" fmla="*/ 386798 h 895572"/>
              <a:gd name="connsiteX687" fmla="*/ 1090712 w 1090712"/>
              <a:gd name="connsiteY687" fmla="*/ 373731 h 895572"/>
              <a:gd name="connsiteX688" fmla="*/ 1090712 w 1090712"/>
              <a:gd name="connsiteY688" fmla="*/ 360901 h 895572"/>
              <a:gd name="connsiteX689" fmla="*/ 1089762 w 1090712"/>
              <a:gd name="connsiteY689" fmla="*/ 348071 h 895572"/>
              <a:gd name="connsiteX690" fmla="*/ 1088811 w 1090712"/>
              <a:gd name="connsiteY690" fmla="*/ 335004 h 895572"/>
              <a:gd name="connsiteX691" fmla="*/ 1088099 w 1090712"/>
              <a:gd name="connsiteY691" fmla="*/ 321698 h 895572"/>
              <a:gd name="connsiteX692" fmla="*/ 1084772 w 1090712"/>
              <a:gd name="connsiteY692" fmla="*/ 295563 h 895572"/>
              <a:gd name="connsiteX693" fmla="*/ 1080971 w 1090712"/>
              <a:gd name="connsiteY693" fmla="*/ 268478 h 895572"/>
              <a:gd name="connsiteX694" fmla="*/ 1078595 w 1090712"/>
              <a:gd name="connsiteY694" fmla="*/ 258262 h 895572"/>
              <a:gd name="connsiteX695" fmla="*/ 1075981 w 1090712"/>
              <a:gd name="connsiteY695" fmla="*/ 248283 h 895572"/>
              <a:gd name="connsiteX696" fmla="*/ 1072417 w 1090712"/>
              <a:gd name="connsiteY696" fmla="*/ 238542 h 895572"/>
              <a:gd name="connsiteX697" fmla="*/ 1069329 w 1090712"/>
              <a:gd name="connsiteY697" fmla="*/ 229275 h 895572"/>
              <a:gd name="connsiteX698" fmla="*/ 1061251 w 1090712"/>
              <a:gd name="connsiteY698" fmla="*/ 210031 h 895572"/>
              <a:gd name="connsiteX699" fmla="*/ 1053173 w 1090712"/>
              <a:gd name="connsiteY699" fmla="*/ 190073 h 895572"/>
              <a:gd name="connsiteX700" fmla="*/ 1051034 w 1090712"/>
              <a:gd name="connsiteY700" fmla="*/ 186034 h 895572"/>
              <a:gd name="connsiteX701" fmla="*/ 1048896 w 1090712"/>
              <a:gd name="connsiteY701" fmla="*/ 182470 h 895572"/>
              <a:gd name="connsiteX702" fmla="*/ 1046045 w 1090712"/>
              <a:gd name="connsiteY702" fmla="*/ 179381 h 895572"/>
              <a:gd name="connsiteX703" fmla="*/ 1043906 w 1090712"/>
              <a:gd name="connsiteY703" fmla="*/ 176768 h 895572"/>
              <a:gd name="connsiteX704" fmla="*/ 1041293 w 1090712"/>
              <a:gd name="connsiteY704" fmla="*/ 174630 h 895572"/>
              <a:gd name="connsiteX705" fmla="*/ 1038680 w 1090712"/>
              <a:gd name="connsiteY705" fmla="*/ 172729 h 895572"/>
              <a:gd name="connsiteX706" fmla="*/ 1035828 w 1090712"/>
              <a:gd name="connsiteY706" fmla="*/ 171303 h 895572"/>
              <a:gd name="connsiteX707" fmla="*/ 1032740 w 1090712"/>
              <a:gd name="connsiteY707" fmla="*/ 170591 h 895572"/>
              <a:gd name="connsiteX708" fmla="*/ 1030126 w 1090712"/>
              <a:gd name="connsiteY708" fmla="*/ 170591 h 895572"/>
              <a:gd name="connsiteX709" fmla="*/ 1027038 w 1090712"/>
              <a:gd name="connsiteY709" fmla="*/ 170591 h 895572"/>
              <a:gd name="connsiteX710" fmla="*/ 1024424 w 1090712"/>
              <a:gd name="connsiteY710" fmla="*/ 171303 h 895572"/>
              <a:gd name="connsiteX711" fmla="*/ 1021335 w 1090712"/>
              <a:gd name="connsiteY711" fmla="*/ 172729 h 895572"/>
              <a:gd name="connsiteX712" fmla="*/ 1018247 w 1090712"/>
              <a:gd name="connsiteY712" fmla="*/ 174867 h 895572"/>
              <a:gd name="connsiteX713" fmla="*/ 1014920 w 1090712"/>
              <a:gd name="connsiteY713" fmla="*/ 177718 h 895572"/>
              <a:gd name="connsiteX714" fmla="*/ 1011832 w 1090712"/>
              <a:gd name="connsiteY714" fmla="*/ 180807 h 895572"/>
              <a:gd name="connsiteX715" fmla="*/ 1008743 w 1090712"/>
              <a:gd name="connsiteY715" fmla="*/ 184846 h 895572"/>
              <a:gd name="connsiteX716" fmla="*/ 991874 w 1090712"/>
              <a:gd name="connsiteY716" fmla="*/ 201240 h 895572"/>
              <a:gd name="connsiteX717" fmla="*/ 983321 w 1090712"/>
              <a:gd name="connsiteY717" fmla="*/ 209318 h 895572"/>
              <a:gd name="connsiteX718" fmla="*/ 974530 w 1090712"/>
              <a:gd name="connsiteY718" fmla="*/ 216683 h 895572"/>
              <a:gd name="connsiteX719" fmla="*/ 965739 w 1090712"/>
              <a:gd name="connsiteY719" fmla="*/ 223811 h 895572"/>
              <a:gd name="connsiteX720" fmla="*/ 956236 w 1090712"/>
              <a:gd name="connsiteY720" fmla="*/ 230226 h 895572"/>
              <a:gd name="connsiteX721" fmla="*/ 946494 w 1090712"/>
              <a:gd name="connsiteY721" fmla="*/ 235928 h 895572"/>
              <a:gd name="connsiteX722" fmla="*/ 941505 w 1090712"/>
              <a:gd name="connsiteY722" fmla="*/ 238066 h 895572"/>
              <a:gd name="connsiteX723" fmla="*/ 936753 w 1090712"/>
              <a:gd name="connsiteY723" fmla="*/ 240442 h 895572"/>
              <a:gd name="connsiteX724" fmla="*/ 932239 w 1090712"/>
              <a:gd name="connsiteY724" fmla="*/ 242581 h 895572"/>
              <a:gd name="connsiteX725" fmla="*/ 928675 w 1090712"/>
              <a:gd name="connsiteY725" fmla="*/ 245669 h 895572"/>
              <a:gd name="connsiteX726" fmla="*/ 925111 w 1090712"/>
              <a:gd name="connsiteY726" fmla="*/ 249233 h 895572"/>
              <a:gd name="connsiteX727" fmla="*/ 922022 w 1090712"/>
              <a:gd name="connsiteY727" fmla="*/ 252797 h 895572"/>
              <a:gd name="connsiteX728" fmla="*/ 919884 w 1090712"/>
              <a:gd name="connsiteY728" fmla="*/ 257311 h 895572"/>
              <a:gd name="connsiteX729" fmla="*/ 918934 w 1090712"/>
              <a:gd name="connsiteY729" fmla="*/ 259925 h 895572"/>
              <a:gd name="connsiteX730" fmla="*/ 918459 w 1090712"/>
              <a:gd name="connsiteY730" fmla="*/ 262538 h 895572"/>
              <a:gd name="connsiteX731" fmla="*/ 918459 w 1090712"/>
              <a:gd name="connsiteY731" fmla="*/ 265389 h 895572"/>
              <a:gd name="connsiteX732" fmla="*/ 918459 w 1090712"/>
              <a:gd name="connsiteY732" fmla="*/ 268003 h 895572"/>
              <a:gd name="connsiteX733" fmla="*/ 918934 w 1090712"/>
              <a:gd name="connsiteY733" fmla="*/ 271091 h 895572"/>
              <a:gd name="connsiteX734" fmla="*/ 919884 w 1090712"/>
              <a:gd name="connsiteY734" fmla="*/ 274180 h 895572"/>
              <a:gd name="connsiteX735" fmla="*/ 921547 w 1090712"/>
              <a:gd name="connsiteY735" fmla="*/ 282258 h 895572"/>
              <a:gd name="connsiteX736" fmla="*/ 922973 w 1090712"/>
              <a:gd name="connsiteY736" fmla="*/ 290574 h 895572"/>
              <a:gd name="connsiteX737" fmla="*/ 923923 w 1090712"/>
              <a:gd name="connsiteY737" fmla="*/ 299127 h 895572"/>
              <a:gd name="connsiteX738" fmla="*/ 924161 w 1090712"/>
              <a:gd name="connsiteY738" fmla="*/ 307443 h 895572"/>
              <a:gd name="connsiteX739" fmla="*/ 924161 w 1090712"/>
              <a:gd name="connsiteY739" fmla="*/ 315996 h 895572"/>
              <a:gd name="connsiteX740" fmla="*/ 923923 w 1090712"/>
              <a:gd name="connsiteY740" fmla="*/ 324550 h 895572"/>
              <a:gd name="connsiteX741" fmla="*/ 922973 w 1090712"/>
              <a:gd name="connsiteY741" fmla="*/ 332865 h 895572"/>
              <a:gd name="connsiteX742" fmla="*/ 922022 w 1090712"/>
              <a:gd name="connsiteY742" fmla="*/ 340943 h 895572"/>
              <a:gd name="connsiteX743" fmla="*/ 920597 w 1090712"/>
              <a:gd name="connsiteY743" fmla="*/ 349259 h 895572"/>
              <a:gd name="connsiteX744" fmla="*/ 918934 w 1090712"/>
              <a:gd name="connsiteY744" fmla="*/ 357812 h 895572"/>
              <a:gd name="connsiteX745" fmla="*/ 914420 w 1090712"/>
              <a:gd name="connsiteY745" fmla="*/ 374681 h 895572"/>
              <a:gd name="connsiteX746" fmla="*/ 909192 w 1090712"/>
              <a:gd name="connsiteY746" fmla="*/ 391075 h 895572"/>
              <a:gd name="connsiteX747" fmla="*/ 903253 w 1090712"/>
              <a:gd name="connsiteY747" fmla="*/ 408182 h 895572"/>
              <a:gd name="connsiteX748" fmla="*/ 903253 w 1090712"/>
              <a:gd name="connsiteY748" fmla="*/ 397965 h 895572"/>
              <a:gd name="connsiteX749" fmla="*/ 904203 w 1090712"/>
              <a:gd name="connsiteY749" fmla="*/ 387274 h 895572"/>
              <a:gd name="connsiteX750" fmla="*/ 906104 w 1090712"/>
              <a:gd name="connsiteY750" fmla="*/ 367078 h 895572"/>
              <a:gd name="connsiteX751" fmla="*/ 907767 w 1090712"/>
              <a:gd name="connsiteY751" fmla="*/ 347596 h 895572"/>
              <a:gd name="connsiteX752" fmla="*/ 908717 w 1090712"/>
              <a:gd name="connsiteY752" fmla="*/ 338567 h 895572"/>
              <a:gd name="connsiteX753" fmla="*/ 908717 w 1090712"/>
              <a:gd name="connsiteY753" fmla="*/ 329777 h 895572"/>
              <a:gd name="connsiteX754" fmla="*/ 908717 w 1090712"/>
              <a:gd name="connsiteY754" fmla="*/ 325738 h 895572"/>
              <a:gd name="connsiteX755" fmla="*/ 907767 w 1090712"/>
              <a:gd name="connsiteY755" fmla="*/ 322649 h 895572"/>
              <a:gd name="connsiteX756" fmla="*/ 906817 w 1090712"/>
              <a:gd name="connsiteY756" fmla="*/ 319560 h 895572"/>
              <a:gd name="connsiteX757" fmla="*/ 905154 w 1090712"/>
              <a:gd name="connsiteY757" fmla="*/ 316471 h 895572"/>
              <a:gd name="connsiteX758" fmla="*/ 903728 w 1090712"/>
              <a:gd name="connsiteY758" fmla="*/ 314096 h 895572"/>
              <a:gd name="connsiteX759" fmla="*/ 901590 w 1090712"/>
              <a:gd name="connsiteY759" fmla="*/ 311957 h 895572"/>
              <a:gd name="connsiteX760" fmla="*/ 897551 w 1090712"/>
              <a:gd name="connsiteY760" fmla="*/ 307443 h 895572"/>
              <a:gd name="connsiteX761" fmla="*/ 895412 w 1090712"/>
              <a:gd name="connsiteY761" fmla="*/ 309344 h 895572"/>
              <a:gd name="connsiteX762" fmla="*/ 892561 w 1090712"/>
              <a:gd name="connsiteY762" fmla="*/ 310769 h 895572"/>
              <a:gd name="connsiteX763" fmla="*/ 887334 w 1090712"/>
              <a:gd name="connsiteY763" fmla="*/ 313383 h 895572"/>
              <a:gd name="connsiteX764" fmla="*/ 884721 w 1090712"/>
              <a:gd name="connsiteY764" fmla="*/ 314096 h 895572"/>
              <a:gd name="connsiteX765" fmla="*/ 882820 w 1090712"/>
              <a:gd name="connsiteY765" fmla="*/ 315521 h 895572"/>
              <a:gd name="connsiteX766" fmla="*/ 881632 w 1090712"/>
              <a:gd name="connsiteY766" fmla="*/ 316947 h 895572"/>
              <a:gd name="connsiteX767" fmla="*/ 881157 w 1090712"/>
              <a:gd name="connsiteY767" fmla="*/ 318610 h 895572"/>
              <a:gd name="connsiteX768" fmla="*/ 872604 w 1090712"/>
              <a:gd name="connsiteY768" fmla="*/ 331915 h 895572"/>
              <a:gd name="connsiteX769" fmla="*/ 864288 w 1090712"/>
              <a:gd name="connsiteY769" fmla="*/ 346646 h 895572"/>
              <a:gd name="connsiteX770" fmla="*/ 856210 w 1090712"/>
              <a:gd name="connsiteY770" fmla="*/ 361376 h 895572"/>
              <a:gd name="connsiteX771" fmla="*/ 847656 w 1090712"/>
              <a:gd name="connsiteY771" fmla="*/ 374681 h 895572"/>
              <a:gd name="connsiteX772" fmla="*/ 841954 w 1090712"/>
              <a:gd name="connsiteY772" fmla="*/ 374681 h 895572"/>
              <a:gd name="connsiteX773" fmla="*/ 846468 w 1090712"/>
              <a:gd name="connsiteY773" fmla="*/ 357812 h 895572"/>
              <a:gd name="connsiteX774" fmla="*/ 850508 w 1090712"/>
              <a:gd name="connsiteY774" fmla="*/ 339518 h 895572"/>
              <a:gd name="connsiteX775" fmla="*/ 854784 w 1090712"/>
              <a:gd name="connsiteY775" fmla="*/ 319560 h 895572"/>
              <a:gd name="connsiteX776" fmla="*/ 858823 w 1090712"/>
              <a:gd name="connsiteY776" fmla="*/ 296514 h 895572"/>
              <a:gd name="connsiteX777" fmla="*/ 848132 w 1090712"/>
              <a:gd name="connsiteY777" fmla="*/ 303879 h 895572"/>
              <a:gd name="connsiteX778" fmla="*/ 840054 w 1090712"/>
              <a:gd name="connsiteY778" fmla="*/ 310294 h 895572"/>
              <a:gd name="connsiteX779" fmla="*/ 833163 w 1090712"/>
              <a:gd name="connsiteY779" fmla="*/ 316947 h 895572"/>
              <a:gd name="connsiteX780" fmla="*/ 825560 w 1090712"/>
              <a:gd name="connsiteY780" fmla="*/ 324550 h 895572"/>
              <a:gd name="connsiteX781" fmla="*/ 823185 w 1090712"/>
              <a:gd name="connsiteY781" fmla="*/ 326688 h 895572"/>
              <a:gd name="connsiteX782" fmla="*/ 821522 w 1090712"/>
              <a:gd name="connsiteY782" fmla="*/ 329301 h 895572"/>
              <a:gd name="connsiteX783" fmla="*/ 817007 w 1090712"/>
              <a:gd name="connsiteY783" fmla="*/ 335954 h 895572"/>
              <a:gd name="connsiteX784" fmla="*/ 812968 w 1090712"/>
              <a:gd name="connsiteY784" fmla="*/ 344032 h 895572"/>
              <a:gd name="connsiteX785" fmla="*/ 808929 w 1090712"/>
              <a:gd name="connsiteY785" fmla="*/ 352585 h 895572"/>
              <a:gd name="connsiteX786" fmla="*/ 809880 w 1090712"/>
              <a:gd name="connsiteY786" fmla="*/ 343557 h 895572"/>
              <a:gd name="connsiteX787" fmla="*/ 811305 w 1090712"/>
              <a:gd name="connsiteY787" fmla="*/ 335479 h 895572"/>
              <a:gd name="connsiteX788" fmla="*/ 812493 w 1090712"/>
              <a:gd name="connsiteY788" fmla="*/ 328826 h 895572"/>
              <a:gd name="connsiteX789" fmla="*/ 814394 w 1090712"/>
              <a:gd name="connsiteY789" fmla="*/ 323124 h 895572"/>
              <a:gd name="connsiteX790" fmla="*/ 816532 w 1090712"/>
              <a:gd name="connsiteY790" fmla="*/ 317659 h 895572"/>
              <a:gd name="connsiteX791" fmla="*/ 819146 w 1090712"/>
              <a:gd name="connsiteY791" fmla="*/ 313383 h 895572"/>
              <a:gd name="connsiteX792" fmla="*/ 822709 w 1090712"/>
              <a:gd name="connsiteY792" fmla="*/ 309344 h 895572"/>
              <a:gd name="connsiteX793" fmla="*/ 826748 w 1090712"/>
              <a:gd name="connsiteY793" fmla="*/ 306255 h 895572"/>
              <a:gd name="connsiteX794" fmla="*/ 832213 w 1090712"/>
              <a:gd name="connsiteY794" fmla="*/ 303166 h 895572"/>
              <a:gd name="connsiteX795" fmla="*/ 838390 w 1090712"/>
              <a:gd name="connsiteY795" fmla="*/ 300315 h 895572"/>
              <a:gd name="connsiteX796" fmla="*/ 845518 w 1090712"/>
              <a:gd name="connsiteY796" fmla="*/ 298177 h 895572"/>
              <a:gd name="connsiteX797" fmla="*/ 854071 w 1090712"/>
              <a:gd name="connsiteY797" fmla="*/ 295563 h 895572"/>
              <a:gd name="connsiteX798" fmla="*/ 875217 w 1090712"/>
              <a:gd name="connsiteY798" fmla="*/ 290574 h 895572"/>
              <a:gd name="connsiteX799" fmla="*/ 903253 w 1090712"/>
              <a:gd name="connsiteY799" fmla="*/ 285347 h 895572"/>
              <a:gd name="connsiteX800" fmla="*/ 886384 w 1090712"/>
              <a:gd name="connsiteY800" fmla="*/ 268478 h 895572"/>
              <a:gd name="connsiteX801" fmla="*/ 879731 w 1090712"/>
              <a:gd name="connsiteY801" fmla="*/ 270141 h 895572"/>
              <a:gd name="connsiteX802" fmla="*/ 873079 w 1090712"/>
              <a:gd name="connsiteY802" fmla="*/ 271091 h 895572"/>
              <a:gd name="connsiteX803" fmla="*/ 867376 w 1090712"/>
              <a:gd name="connsiteY803" fmla="*/ 271567 h 895572"/>
              <a:gd name="connsiteX804" fmla="*/ 862387 w 1090712"/>
              <a:gd name="connsiteY804" fmla="*/ 271091 h 895572"/>
              <a:gd name="connsiteX805" fmla="*/ 857398 w 1090712"/>
              <a:gd name="connsiteY805" fmla="*/ 269666 h 895572"/>
              <a:gd name="connsiteX806" fmla="*/ 853596 w 1090712"/>
              <a:gd name="connsiteY806" fmla="*/ 268003 h 895572"/>
              <a:gd name="connsiteX807" fmla="*/ 849557 w 1090712"/>
              <a:gd name="connsiteY807" fmla="*/ 265627 h 895572"/>
              <a:gd name="connsiteX808" fmla="*/ 846468 w 1090712"/>
              <a:gd name="connsiteY808" fmla="*/ 262538 h 895572"/>
              <a:gd name="connsiteX809" fmla="*/ 843380 w 1090712"/>
              <a:gd name="connsiteY809" fmla="*/ 259450 h 895572"/>
              <a:gd name="connsiteX810" fmla="*/ 840529 w 1090712"/>
              <a:gd name="connsiteY810" fmla="*/ 255411 h 895572"/>
              <a:gd name="connsiteX811" fmla="*/ 838390 w 1090712"/>
              <a:gd name="connsiteY811" fmla="*/ 251134 h 895572"/>
              <a:gd name="connsiteX812" fmla="*/ 836490 w 1090712"/>
              <a:gd name="connsiteY812" fmla="*/ 246620 h 895572"/>
              <a:gd name="connsiteX813" fmla="*/ 834827 w 1090712"/>
              <a:gd name="connsiteY813" fmla="*/ 241155 h 895572"/>
              <a:gd name="connsiteX814" fmla="*/ 833401 w 1090712"/>
              <a:gd name="connsiteY814" fmla="*/ 235453 h 895572"/>
              <a:gd name="connsiteX815" fmla="*/ 831263 w 1090712"/>
              <a:gd name="connsiteY815" fmla="*/ 223336 h 895572"/>
              <a:gd name="connsiteX816" fmla="*/ 897551 w 1090712"/>
              <a:gd name="connsiteY816" fmla="*/ 206942 h 895572"/>
              <a:gd name="connsiteX817" fmla="*/ 888997 w 1090712"/>
              <a:gd name="connsiteY817" fmla="*/ 194112 h 895572"/>
              <a:gd name="connsiteX818" fmla="*/ 880682 w 1090712"/>
              <a:gd name="connsiteY818" fmla="*/ 181282 h 895572"/>
              <a:gd name="connsiteX819" fmla="*/ 871416 w 1090712"/>
              <a:gd name="connsiteY819" fmla="*/ 168690 h 895572"/>
              <a:gd name="connsiteX820" fmla="*/ 866901 w 1090712"/>
              <a:gd name="connsiteY820" fmla="*/ 162988 h 895572"/>
              <a:gd name="connsiteX821" fmla="*/ 861437 w 1090712"/>
              <a:gd name="connsiteY821" fmla="*/ 157048 h 895572"/>
              <a:gd name="connsiteX822" fmla="*/ 856210 w 1090712"/>
              <a:gd name="connsiteY822" fmla="*/ 151821 h 895572"/>
              <a:gd name="connsiteX823" fmla="*/ 850745 w 1090712"/>
              <a:gd name="connsiteY823" fmla="*/ 146831 h 895572"/>
              <a:gd name="connsiteX824" fmla="*/ 844568 w 1090712"/>
              <a:gd name="connsiteY824" fmla="*/ 142555 h 895572"/>
              <a:gd name="connsiteX825" fmla="*/ 838390 w 1090712"/>
              <a:gd name="connsiteY825" fmla="*/ 138516 h 895572"/>
              <a:gd name="connsiteX826" fmla="*/ 831738 w 1090712"/>
              <a:gd name="connsiteY826" fmla="*/ 134952 h 895572"/>
              <a:gd name="connsiteX827" fmla="*/ 824610 w 1090712"/>
              <a:gd name="connsiteY827" fmla="*/ 132338 h 895572"/>
              <a:gd name="connsiteX828" fmla="*/ 817007 w 1090712"/>
              <a:gd name="connsiteY828" fmla="*/ 129963 h 895572"/>
              <a:gd name="connsiteX829" fmla="*/ 808929 w 1090712"/>
              <a:gd name="connsiteY829" fmla="*/ 128774 h 895572"/>
              <a:gd name="connsiteX830" fmla="*/ 806791 w 1090712"/>
              <a:gd name="connsiteY830" fmla="*/ 128299 h 895572"/>
              <a:gd name="connsiteX831" fmla="*/ 804652 w 1090712"/>
              <a:gd name="connsiteY831" fmla="*/ 127824 h 895572"/>
              <a:gd name="connsiteX832" fmla="*/ 802752 w 1090712"/>
              <a:gd name="connsiteY832" fmla="*/ 126399 h 895572"/>
              <a:gd name="connsiteX833" fmla="*/ 801089 w 1090712"/>
              <a:gd name="connsiteY833" fmla="*/ 125211 h 895572"/>
              <a:gd name="connsiteX834" fmla="*/ 799663 w 1090712"/>
              <a:gd name="connsiteY834" fmla="*/ 123310 h 895572"/>
              <a:gd name="connsiteX835" fmla="*/ 798713 w 1090712"/>
              <a:gd name="connsiteY835" fmla="*/ 121647 h 895572"/>
              <a:gd name="connsiteX836" fmla="*/ 798000 w 1090712"/>
              <a:gd name="connsiteY836" fmla="*/ 119271 h 895572"/>
              <a:gd name="connsiteX837" fmla="*/ 798000 w 1090712"/>
              <a:gd name="connsiteY837" fmla="*/ 117608 h 895572"/>
              <a:gd name="connsiteX838" fmla="*/ 785408 w 1090712"/>
              <a:gd name="connsiteY838" fmla="*/ 106916 h 895572"/>
              <a:gd name="connsiteX839" fmla="*/ 772578 w 1090712"/>
              <a:gd name="connsiteY839" fmla="*/ 95749 h 895572"/>
              <a:gd name="connsiteX840" fmla="*/ 747155 w 1090712"/>
              <a:gd name="connsiteY840" fmla="*/ 72703 h 895572"/>
              <a:gd name="connsiteX841" fmla="*/ 733850 w 1090712"/>
              <a:gd name="connsiteY841" fmla="*/ 61061 h 895572"/>
              <a:gd name="connsiteX842" fmla="*/ 720545 w 1090712"/>
              <a:gd name="connsiteY842" fmla="*/ 49894 h 895572"/>
              <a:gd name="connsiteX843" fmla="*/ 706765 w 1090712"/>
              <a:gd name="connsiteY843" fmla="*/ 38728 h 895572"/>
              <a:gd name="connsiteX844" fmla="*/ 692510 w 1090712"/>
              <a:gd name="connsiteY844" fmla="*/ 28036 h 895572"/>
              <a:gd name="connsiteX845" fmla="*/ 679442 w 1090712"/>
              <a:gd name="connsiteY845" fmla="*/ 21859 h 895572"/>
              <a:gd name="connsiteX846" fmla="*/ 666137 w 1090712"/>
              <a:gd name="connsiteY846" fmla="*/ 16632 h 895572"/>
              <a:gd name="connsiteX847" fmla="*/ 652832 w 1090712"/>
              <a:gd name="connsiteY847" fmla="*/ 11642 h 895572"/>
              <a:gd name="connsiteX848" fmla="*/ 639527 w 1090712"/>
              <a:gd name="connsiteY848" fmla="*/ 7603 h 895572"/>
              <a:gd name="connsiteX849" fmla="*/ 626222 w 1090712"/>
              <a:gd name="connsiteY849" fmla="*/ 4514 h 895572"/>
              <a:gd name="connsiteX850" fmla="*/ 612917 w 1090712"/>
              <a:gd name="connsiteY850" fmla="*/ 1901 h 895572"/>
              <a:gd name="connsiteX851" fmla="*/ 599374 w 1090712"/>
              <a:gd name="connsiteY851" fmla="*/ 475 h 89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Lst>
            <a:rect l="l" t="t" r="r" b="b"/>
            <a:pathLst>
              <a:path w="1090712" h="895572">
                <a:moveTo>
                  <a:pt x="603413" y="721327"/>
                </a:moveTo>
                <a:lnTo>
                  <a:pt x="578466" y="770746"/>
                </a:lnTo>
                <a:lnTo>
                  <a:pt x="553519" y="818264"/>
                </a:lnTo>
                <a:lnTo>
                  <a:pt x="528334" y="865069"/>
                </a:lnTo>
                <a:lnTo>
                  <a:pt x="511825" y="895572"/>
                </a:lnTo>
                <a:lnTo>
                  <a:pt x="624528" y="895572"/>
                </a:lnTo>
                <a:lnTo>
                  <a:pt x="624796" y="894768"/>
                </a:lnTo>
                <a:lnTo>
                  <a:pt x="625271" y="891679"/>
                </a:lnTo>
                <a:lnTo>
                  <a:pt x="625747" y="889066"/>
                </a:lnTo>
                <a:lnTo>
                  <a:pt x="625747" y="860555"/>
                </a:lnTo>
                <a:lnTo>
                  <a:pt x="624796" y="833945"/>
                </a:lnTo>
                <a:lnTo>
                  <a:pt x="624321" y="820877"/>
                </a:lnTo>
                <a:lnTo>
                  <a:pt x="623608" y="808047"/>
                </a:lnTo>
                <a:lnTo>
                  <a:pt x="621708" y="795218"/>
                </a:lnTo>
                <a:lnTo>
                  <a:pt x="620044" y="782625"/>
                </a:lnTo>
                <a:lnTo>
                  <a:pt x="616005" y="766707"/>
                </a:lnTo>
                <a:lnTo>
                  <a:pt x="611966" y="751976"/>
                </a:lnTo>
                <a:lnTo>
                  <a:pt x="607452" y="737245"/>
                </a:lnTo>
                <a:close/>
                <a:moveTo>
                  <a:pt x="698212" y="530778"/>
                </a:moveTo>
                <a:lnTo>
                  <a:pt x="693460" y="534818"/>
                </a:lnTo>
                <a:lnTo>
                  <a:pt x="688471" y="538857"/>
                </a:lnTo>
                <a:lnTo>
                  <a:pt x="678254" y="546935"/>
                </a:lnTo>
                <a:lnTo>
                  <a:pt x="669226" y="553587"/>
                </a:lnTo>
                <a:lnTo>
                  <a:pt x="663048" y="558814"/>
                </a:lnTo>
                <a:lnTo>
                  <a:pt x="663048" y="556676"/>
                </a:lnTo>
                <a:lnTo>
                  <a:pt x="663523" y="554538"/>
                </a:lnTo>
                <a:lnTo>
                  <a:pt x="665424" y="550498"/>
                </a:lnTo>
                <a:lnTo>
                  <a:pt x="668038" y="546459"/>
                </a:lnTo>
                <a:lnTo>
                  <a:pt x="671602" y="542420"/>
                </a:lnTo>
                <a:lnTo>
                  <a:pt x="676829" y="538857"/>
                </a:lnTo>
                <a:lnTo>
                  <a:pt x="682768" y="535768"/>
                </a:lnTo>
                <a:lnTo>
                  <a:pt x="689896" y="533154"/>
                </a:lnTo>
                <a:close/>
                <a:moveTo>
                  <a:pt x="654257" y="302216"/>
                </a:moveTo>
                <a:lnTo>
                  <a:pt x="651882" y="302691"/>
                </a:lnTo>
                <a:lnTo>
                  <a:pt x="649268" y="303166"/>
                </a:lnTo>
                <a:lnTo>
                  <a:pt x="647130" y="304354"/>
                </a:lnTo>
                <a:lnTo>
                  <a:pt x="644516" y="306255"/>
                </a:lnTo>
                <a:lnTo>
                  <a:pt x="642140" y="307918"/>
                </a:lnTo>
                <a:lnTo>
                  <a:pt x="640002" y="310294"/>
                </a:lnTo>
                <a:lnTo>
                  <a:pt x="638101" y="312432"/>
                </a:lnTo>
                <a:lnTo>
                  <a:pt x="636913" y="314571"/>
                </a:lnTo>
                <a:lnTo>
                  <a:pt x="635963" y="316946"/>
                </a:lnTo>
                <a:lnTo>
                  <a:pt x="635963" y="319085"/>
                </a:lnTo>
                <a:lnTo>
                  <a:pt x="636913" y="321223"/>
                </a:lnTo>
                <a:lnTo>
                  <a:pt x="637626" y="324074"/>
                </a:lnTo>
                <a:lnTo>
                  <a:pt x="639527" y="326688"/>
                </a:lnTo>
                <a:lnTo>
                  <a:pt x="643091" y="331677"/>
                </a:lnTo>
                <a:lnTo>
                  <a:pt x="647130" y="335954"/>
                </a:lnTo>
                <a:lnTo>
                  <a:pt x="655920" y="330727"/>
                </a:lnTo>
                <a:lnTo>
                  <a:pt x="663999" y="324787"/>
                </a:lnTo>
                <a:lnTo>
                  <a:pt x="679917" y="313383"/>
                </a:lnTo>
                <a:lnTo>
                  <a:pt x="676354" y="311007"/>
                </a:lnTo>
                <a:lnTo>
                  <a:pt x="672790" y="308393"/>
                </a:lnTo>
                <a:lnTo>
                  <a:pt x="668988" y="306730"/>
                </a:lnTo>
                <a:lnTo>
                  <a:pt x="664949" y="304829"/>
                </a:lnTo>
                <a:lnTo>
                  <a:pt x="660910" y="303641"/>
                </a:lnTo>
                <a:lnTo>
                  <a:pt x="657346" y="302691"/>
                </a:lnTo>
                <a:close/>
                <a:moveTo>
                  <a:pt x="696549" y="252322"/>
                </a:moveTo>
                <a:lnTo>
                  <a:pt x="696786" y="259925"/>
                </a:lnTo>
                <a:lnTo>
                  <a:pt x="698212" y="266102"/>
                </a:lnTo>
                <a:lnTo>
                  <a:pt x="700113" y="272042"/>
                </a:lnTo>
                <a:lnTo>
                  <a:pt x="701776" y="276794"/>
                </a:lnTo>
                <a:lnTo>
                  <a:pt x="704389" y="280833"/>
                </a:lnTo>
                <a:lnTo>
                  <a:pt x="707240" y="284397"/>
                </a:lnTo>
                <a:lnTo>
                  <a:pt x="710329" y="287010"/>
                </a:lnTo>
                <a:lnTo>
                  <a:pt x="713418" y="289624"/>
                </a:lnTo>
                <a:lnTo>
                  <a:pt x="716506" y="291524"/>
                </a:lnTo>
                <a:lnTo>
                  <a:pt x="719595" y="293187"/>
                </a:lnTo>
                <a:lnTo>
                  <a:pt x="725772" y="295088"/>
                </a:lnTo>
                <a:lnTo>
                  <a:pt x="731237" y="296514"/>
                </a:lnTo>
                <a:lnTo>
                  <a:pt x="734801" y="296751"/>
                </a:lnTo>
                <a:lnTo>
                  <a:pt x="722209" y="303879"/>
                </a:lnTo>
                <a:lnTo>
                  <a:pt x="710804" y="311007"/>
                </a:lnTo>
                <a:lnTo>
                  <a:pt x="688471" y="324787"/>
                </a:lnTo>
                <a:lnTo>
                  <a:pt x="667563" y="339043"/>
                </a:lnTo>
                <a:lnTo>
                  <a:pt x="646179" y="352823"/>
                </a:lnTo>
                <a:lnTo>
                  <a:pt x="620044" y="313383"/>
                </a:lnTo>
                <a:lnTo>
                  <a:pt x="617668" y="312432"/>
                </a:lnTo>
                <a:lnTo>
                  <a:pt x="615055" y="312432"/>
                </a:lnTo>
                <a:lnTo>
                  <a:pt x="612441" y="313383"/>
                </a:lnTo>
                <a:lnTo>
                  <a:pt x="609353" y="314095"/>
                </a:lnTo>
                <a:lnTo>
                  <a:pt x="602938" y="316946"/>
                </a:lnTo>
                <a:lnTo>
                  <a:pt x="599849" y="317659"/>
                </a:lnTo>
                <a:lnTo>
                  <a:pt x="596760" y="318610"/>
                </a:lnTo>
                <a:lnTo>
                  <a:pt x="607927" y="307205"/>
                </a:lnTo>
                <a:lnTo>
                  <a:pt x="618619" y="295088"/>
                </a:lnTo>
                <a:lnTo>
                  <a:pt x="623846" y="289386"/>
                </a:lnTo>
                <a:lnTo>
                  <a:pt x="629786" y="283921"/>
                </a:lnTo>
                <a:lnTo>
                  <a:pt x="635963" y="278694"/>
                </a:lnTo>
                <a:lnTo>
                  <a:pt x="642140" y="273705"/>
                </a:lnTo>
                <a:lnTo>
                  <a:pt x="648793" y="269191"/>
                </a:lnTo>
                <a:lnTo>
                  <a:pt x="655446" y="265627"/>
                </a:lnTo>
                <a:lnTo>
                  <a:pt x="662098" y="263013"/>
                </a:lnTo>
                <a:lnTo>
                  <a:pt x="668988" y="260400"/>
                </a:lnTo>
                <a:lnTo>
                  <a:pt x="682768" y="256361"/>
                </a:lnTo>
                <a:close/>
                <a:moveTo>
                  <a:pt x="1030602" y="200289"/>
                </a:moveTo>
                <a:lnTo>
                  <a:pt x="1027513" y="207892"/>
                </a:lnTo>
                <a:lnTo>
                  <a:pt x="1023949" y="214545"/>
                </a:lnTo>
                <a:lnTo>
                  <a:pt x="1019910" y="221197"/>
                </a:lnTo>
                <a:lnTo>
                  <a:pt x="1015396" y="226899"/>
                </a:lnTo>
                <a:lnTo>
                  <a:pt x="1011119" y="232839"/>
                </a:lnTo>
                <a:lnTo>
                  <a:pt x="1006130" y="237591"/>
                </a:lnTo>
                <a:lnTo>
                  <a:pt x="1001140" y="242105"/>
                </a:lnTo>
                <a:lnTo>
                  <a:pt x="996388" y="246144"/>
                </a:lnTo>
                <a:lnTo>
                  <a:pt x="990924" y="249708"/>
                </a:lnTo>
                <a:lnTo>
                  <a:pt x="985697" y="252797"/>
                </a:lnTo>
                <a:lnTo>
                  <a:pt x="980232" y="254935"/>
                </a:lnTo>
                <a:lnTo>
                  <a:pt x="975005" y="256836"/>
                </a:lnTo>
                <a:lnTo>
                  <a:pt x="969541" y="258262"/>
                </a:lnTo>
                <a:lnTo>
                  <a:pt x="963839" y="258499"/>
                </a:lnTo>
                <a:lnTo>
                  <a:pt x="958612" y="258499"/>
                </a:lnTo>
                <a:lnTo>
                  <a:pt x="953622" y="257786"/>
                </a:lnTo>
                <a:lnTo>
                  <a:pt x="970966" y="244006"/>
                </a:lnTo>
                <a:lnTo>
                  <a:pt x="990211" y="229275"/>
                </a:lnTo>
                <a:lnTo>
                  <a:pt x="1010169" y="214069"/>
                </a:lnTo>
                <a:lnTo>
                  <a:pt x="1020385" y="206942"/>
                </a:lnTo>
                <a:close/>
                <a:moveTo>
                  <a:pt x="389581" y="176768"/>
                </a:moveTo>
                <a:lnTo>
                  <a:pt x="397422" y="177243"/>
                </a:lnTo>
                <a:lnTo>
                  <a:pt x="414766" y="178906"/>
                </a:lnTo>
                <a:lnTo>
                  <a:pt x="405500" y="179856"/>
                </a:lnTo>
                <a:lnTo>
                  <a:pt x="396946" y="181995"/>
                </a:lnTo>
                <a:lnTo>
                  <a:pt x="389581" y="184371"/>
                </a:lnTo>
                <a:lnTo>
                  <a:pt x="381978" y="186984"/>
                </a:lnTo>
                <a:lnTo>
                  <a:pt x="375326" y="190548"/>
                </a:lnTo>
                <a:lnTo>
                  <a:pt x="368911" y="194112"/>
                </a:lnTo>
                <a:lnTo>
                  <a:pt x="363208" y="198626"/>
                </a:lnTo>
                <a:lnTo>
                  <a:pt x="357981" y="202903"/>
                </a:lnTo>
                <a:lnTo>
                  <a:pt x="352517" y="208367"/>
                </a:lnTo>
                <a:lnTo>
                  <a:pt x="348003" y="214070"/>
                </a:lnTo>
                <a:lnTo>
                  <a:pt x="343726" y="220247"/>
                </a:lnTo>
                <a:lnTo>
                  <a:pt x="339687" y="226662"/>
                </a:lnTo>
                <a:lnTo>
                  <a:pt x="335648" y="233790"/>
                </a:lnTo>
                <a:lnTo>
                  <a:pt x="332559" y="240917"/>
                </a:lnTo>
                <a:lnTo>
                  <a:pt x="328995" y="248758"/>
                </a:lnTo>
                <a:lnTo>
                  <a:pt x="325907" y="256836"/>
                </a:lnTo>
                <a:lnTo>
                  <a:pt x="325432" y="252797"/>
                </a:lnTo>
                <a:lnTo>
                  <a:pt x="324956" y="248283"/>
                </a:lnTo>
                <a:lnTo>
                  <a:pt x="323056" y="239492"/>
                </a:lnTo>
                <a:lnTo>
                  <a:pt x="320917" y="229275"/>
                </a:lnTo>
                <a:lnTo>
                  <a:pt x="320442" y="223811"/>
                </a:lnTo>
                <a:lnTo>
                  <a:pt x="319967" y="217633"/>
                </a:lnTo>
                <a:lnTo>
                  <a:pt x="314740" y="217633"/>
                </a:lnTo>
                <a:lnTo>
                  <a:pt x="302148" y="243056"/>
                </a:lnTo>
                <a:lnTo>
                  <a:pt x="289793" y="267528"/>
                </a:lnTo>
                <a:lnTo>
                  <a:pt x="277438" y="291049"/>
                </a:lnTo>
                <a:lnTo>
                  <a:pt x="264371" y="312907"/>
                </a:lnTo>
                <a:lnTo>
                  <a:pt x="267459" y="295088"/>
                </a:lnTo>
                <a:lnTo>
                  <a:pt x="271023" y="279170"/>
                </a:lnTo>
                <a:lnTo>
                  <a:pt x="274587" y="263964"/>
                </a:lnTo>
                <a:lnTo>
                  <a:pt x="279101" y="250183"/>
                </a:lnTo>
                <a:lnTo>
                  <a:pt x="284091" y="238066"/>
                </a:lnTo>
                <a:lnTo>
                  <a:pt x="289318" y="226900"/>
                </a:lnTo>
                <a:lnTo>
                  <a:pt x="292406" y="221673"/>
                </a:lnTo>
                <a:lnTo>
                  <a:pt x="295495" y="217158"/>
                </a:lnTo>
                <a:lnTo>
                  <a:pt x="298584" y="212406"/>
                </a:lnTo>
                <a:lnTo>
                  <a:pt x="302148" y="208367"/>
                </a:lnTo>
                <a:lnTo>
                  <a:pt x="305711" y="204328"/>
                </a:lnTo>
                <a:lnTo>
                  <a:pt x="309275" y="200765"/>
                </a:lnTo>
                <a:lnTo>
                  <a:pt x="313314" y="197201"/>
                </a:lnTo>
                <a:lnTo>
                  <a:pt x="317354" y="194112"/>
                </a:lnTo>
                <a:lnTo>
                  <a:pt x="321868" y="191498"/>
                </a:lnTo>
                <a:lnTo>
                  <a:pt x="326382" y="188647"/>
                </a:lnTo>
                <a:lnTo>
                  <a:pt x="330659" y="186509"/>
                </a:lnTo>
                <a:lnTo>
                  <a:pt x="335648" y="184371"/>
                </a:lnTo>
                <a:lnTo>
                  <a:pt x="340637" y="182470"/>
                </a:lnTo>
                <a:lnTo>
                  <a:pt x="345864" y="181282"/>
                </a:lnTo>
                <a:lnTo>
                  <a:pt x="351091" y="179856"/>
                </a:lnTo>
                <a:lnTo>
                  <a:pt x="357031" y="178431"/>
                </a:lnTo>
                <a:lnTo>
                  <a:pt x="368911" y="177243"/>
                </a:lnTo>
                <a:lnTo>
                  <a:pt x="381978" y="176768"/>
                </a:lnTo>
                <a:close/>
                <a:moveTo>
                  <a:pt x="609353" y="174629"/>
                </a:moveTo>
                <a:lnTo>
                  <a:pt x="602463" y="180807"/>
                </a:lnTo>
                <a:lnTo>
                  <a:pt x="596285" y="187459"/>
                </a:lnTo>
                <a:lnTo>
                  <a:pt x="583931" y="201715"/>
                </a:lnTo>
                <a:lnTo>
                  <a:pt x="571101" y="215495"/>
                </a:lnTo>
                <a:lnTo>
                  <a:pt x="564686" y="222148"/>
                </a:lnTo>
                <a:lnTo>
                  <a:pt x="558508" y="228325"/>
                </a:lnTo>
                <a:lnTo>
                  <a:pt x="557558" y="223335"/>
                </a:lnTo>
                <a:lnTo>
                  <a:pt x="557083" y="219059"/>
                </a:lnTo>
                <a:lnTo>
                  <a:pt x="557083" y="215020"/>
                </a:lnTo>
                <a:lnTo>
                  <a:pt x="557558" y="210981"/>
                </a:lnTo>
                <a:lnTo>
                  <a:pt x="558508" y="207417"/>
                </a:lnTo>
                <a:lnTo>
                  <a:pt x="560409" y="203853"/>
                </a:lnTo>
                <a:lnTo>
                  <a:pt x="562072" y="200764"/>
                </a:lnTo>
                <a:lnTo>
                  <a:pt x="564686" y="197676"/>
                </a:lnTo>
                <a:lnTo>
                  <a:pt x="567774" y="194587"/>
                </a:lnTo>
                <a:lnTo>
                  <a:pt x="571813" y="191973"/>
                </a:lnTo>
                <a:lnTo>
                  <a:pt x="576328" y="188647"/>
                </a:lnTo>
                <a:lnTo>
                  <a:pt x="581317" y="186034"/>
                </a:lnTo>
                <a:lnTo>
                  <a:pt x="587019" y="183420"/>
                </a:lnTo>
                <a:lnTo>
                  <a:pt x="593672" y="180332"/>
                </a:lnTo>
                <a:close/>
                <a:moveTo>
                  <a:pt x="586544" y="0"/>
                </a:moveTo>
                <a:lnTo>
                  <a:pt x="570150" y="2851"/>
                </a:lnTo>
                <a:lnTo>
                  <a:pt x="553519" y="5940"/>
                </a:lnTo>
                <a:lnTo>
                  <a:pt x="536650" y="10454"/>
                </a:lnTo>
                <a:lnTo>
                  <a:pt x="520256" y="14731"/>
                </a:lnTo>
                <a:lnTo>
                  <a:pt x="486993" y="24472"/>
                </a:lnTo>
                <a:lnTo>
                  <a:pt x="469887" y="28986"/>
                </a:lnTo>
                <a:lnTo>
                  <a:pt x="453493" y="33500"/>
                </a:lnTo>
                <a:lnTo>
                  <a:pt x="438762" y="40153"/>
                </a:lnTo>
                <a:lnTo>
                  <a:pt x="424507" y="47281"/>
                </a:lnTo>
                <a:lnTo>
                  <a:pt x="417379" y="51320"/>
                </a:lnTo>
                <a:lnTo>
                  <a:pt x="410727" y="55834"/>
                </a:lnTo>
                <a:lnTo>
                  <a:pt x="403599" y="60111"/>
                </a:lnTo>
                <a:lnTo>
                  <a:pt x="397422" y="65100"/>
                </a:lnTo>
                <a:lnTo>
                  <a:pt x="390769" y="69852"/>
                </a:lnTo>
                <a:lnTo>
                  <a:pt x="384592" y="75792"/>
                </a:lnTo>
                <a:lnTo>
                  <a:pt x="378889" y="81494"/>
                </a:lnTo>
                <a:lnTo>
                  <a:pt x="372950" y="87671"/>
                </a:lnTo>
                <a:lnTo>
                  <a:pt x="367723" y="94324"/>
                </a:lnTo>
                <a:lnTo>
                  <a:pt x="362733" y="101452"/>
                </a:lnTo>
                <a:lnTo>
                  <a:pt x="357981" y="109055"/>
                </a:lnTo>
                <a:lnTo>
                  <a:pt x="353467" y="117608"/>
                </a:lnTo>
                <a:lnTo>
                  <a:pt x="409064" y="117608"/>
                </a:lnTo>
                <a:lnTo>
                  <a:pt x="406925" y="119271"/>
                </a:lnTo>
                <a:lnTo>
                  <a:pt x="404074" y="121647"/>
                </a:lnTo>
                <a:lnTo>
                  <a:pt x="400510" y="123310"/>
                </a:lnTo>
                <a:lnTo>
                  <a:pt x="397422" y="125211"/>
                </a:lnTo>
                <a:lnTo>
                  <a:pt x="393383" y="126399"/>
                </a:lnTo>
                <a:lnTo>
                  <a:pt x="389581" y="127824"/>
                </a:lnTo>
                <a:lnTo>
                  <a:pt x="385542" y="128299"/>
                </a:lnTo>
                <a:lnTo>
                  <a:pt x="381503" y="128774"/>
                </a:lnTo>
                <a:lnTo>
                  <a:pt x="375326" y="130438"/>
                </a:lnTo>
                <a:lnTo>
                  <a:pt x="368435" y="131863"/>
                </a:lnTo>
                <a:lnTo>
                  <a:pt x="361783" y="133051"/>
                </a:lnTo>
                <a:lnTo>
                  <a:pt x="355606" y="134001"/>
                </a:lnTo>
                <a:lnTo>
                  <a:pt x="342300" y="135427"/>
                </a:lnTo>
                <a:lnTo>
                  <a:pt x="329471" y="137090"/>
                </a:lnTo>
                <a:lnTo>
                  <a:pt x="322818" y="138040"/>
                </a:lnTo>
                <a:lnTo>
                  <a:pt x="316403" y="139704"/>
                </a:lnTo>
                <a:lnTo>
                  <a:pt x="310226" y="141604"/>
                </a:lnTo>
                <a:lnTo>
                  <a:pt x="304048" y="144218"/>
                </a:lnTo>
                <a:lnTo>
                  <a:pt x="298346" y="147307"/>
                </a:lnTo>
                <a:lnTo>
                  <a:pt x="292406" y="151346"/>
                </a:lnTo>
                <a:lnTo>
                  <a:pt x="286704" y="156335"/>
                </a:lnTo>
                <a:lnTo>
                  <a:pt x="281240" y="162037"/>
                </a:lnTo>
                <a:lnTo>
                  <a:pt x="262232" y="182945"/>
                </a:lnTo>
                <a:lnTo>
                  <a:pt x="242987" y="203378"/>
                </a:lnTo>
                <a:lnTo>
                  <a:pt x="203547" y="244006"/>
                </a:lnTo>
                <a:lnTo>
                  <a:pt x="183827" y="264439"/>
                </a:lnTo>
                <a:lnTo>
                  <a:pt x="164345" y="285822"/>
                </a:lnTo>
                <a:lnTo>
                  <a:pt x="144862" y="307443"/>
                </a:lnTo>
                <a:lnTo>
                  <a:pt x="126093" y="329777"/>
                </a:lnTo>
                <a:lnTo>
                  <a:pt x="122054" y="335004"/>
                </a:lnTo>
                <a:lnTo>
                  <a:pt x="118015" y="340468"/>
                </a:lnTo>
                <a:lnTo>
                  <a:pt x="110887" y="352110"/>
                </a:lnTo>
                <a:lnTo>
                  <a:pt x="104709" y="363514"/>
                </a:lnTo>
                <a:lnTo>
                  <a:pt x="99007" y="375156"/>
                </a:lnTo>
                <a:lnTo>
                  <a:pt x="87840" y="400103"/>
                </a:lnTo>
                <a:lnTo>
                  <a:pt x="82138" y="412458"/>
                </a:lnTo>
                <a:lnTo>
                  <a:pt x="75723" y="425050"/>
                </a:lnTo>
                <a:lnTo>
                  <a:pt x="75723" y="429802"/>
                </a:lnTo>
                <a:lnTo>
                  <a:pt x="76674" y="436217"/>
                </a:lnTo>
                <a:lnTo>
                  <a:pt x="77149" y="439306"/>
                </a:lnTo>
                <a:lnTo>
                  <a:pt x="78574" y="442395"/>
                </a:lnTo>
                <a:lnTo>
                  <a:pt x="79762" y="445008"/>
                </a:lnTo>
                <a:lnTo>
                  <a:pt x="81663" y="447147"/>
                </a:lnTo>
                <a:lnTo>
                  <a:pt x="94018" y="468055"/>
                </a:lnTo>
                <a:lnTo>
                  <a:pt x="106848" y="488963"/>
                </a:lnTo>
                <a:lnTo>
                  <a:pt x="113975" y="499654"/>
                </a:lnTo>
                <a:lnTo>
                  <a:pt x="121103" y="510346"/>
                </a:lnTo>
                <a:lnTo>
                  <a:pt x="128706" y="520562"/>
                </a:lnTo>
                <a:lnTo>
                  <a:pt x="137259" y="531254"/>
                </a:lnTo>
                <a:lnTo>
                  <a:pt x="149614" y="514385"/>
                </a:lnTo>
                <a:lnTo>
                  <a:pt x="162206" y="498466"/>
                </a:lnTo>
                <a:lnTo>
                  <a:pt x="174561" y="483260"/>
                </a:lnTo>
                <a:lnTo>
                  <a:pt x="180739" y="476133"/>
                </a:lnTo>
                <a:lnTo>
                  <a:pt x="186916" y="469480"/>
                </a:lnTo>
                <a:lnTo>
                  <a:pt x="182639" y="482310"/>
                </a:lnTo>
                <a:lnTo>
                  <a:pt x="178125" y="495615"/>
                </a:lnTo>
                <a:lnTo>
                  <a:pt x="172423" y="509871"/>
                </a:lnTo>
                <a:lnTo>
                  <a:pt x="164820" y="525552"/>
                </a:lnTo>
                <a:lnTo>
                  <a:pt x="156267" y="538381"/>
                </a:lnTo>
                <a:lnTo>
                  <a:pt x="152703" y="544559"/>
                </a:lnTo>
                <a:lnTo>
                  <a:pt x="148664" y="551449"/>
                </a:lnTo>
                <a:lnTo>
                  <a:pt x="145100" y="558339"/>
                </a:lnTo>
                <a:lnTo>
                  <a:pt x="142011" y="565467"/>
                </a:lnTo>
                <a:lnTo>
                  <a:pt x="139398" y="573070"/>
                </a:lnTo>
                <a:lnTo>
                  <a:pt x="137259" y="581623"/>
                </a:lnTo>
                <a:lnTo>
                  <a:pt x="136309" y="583761"/>
                </a:lnTo>
                <a:lnTo>
                  <a:pt x="135359" y="586137"/>
                </a:lnTo>
                <a:lnTo>
                  <a:pt x="134883" y="590889"/>
                </a:lnTo>
                <a:lnTo>
                  <a:pt x="134883" y="595879"/>
                </a:lnTo>
                <a:lnTo>
                  <a:pt x="135359" y="601106"/>
                </a:lnTo>
                <a:lnTo>
                  <a:pt x="136784" y="606095"/>
                </a:lnTo>
                <a:lnTo>
                  <a:pt x="138447" y="611322"/>
                </a:lnTo>
                <a:lnTo>
                  <a:pt x="140348" y="616311"/>
                </a:lnTo>
                <a:lnTo>
                  <a:pt x="142486" y="620826"/>
                </a:lnTo>
                <a:lnTo>
                  <a:pt x="148664" y="629616"/>
                </a:lnTo>
                <a:lnTo>
                  <a:pt x="155554" y="637219"/>
                </a:lnTo>
                <a:lnTo>
                  <a:pt x="162444" y="643872"/>
                </a:lnTo>
                <a:lnTo>
                  <a:pt x="169572" y="649099"/>
                </a:lnTo>
                <a:lnTo>
                  <a:pt x="177175" y="653613"/>
                </a:lnTo>
                <a:lnTo>
                  <a:pt x="184778" y="657177"/>
                </a:lnTo>
                <a:lnTo>
                  <a:pt x="192856" y="659553"/>
                </a:lnTo>
                <a:lnTo>
                  <a:pt x="200934" y="661216"/>
                </a:lnTo>
                <a:lnTo>
                  <a:pt x="209250" y="661691"/>
                </a:lnTo>
                <a:lnTo>
                  <a:pt x="218278" y="661691"/>
                </a:lnTo>
                <a:lnTo>
                  <a:pt x="227069" y="660266"/>
                </a:lnTo>
                <a:lnTo>
                  <a:pt x="236335" y="658603"/>
                </a:lnTo>
                <a:lnTo>
                  <a:pt x="245838" y="655514"/>
                </a:lnTo>
                <a:lnTo>
                  <a:pt x="255580" y="652425"/>
                </a:lnTo>
                <a:lnTo>
                  <a:pt x="265321" y="647911"/>
                </a:lnTo>
                <a:lnTo>
                  <a:pt x="276013" y="642922"/>
                </a:lnTo>
                <a:lnTo>
                  <a:pt x="288367" y="635081"/>
                </a:lnTo>
                <a:lnTo>
                  <a:pt x="301910" y="627478"/>
                </a:lnTo>
                <a:lnTo>
                  <a:pt x="315215" y="620350"/>
                </a:lnTo>
                <a:lnTo>
                  <a:pt x="329471" y="613698"/>
                </a:lnTo>
                <a:lnTo>
                  <a:pt x="343726" y="607283"/>
                </a:lnTo>
                <a:lnTo>
                  <a:pt x="357981" y="602056"/>
                </a:lnTo>
                <a:lnTo>
                  <a:pt x="371999" y="597066"/>
                </a:lnTo>
                <a:lnTo>
                  <a:pt x="386730" y="592790"/>
                </a:lnTo>
                <a:lnTo>
                  <a:pt x="394808" y="590414"/>
                </a:lnTo>
                <a:lnTo>
                  <a:pt x="402411" y="587325"/>
                </a:lnTo>
                <a:lnTo>
                  <a:pt x="409064" y="583761"/>
                </a:lnTo>
                <a:lnTo>
                  <a:pt x="411677" y="581623"/>
                </a:lnTo>
                <a:lnTo>
                  <a:pt x="414766" y="579247"/>
                </a:lnTo>
                <a:lnTo>
                  <a:pt x="417142" y="577109"/>
                </a:lnTo>
                <a:lnTo>
                  <a:pt x="419280" y="574495"/>
                </a:lnTo>
                <a:lnTo>
                  <a:pt x="420943" y="571407"/>
                </a:lnTo>
                <a:lnTo>
                  <a:pt x="422844" y="568318"/>
                </a:lnTo>
                <a:lnTo>
                  <a:pt x="424269" y="565229"/>
                </a:lnTo>
                <a:lnTo>
                  <a:pt x="424982" y="561665"/>
                </a:lnTo>
                <a:lnTo>
                  <a:pt x="425457" y="557626"/>
                </a:lnTo>
                <a:lnTo>
                  <a:pt x="425932" y="553587"/>
                </a:lnTo>
                <a:lnTo>
                  <a:pt x="425932" y="413884"/>
                </a:lnTo>
                <a:lnTo>
                  <a:pt x="425932" y="285347"/>
                </a:lnTo>
                <a:lnTo>
                  <a:pt x="429496" y="300078"/>
                </a:lnTo>
                <a:lnTo>
                  <a:pt x="433060" y="314096"/>
                </a:lnTo>
                <a:lnTo>
                  <a:pt x="436149" y="328826"/>
                </a:lnTo>
                <a:lnTo>
                  <a:pt x="438762" y="343082"/>
                </a:lnTo>
                <a:lnTo>
                  <a:pt x="443752" y="370642"/>
                </a:lnTo>
                <a:lnTo>
                  <a:pt x="447791" y="397015"/>
                </a:lnTo>
                <a:lnTo>
                  <a:pt x="451830" y="421962"/>
                </a:lnTo>
                <a:lnTo>
                  <a:pt x="454919" y="446434"/>
                </a:lnTo>
                <a:lnTo>
                  <a:pt x="456106" y="458313"/>
                </a:lnTo>
                <a:lnTo>
                  <a:pt x="457057" y="470430"/>
                </a:lnTo>
                <a:lnTo>
                  <a:pt x="457532" y="482310"/>
                </a:lnTo>
                <a:lnTo>
                  <a:pt x="457532" y="493952"/>
                </a:lnTo>
                <a:lnTo>
                  <a:pt x="457532" y="506069"/>
                </a:lnTo>
                <a:lnTo>
                  <a:pt x="456582" y="517473"/>
                </a:lnTo>
                <a:lnTo>
                  <a:pt x="455869" y="529116"/>
                </a:lnTo>
                <a:lnTo>
                  <a:pt x="453968" y="540757"/>
                </a:lnTo>
                <a:lnTo>
                  <a:pt x="452305" y="552162"/>
                </a:lnTo>
                <a:lnTo>
                  <a:pt x="449454" y="563804"/>
                </a:lnTo>
                <a:lnTo>
                  <a:pt x="446365" y="575446"/>
                </a:lnTo>
                <a:lnTo>
                  <a:pt x="442326" y="586850"/>
                </a:lnTo>
                <a:lnTo>
                  <a:pt x="440188" y="591364"/>
                </a:lnTo>
                <a:lnTo>
                  <a:pt x="437574" y="595403"/>
                </a:lnTo>
                <a:lnTo>
                  <a:pt x="434486" y="598967"/>
                </a:lnTo>
                <a:lnTo>
                  <a:pt x="431397" y="602531"/>
                </a:lnTo>
                <a:lnTo>
                  <a:pt x="428071" y="605145"/>
                </a:lnTo>
                <a:lnTo>
                  <a:pt x="424982" y="607283"/>
                </a:lnTo>
                <a:lnTo>
                  <a:pt x="422369" y="608708"/>
                </a:lnTo>
                <a:lnTo>
                  <a:pt x="420230" y="609659"/>
                </a:lnTo>
                <a:lnTo>
                  <a:pt x="410727" y="610847"/>
                </a:lnTo>
                <a:lnTo>
                  <a:pt x="401461" y="612748"/>
                </a:lnTo>
                <a:lnTo>
                  <a:pt x="392670" y="614886"/>
                </a:lnTo>
                <a:lnTo>
                  <a:pt x="383641" y="617262"/>
                </a:lnTo>
                <a:lnTo>
                  <a:pt x="374850" y="620350"/>
                </a:lnTo>
                <a:lnTo>
                  <a:pt x="365822" y="623914"/>
                </a:lnTo>
                <a:lnTo>
                  <a:pt x="348478" y="631042"/>
                </a:lnTo>
                <a:lnTo>
                  <a:pt x="331609" y="639358"/>
                </a:lnTo>
                <a:lnTo>
                  <a:pt x="314740" y="647911"/>
                </a:lnTo>
                <a:lnTo>
                  <a:pt x="281240" y="665255"/>
                </a:lnTo>
                <a:lnTo>
                  <a:pt x="274587" y="669294"/>
                </a:lnTo>
                <a:lnTo>
                  <a:pt x="267935" y="672858"/>
                </a:lnTo>
                <a:lnTo>
                  <a:pt x="261757" y="675947"/>
                </a:lnTo>
                <a:lnTo>
                  <a:pt x="255105" y="679035"/>
                </a:lnTo>
                <a:lnTo>
                  <a:pt x="248927" y="681174"/>
                </a:lnTo>
                <a:lnTo>
                  <a:pt x="242987" y="683075"/>
                </a:lnTo>
                <a:lnTo>
                  <a:pt x="236810" y="684738"/>
                </a:lnTo>
                <a:lnTo>
                  <a:pt x="231108" y="686163"/>
                </a:lnTo>
                <a:lnTo>
                  <a:pt x="225406" y="687114"/>
                </a:lnTo>
                <a:lnTo>
                  <a:pt x="219466" y="687589"/>
                </a:lnTo>
                <a:lnTo>
                  <a:pt x="213764" y="687589"/>
                </a:lnTo>
                <a:lnTo>
                  <a:pt x="208299" y="687589"/>
                </a:lnTo>
                <a:lnTo>
                  <a:pt x="203072" y="687114"/>
                </a:lnTo>
                <a:lnTo>
                  <a:pt x="197607" y="686163"/>
                </a:lnTo>
                <a:lnTo>
                  <a:pt x="192380" y="684738"/>
                </a:lnTo>
                <a:lnTo>
                  <a:pt x="186916" y="683550"/>
                </a:lnTo>
                <a:lnTo>
                  <a:pt x="181689" y="681649"/>
                </a:lnTo>
                <a:lnTo>
                  <a:pt x="176699" y="679986"/>
                </a:lnTo>
                <a:lnTo>
                  <a:pt x="171472" y="677610"/>
                </a:lnTo>
                <a:lnTo>
                  <a:pt x="166483" y="674996"/>
                </a:lnTo>
                <a:lnTo>
                  <a:pt x="156742" y="669294"/>
                </a:lnTo>
                <a:lnTo>
                  <a:pt x="147001" y="662167"/>
                </a:lnTo>
                <a:lnTo>
                  <a:pt x="137735" y="654564"/>
                </a:lnTo>
                <a:lnTo>
                  <a:pt x="127756" y="645535"/>
                </a:lnTo>
                <a:lnTo>
                  <a:pt x="118490" y="636269"/>
                </a:lnTo>
                <a:lnTo>
                  <a:pt x="109224" y="626053"/>
                </a:lnTo>
                <a:lnTo>
                  <a:pt x="107323" y="623914"/>
                </a:lnTo>
                <a:lnTo>
                  <a:pt x="106135" y="620350"/>
                </a:lnTo>
                <a:lnTo>
                  <a:pt x="105185" y="616311"/>
                </a:lnTo>
                <a:lnTo>
                  <a:pt x="105185" y="612272"/>
                </a:lnTo>
                <a:lnTo>
                  <a:pt x="105185" y="608233"/>
                </a:lnTo>
                <a:lnTo>
                  <a:pt x="106135" y="604194"/>
                </a:lnTo>
                <a:lnTo>
                  <a:pt x="107323" y="600630"/>
                </a:lnTo>
                <a:lnTo>
                  <a:pt x="109224" y="598017"/>
                </a:lnTo>
                <a:lnTo>
                  <a:pt x="111837" y="591840"/>
                </a:lnTo>
                <a:lnTo>
                  <a:pt x="113975" y="586137"/>
                </a:lnTo>
                <a:lnTo>
                  <a:pt x="115401" y="579722"/>
                </a:lnTo>
                <a:lnTo>
                  <a:pt x="115876" y="574020"/>
                </a:lnTo>
                <a:lnTo>
                  <a:pt x="115876" y="568318"/>
                </a:lnTo>
                <a:lnTo>
                  <a:pt x="115401" y="562378"/>
                </a:lnTo>
                <a:lnTo>
                  <a:pt x="114451" y="557151"/>
                </a:lnTo>
                <a:lnTo>
                  <a:pt x="112788" y="551449"/>
                </a:lnTo>
                <a:lnTo>
                  <a:pt x="110412" y="545984"/>
                </a:lnTo>
                <a:lnTo>
                  <a:pt x="108273" y="540757"/>
                </a:lnTo>
                <a:lnTo>
                  <a:pt x="105185" y="535293"/>
                </a:lnTo>
                <a:lnTo>
                  <a:pt x="102096" y="530066"/>
                </a:lnTo>
                <a:lnTo>
                  <a:pt x="94968" y="519374"/>
                </a:lnTo>
                <a:lnTo>
                  <a:pt x="86890" y="508683"/>
                </a:lnTo>
                <a:lnTo>
                  <a:pt x="78812" y="497991"/>
                </a:lnTo>
                <a:lnTo>
                  <a:pt x="70972" y="486824"/>
                </a:lnTo>
                <a:lnTo>
                  <a:pt x="67408" y="481122"/>
                </a:lnTo>
                <a:lnTo>
                  <a:pt x="64319" y="474707"/>
                </a:lnTo>
                <a:lnTo>
                  <a:pt x="61230" y="469005"/>
                </a:lnTo>
                <a:lnTo>
                  <a:pt x="58379" y="462828"/>
                </a:lnTo>
                <a:lnTo>
                  <a:pt x="56716" y="456175"/>
                </a:lnTo>
                <a:lnTo>
                  <a:pt x="54815" y="449998"/>
                </a:lnTo>
                <a:lnTo>
                  <a:pt x="54103" y="443345"/>
                </a:lnTo>
                <a:lnTo>
                  <a:pt x="53627" y="436455"/>
                </a:lnTo>
                <a:lnTo>
                  <a:pt x="53627" y="429327"/>
                </a:lnTo>
                <a:lnTo>
                  <a:pt x="54815" y="422675"/>
                </a:lnTo>
                <a:lnTo>
                  <a:pt x="56716" y="415547"/>
                </a:lnTo>
                <a:lnTo>
                  <a:pt x="59330" y="408182"/>
                </a:lnTo>
                <a:lnTo>
                  <a:pt x="60280" y="403192"/>
                </a:lnTo>
                <a:lnTo>
                  <a:pt x="61943" y="397965"/>
                </a:lnTo>
                <a:lnTo>
                  <a:pt x="65507" y="387986"/>
                </a:lnTo>
                <a:lnTo>
                  <a:pt x="69546" y="378720"/>
                </a:lnTo>
                <a:lnTo>
                  <a:pt x="74535" y="369929"/>
                </a:lnTo>
                <a:lnTo>
                  <a:pt x="79762" y="360901"/>
                </a:lnTo>
                <a:lnTo>
                  <a:pt x="85940" y="352585"/>
                </a:lnTo>
                <a:lnTo>
                  <a:pt x="98057" y="335479"/>
                </a:lnTo>
                <a:lnTo>
                  <a:pt x="102571" y="328113"/>
                </a:lnTo>
                <a:lnTo>
                  <a:pt x="106848" y="320986"/>
                </a:lnTo>
                <a:lnTo>
                  <a:pt x="116827" y="307205"/>
                </a:lnTo>
                <a:lnTo>
                  <a:pt x="127043" y="293188"/>
                </a:lnTo>
                <a:lnTo>
                  <a:pt x="137735" y="279407"/>
                </a:lnTo>
                <a:lnTo>
                  <a:pt x="159831" y="251847"/>
                </a:lnTo>
                <a:lnTo>
                  <a:pt x="170522" y="238066"/>
                </a:lnTo>
                <a:lnTo>
                  <a:pt x="181214" y="223336"/>
                </a:lnTo>
                <a:lnTo>
                  <a:pt x="164820" y="223336"/>
                </a:lnTo>
                <a:lnTo>
                  <a:pt x="137972" y="230226"/>
                </a:lnTo>
                <a:lnTo>
                  <a:pt x="125142" y="233790"/>
                </a:lnTo>
                <a:lnTo>
                  <a:pt x="112788" y="237591"/>
                </a:lnTo>
                <a:lnTo>
                  <a:pt x="100195" y="241630"/>
                </a:lnTo>
                <a:lnTo>
                  <a:pt x="87840" y="245669"/>
                </a:lnTo>
                <a:lnTo>
                  <a:pt x="75723" y="250183"/>
                </a:lnTo>
                <a:lnTo>
                  <a:pt x="64319" y="254935"/>
                </a:lnTo>
                <a:lnTo>
                  <a:pt x="52677" y="260400"/>
                </a:lnTo>
                <a:lnTo>
                  <a:pt x="41035" y="265627"/>
                </a:lnTo>
                <a:lnTo>
                  <a:pt x="29868" y="271567"/>
                </a:lnTo>
                <a:lnTo>
                  <a:pt x="18939" y="277744"/>
                </a:lnTo>
                <a:lnTo>
                  <a:pt x="7772" y="284397"/>
                </a:lnTo>
                <a:lnTo>
                  <a:pt x="0" y="289924"/>
                </a:lnTo>
                <a:lnTo>
                  <a:pt x="0" y="895572"/>
                </a:lnTo>
                <a:lnTo>
                  <a:pt x="125653" y="895572"/>
                </a:lnTo>
                <a:lnTo>
                  <a:pt x="127756" y="892155"/>
                </a:lnTo>
                <a:lnTo>
                  <a:pt x="131082" y="885502"/>
                </a:lnTo>
                <a:lnTo>
                  <a:pt x="133696" y="878374"/>
                </a:lnTo>
                <a:lnTo>
                  <a:pt x="135834" y="871722"/>
                </a:lnTo>
                <a:lnTo>
                  <a:pt x="137735" y="864594"/>
                </a:lnTo>
                <a:lnTo>
                  <a:pt x="138923" y="857466"/>
                </a:lnTo>
                <a:lnTo>
                  <a:pt x="140348" y="850339"/>
                </a:lnTo>
                <a:lnTo>
                  <a:pt x="141298" y="843211"/>
                </a:lnTo>
                <a:lnTo>
                  <a:pt x="142011" y="828955"/>
                </a:lnTo>
                <a:lnTo>
                  <a:pt x="142486" y="814225"/>
                </a:lnTo>
                <a:lnTo>
                  <a:pt x="142486" y="799494"/>
                </a:lnTo>
                <a:lnTo>
                  <a:pt x="142486" y="782625"/>
                </a:lnTo>
                <a:lnTo>
                  <a:pt x="142486" y="771458"/>
                </a:lnTo>
                <a:lnTo>
                  <a:pt x="143912" y="778586"/>
                </a:lnTo>
                <a:lnTo>
                  <a:pt x="145100" y="784526"/>
                </a:lnTo>
                <a:lnTo>
                  <a:pt x="147476" y="789753"/>
                </a:lnTo>
                <a:lnTo>
                  <a:pt x="149614" y="794267"/>
                </a:lnTo>
                <a:lnTo>
                  <a:pt x="152228" y="797831"/>
                </a:lnTo>
                <a:lnTo>
                  <a:pt x="155554" y="801395"/>
                </a:lnTo>
                <a:lnTo>
                  <a:pt x="158643" y="803533"/>
                </a:lnTo>
                <a:lnTo>
                  <a:pt x="162206" y="805909"/>
                </a:lnTo>
                <a:lnTo>
                  <a:pt x="165770" y="807572"/>
                </a:lnTo>
                <a:lnTo>
                  <a:pt x="169572" y="808523"/>
                </a:lnTo>
                <a:lnTo>
                  <a:pt x="174086" y="809473"/>
                </a:lnTo>
                <a:lnTo>
                  <a:pt x="178600" y="810186"/>
                </a:lnTo>
                <a:lnTo>
                  <a:pt x="187866" y="810661"/>
                </a:lnTo>
                <a:lnTo>
                  <a:pt x="198083" y="810661"/>
                </a:lnTo>
                <a:lnTo>
                  <a:pt x="236810" y="810661"/>
                </a:lnTo>
                <a:lnTo>
                  <a:pt x="249640" y="811136"/>
                </a:lnTo>
                <a:lnTo>
                  <a:pt x="263183" y="811611"/>
                </a:lnTo>
                <a:lnTo>
                  <a:pt x="270310" y="811611"/>
                </a:lnTo>
                <a:lnTo>
                  <a:pt x="276963" y="811136"/>
                </a:lnTo>
                <a:lnTo>
                  <a:pt x="283140" y="810186"/>
                </a:lnTo>
                <a:lnTo>
                  <a:pt x="289793" y="808523"/>
                </a:lnTo>
                <a:lnTo>
                  <a:pt x="295495" y="806147"/>
                </a:lnTo>
                <a:lnTo>
                  <a:pt x="301435" y="803058"/>
                </a:lnTo>
                <a:lnTo>
                  <a:pt x="304524" y="801395"/>
                </a:lnTo>
                <a:lnTo>
                  <a:pt x="307137" y="799256"/>
                </a:lnTo>
                <a:lnTo>
                  <a:pt x="309275" y="796881"/>
                </a:lnTo>
                <a:lnTo>
                  <a:pt x="312126" y="794267"/>
                </a:lnTo>
                <a:lnTo>
                  <a:pt x="314265" y="791178"/>
                </a:lnTo>
                <a:lnTo>
                  <a:pt x="316403" y="788090"/>
                </a:lnTo>
                <a:lnTo>
                  <a:pt x="318304" y="784051"/>
                </a:lnTo>
                <a:lnTo>
                  <a:pt x="319967" y="780012"/>
                </a:lnTo>
                <a:lnTo>
                  <a:pt x="321868" y="775973"/>
                </a:lnTo>
                <a:lnTo>
                  <a:pt x="323056" y="771221"/>
                </a:lnTo>
                <a:lnTo>
                  <a:pt x="324481" y="765756"/>
                </a:lnTo>
                <a:lnTo>
                  <a:pt x="325907" y="760529"/>
                </a:lnTo>
                <a:lnTo>
                  <a:pt x="325907" y="827530"/>
                </a:lnTo>
                <a:lnTo>
                  <a:pt x="310226" y="835608"/>
                </a:lnTo>
                <a:lnTo>
                  <a:pt x="295970" y="843686"/>
                </a:lnTo>
                <a:lnTo>
                  <a:pt x="282665" y="850339"/>
                </a:lnTo>
                <a:lnTo>
                  <a:pt x="276488" y="852952"/>
                </a:lnTo>
                <a:lnTo>
                  <a:pt x="270310" y="855565"/>
                </a:lnTo>
                <a:lnTo>
                  <a:pt x="266271" y="857942"/>
                </a:lnTo>
                <a:lnTo>
                  <a:pt x="262708" y="860080"/>
                </a:lnTo>
                <a:lnTo>
                  <a:pt x="259619" y="862693"/>
                </a:lnTo>
                <a:lnTo>
                  <a:pt x="256768" y="865544"/>
                </a:lnTo>
                <a:lnTo>
                  <a:pt x="254154" y="868633"/>
                </a:lnTo>
                <a:lnTo>
                  <a:pt x="252491" y="871722"/>
                </a:lnTo>
                <a:lnTo>
                  <a:pt x="250590" y="874810"/>
                </a:lnTo>
                <a:lnTo>
                  <a:pt x="249402" y="877899"/>
                </a:lnTo>
                <a:lnTo>
                  <a:pt x="248452" y="880988"/>
                </a:lnTo>
                <a:lnTo>
                  <a:pt x="247977" y="884076"/>
                </a:lnTo>
                <a:lnTo>
                  <a:pt x="247977" y="887165"/>
                </a:lnTo>
                <a:lnTo>
                  <a:pt x="248452" y="890016"/>
                </a:lnTo>
                <a:lnTo>
                  <a:pt x="249402" y="893105"/>
                </a:lnTo>
                <a:lnTo>
                  <a:pt x="250075" y="895572"/>
                </a:lnTo>
                <a:lnTo>
                  <a:pt x="474750" y="895572"/>
                </a:lnTo>
                <a:lnTo>
                  <a:pt x="475827" y="894768"/>
                </a:lnTo>
                <a:lnTo>
                  <a:pt x="486993" y="882889"/>
                </a:lnTo>
                <a:lnTo>
                  <a:pt x="497210" y="870296"/>
                </a:lnTo>
                <a:lnTo>
                  <a:pt x="506951" y="857942"/>
                </a:lnTo>
                <a:lnTo>
                  <a:pt x="515742" y="844636"/>
                </a:lnTo>
                <a:lnTo>
                  <a:pt x="523820" y="831094"/>
                </a:lnTo>
                <a:lnTo>
                  <a:pt x="531898" y="816838"/>
                </a:lnTo>
                <a:lnTo>
                  <a:pt x="539026" y="802583"/>
                </a:lnTo>
                <a:lnTo>
                  <a:pt x="545678" y="788565"/>
                </a:lnTo>
                <a:lnTo>
                  <a:pt x="552331" y="773359"/>
                </a:lnTo>
                <a:lnTo>
                  <a:pt x="558033" y="758628"/>
                </a:lnTo>
                <a:lnTo>
                  <a:pt x="563498" y="743185"/>
                </a:lnTo>
                <a:lnTo>
                  <a:pt x="568725" y="727979"/>
                </a:lnTo>
                <a:lnTo>
                  <a:pt x="573714" y="712298"/>
                </a:lnTo>
                <a:lnTo>
                  <a:pt x="577991" y="696855"/>
                </a:lnTo>
                <a:lnTo>
                  <a:pt x="586544" y="665255"/>
                </a:lnTo>
                <a:lnTo>
                  <a:pt x="586069" y="663117"/>
                </a:lnTo>
                <a:lnTo>
                  <a:pt x="584881" y="660266"/>
                </a:lnTo>
                <a:lnTo>
                  <a:pt x="582980" y="657177"/>
                </a:lnTo>
                <a:lnTo>
                  <a:pt x="580367" y="654088"/>
                </a:lnTo>
                <a:lnTo>
                  <a:pt x="574902" y="647911"/>
                </a:lnTo>
                <a:lnTo>
                  <a:pt x="570150" y="642922"/>
                </a:lnTo>
                <a:lnTo>
                  <a:pt x="565636" y="636744"/>
                </a:lnTo>
                <a:lnTo>
                  <a:pt x="560647" y="631517"/>
                </a:lnTo>
                <a:lnTo>
                  <a:pt x="555420" y="626053"/>
                </a:lnTo>
                <a:lnTo>
                  <a:pt x="550193" y="621301"/>
                </a:lnTo>
                <a:lnTo>
                  <a:pt x="544253" y="616787"/>
                </a:lnTo>
                <a:lnTo>
                  <a:pt x="538075" y="612272"/>
                </a:lnTo>
                <a:lnTo>
                  <a:pt x="525721" y="603719"/>
                </a:lnTo>
                <a:lnTo>
                  <a:pt x="563023" y="619875"/>
                </a:lnTo>
                <a:lnTo>
                  <a:pt x="581317" y="628191"/>
                </a:lnTo>
                <a:lnTo>
                  <a:pt x="599374" y="636744"/>
                </a:lnTo>
                <a:lnTo>
                  <a:pt x="607927" y="641259"/>
                </a:lnTo>
                <a:lnTo>
                  <a:pt x="616718" y="646010"/>
                </a:lnTo>
                <a:lnTo>
                  <a:pt x="625271" y="651000"/>
                </a:lnTo>
                <a:lnTo>
                  <a:pt x="633349" y="656227"/>
                </a:lnTo>
                <a:lnTo>
                  <a:pt x="641665" y="662167"/>
                </a:lnTo>
                <a:lnTo>
                  <a:pt x="649268" y="668344"/>
                </a:lnTo>
                <a:lnTo>
                  <a:pt x="656871" y="674996"/>
                </a:lnTo>
                <a:lnTo>
                  <a:pt x="664474" y="682124"/>
                </a:lnTo>
                <a:lnTo>
                  <a:pt x="668988" y="686163"/>
                </a:lnTo>
                <a:lnTo>
                  <a:pt x="672790" y="690202"/>
                </a:lnTo>
                <a:lnTo>
                  <a:pt x="677304" y="693291"/>
                </a:lnTo>
                <a:lnTo>
                  <a:pt x="682293" y="696855"/>
                </a:lnTo>
                <a:lnTo>
                  <a:pt x="686570" y="699468"/>
                </a:lnTo>
                <a:lnTo>
                  <a:pt x="691559" y="702082"/>
                </a:lnTo>
                <a:lnTo>
                  <a:pt x="696549" y="703983"/>
                </a:lnTo>
                <a:lnTo>
                  <a:pt x="701300" y="705646"/>
                </a:lnTo>
                <a:lnTo>
                  <a:pt x="706290" y="707071"/>
                </a:lnTo>
                <a:lnTo>
                  <a:pt x="711042" y="708497"/>
                </a:lnTo>
                <a:lnTo>
                  <a:pt x="716506" y="708734"/>
                </a:lnTo>
                <a:lnTo>
                  <a:pt x="721258" y="708734"/>
                </a:lnTo>
                <a:lnTo>
                  <a:pt x="726723" y="708497"/>
                </a:lnTo>
                <a:lnTo>
                  <a:pt x="731712" y="707546"/>
                </a:lnTo>
                <a:lnTo>
                  <a:pt x="736939" y="706121"/>
                </a:lnTo>
                <a:lnTo>
                  <a:pt x="742166" y="704458"/>
                </a:lnTo>
                <a:lnTo>
                  <a:pt x="749294" y="702082"/>
                </a:lnTo>
                <a:lnTo>
                  <a:pt x="756184" y="699468"/>
                </a:lnTo>
                <a:lnTo>
                  <a:pt x="762361" y="696380"/>
                </a:lnTo>
                <a:lnTo>
                  <a:pt x="768063" y="692816"/>
                </a:lnTo>
                <a:lnTo>
                  <a:pt x="773528" y="689252"/>
                </a:lnTo>
                <a:lnTo>
                  <a:pt x="778755" y="684738"/>
                </a:lnTo>
                <a:lnTo>
                  <a:pt x="783269" y="680461"/>
                </a:lnTo>
                <a:lnTo>
                  <a:pt x="787308" y="674996"/>
                </a:lnTo>
                <a:lnTo>
                  <a:pt x="791110" y="669769"/>
                </a:lnTo>
                <a:lnTo>
                  <a:pt x="794436" y="663830"/>
                </a:lnTo>
                <a:lnTo>
                  <a:pt x="797050" y="657652"/>
                </a:lnTo>
                <a:lnTo>
                  <a:pt x="799188" y="651000"/>
                </a:lnTo>
                <a:lnTo>
                  <a:pt x="801089" y="643872"/>
                </a:lnTo>
                <a:lnTo>
                  <a:pt x="802277" y="636744"/>
                </a:lnTo>
                <a:lnTo>
                  <a:pt x="803227" y="628666"/>
                </a:lnTo>
                <a:lnTo>
                  <a:pt x="803227" y="620826"/>
                </a:lnTo>
                <a:lnTo>
                  <a:pt x="801089" y="622489"/>
                </a:lnTo>
                <a:lnTo>
                  <a:pt x="798238" y="623914"/>
                </a:lnTo>
                <a:lnTo>
                  <a:pt x="793011" y="626053"/>
                </a:lnTo>
                <a:lnTo>
                  <a:pt x="790397" y="627478"/>
                </a:lnTo>
                <a:lnTo>
                  <a:pt x="788496" y="628191"/>
                </a:lnTo>
                <a:lnTo>
                  <a:pt x="787308" y="630092"/>
                </a:lnTo>
                <a:lnTo>
                  <a:pt x="786833" y="631755"/>
                </a:lnTo>
                <a:lnTo>
                  <a:pt x="785408" y="635794"/>
                </a:lnTo>
                <a:lnTo>
                  <a:pt x="784220" y="639833"/>
                </a:lnTo>
                <a:lnTo>
                  <a:pt x="780656" y="646485"/>
                </a:lnTo>
                <a:lnTo>
                  <a:pt x="776617" y="653138"/>
                </a:lnTo>
                <a:lnTo>
                  <a:pt x="772103" y="659078"/>
                </a:lnTo>
                <a:lnTo>
                  <a:pt x="762361" y="670007"/>
                </a:lnTo>
                <a:lnTo>
                  <a:pt x="757847" y="675947"/>
                </a:lnTo>
                <a:lnTo>
                  <a:pt x="753333" y="682124"/>
                </a:lnTo>
                <a:lnTo>
                  <a:pt x="750244" y="684738"/>
                </a:lnTo>
                <a:lnTo>
                  <a:pt x="747155" y="687589"/>
                </a:lnTo>
                <a:lnTo>
                  <a:pt x="744067" y="689252"/>
                </a:lnTo>
                <a:lnTo>
                  <a:pt x="740978" y="690915"/>
                </a:lnTo>
                <a:lnTo>
                  <a:pt x="737890" y="691865"/>
                </a:lnTo>
                <a:lnTo>
                  <a:pt x="734801" y="692816"/>
                </a:lnTo>
                <a:lnTo>
                  <a:pt x="731950" y="693291"/>
                </a:lnTo>
                <a:lnTo>
                  <a:pt x="728861" y="693291"/>
                </a:lnTo>
                <a:lnTo>
                  <a:pt x="723634" y="692816"/>
                </a:lnTo>
                <a:lnTo>
                  <a:pt x="718169" y="691390"/>
                </a:lnTo>
                <a:lnTo>
                  <a:pt x="713418" y="689727"/>
                </a:lnTo>
                <a:lnTo>
                  <a:pt x="708903" y="687826"/>
                </a:lnTo>
                <a:lnTo>
                  <a:pt x="706765" y="687589"/>
                </a:lnTo>
                <a:lnTo>
                  <a:pt x="704864" y="687114"/>
                </a:lnTo>
                <a:lnTo>
                  <a:pt x="703201" y="686163"/>
                </a:lnTo>
                <a:lnTo>
                  <a:pt x="701776" y="684738"/>
                </a:lnTo>
                <a:lnTo>
                  <a:pt x="698687" y="681649"/>
                </a:lnTo>
                <a:lnTo>
                  <a:pt x="696549" y="678085"/>
                </a:lnTo>
                <a:lnTo>
                  <a:pt x="694648" y="673571"/>
                </a:lnTo>
                <a:lnTo>
                  <a:pt x="693460" y="668819"/>
                </a:lnTo>
                <a:lnTo>
                  <a:pt x="692510" y="664305"/>
                </a:lnTo>
                <a:lnTo>
                  <a:pt x="692510" y="659790"/>
                </a:lnTo>
                <a:lnTo>
                  <a:pt x="692510" y="647436"/>
                </a:lnTo>
                <a:lnTo>
                  <a:pt x="693460" y="635319"/>
                </a:lnTo>
                <a:lnTo>
                  <a:pt x="694173" y="624389"/>
                </a:lnTo>
                <a:lnTo>
                  <a:pt x="695598" y="612748"/>
                </a:lnTo>
                <a:lnTo>
                  <a:pt x="699162" y="591364"/>
                </a:lnTo>
                <a:lnTo>
                  <a:pt x="703676" y="570456"/>
                </a:lnTo>
                <a:lnTo>
                  <a:pt x="720070" y="574971"/>
                </a:lnTo>
                <a:lnTo>
                  <a:pt x="736939" y="579247"/>
                </a:lnTo>
                <a:lnTo>
                  <a:pt x="770677" y="589226"/>
                </a:lnTo>
                <a:lnTo>
                  <a:pt x="788021" y="593503"/>
                </a:lnTo>
                <a:lnTo>
                  <a:pt x="805365" y="597542"/>
                </a:lnTo>
                <a:lnTo>
                  <a:pt x="823660" y="601106"/>
                </a:lnTo>
                <a:lnTo>
                  <a:pt x="841954" y="603719"/>
                </a:lnTo>
                <a:lnTo>
                  <a:pt x="861437" y="606570"/>
                </a:lnTo>
                <a:lnTo>
                  <a:pt x="880682" y="608233"/>
                </a:lnTo>
                <a:lnTo>
                  <a:pt x="889948" y="608708"/>
                </a:lnTo>
                <a:lnTo>
                  <a:pt x="898976" y="608708"/>
                </a:lnTo>
                <a:lnTo>
                  <a:pt x="908242" y="608708"/>
                </a:lnTo>
                <a:lnTo>
                  <a:pt x="916795" y="608233"/>
                </a:lnTo>
                <a:lnTo>
                  <a:pt x="925586" y="607283"/>
                </a:lnTo>
                <a:lnTo>
                  <a:pt x="934140" y="606095"/>
                </a:lnTo>
                <a:lnTo>
                  <a:pt x="942455" y="604669"/>
                </a:lnTo>
                <a:lnTo>
                  <a:pt x="950533" y="603006"/>
                </a:lnTo>
                <a:lnTo>
                  <a:pt x="958611" y="600630"/>
                </a:lnTo>
                <a:lnTo>
                  <a:pt x="966452" y="598017"/>
                </a:lnTo>
                <a:lnTo>
                  <a:pt x="974055" y="595403"/>
                </a:lnTo>
                <a:lnTo>
                  <a:pt x="981658" y="591840"/>
                </a:lnTo>
                <a:lnTo>
                  <a:pt x="989261" y="588276"/>
                </a:lnTo>
                <a:lnTo>
                  <a:pt x="996388" y="584237"/>
                </a:lnTo>
                <a:lnTo>
                  <a:pt x="1003041" y="579247"/>
                </a:lnTo>
                <a:lnTo>
                  <a:pt x="1009694" y="574495"/>
                </a:lnTo>
                <a:lnTo>
                  <a:pt x="1016346" y="569031"/>
                </a:lnTo>
                <a:lnTo>
                  <a:pt x="1022998" y="562853"/>
                </a:lnTo>
                <a:lnTo>
                  <a:pt x="1029176" y="556676"/>
                </a:lnTo>
                <a:lnTo>
                  <a:pt x="1035116" y="549548"/>
                </a:lnTo>
                <a:lnTo>
                  <a:pt x="1040818" y="541945"/>
                </a:lnTo>
                <a:lnTo>
                  <a:pt x="1046520" y="534342"/>
                </a:lnTo>
                <a:lnTo>
                  <a:pt x="1051985" y="526027"/>
                </a:lnTo>
                <a:lnTo>
                  <a:pt x="1056737" y="516523"/>
                </a:lnTo>
                <a:lnTo>
                  <a:pt x="1061726" y="507257"/>
                </a:lnTo>
                <a:lnTo>
                  <a:pt x="1066715" y="497041"/>
                </a:lnTo>
                <a:lnTo>
                  <a:pt x="1070992" y="486349"/>
                </a:lnTo>
                <a:lnTo>
                  <a:pt x="1075506" y="475182"/>
                </a:lnTo>
                <a:lnTo>
                  <a:pt x="1079070" y="462828"/>
                </a:lnTo>
                <a:lnTo>
                  <a:pt x="1082634" y="449998"/>
                </a:lnTo>
                <a:lnTo>
                  <a:pt x="1084772" y="437405"/>
                </a:lnTo>
                <a:lnTo>
                  <a:pt x="1087148" y="425050"/>
                </a:lnTo>
                <a:lnTo>
                  <a:pt x="1088811" y="411983"/>
                </a:lnTo>
                <a:lnTo>
                  <a:pt x="1089762" y="399628"/>
                </a:lnTo>
                <a:lnTo>
                  <a:pt x="1090712" y="386798"/>
                </a:lnTo>
                <a:lnTo>
                  <a:pt x="1090712" y="373731"/>
                </a:lnTo>
                <a:lnTo>
                  <a:pt x="1090712" y="360901"/>
                </a:lnTo>
                <a:lnTo>
                  <a:pt x="1089762" y="348071"/>
                </a:lnTo>
                <a:lnTo>
                  <a:pt x="1088811" y="335004"/>
                </a:lnTo>
                <a:lnTo>
                  <a:pt x="1088099" y="321698"/>
                </a:lnTo>
                <a:lnTo>
                  <a:pt x="1084772" y="295563"/>
                </a:lnTo>
                <a:lnTo>
                  <a:pt x="1080971" y="268478"/>
                </a:lnTo>
                <a:lnTo>
                  <a:pt x="1078595" y="258262"/>
                </a:lnTo>
                <a:lnTo>
                  <a:pt x="1075981" y="248283"/>
                </a:lnTo>
                <a:lnTo>
                  <a:pt x="1072417" y="238542"/>
                </a:lnTo>
                <a:lnTo>
                  <a:pt x="1069329" y="229275"/>
                </a:lnTo>
                <a:lnTo>
                  <a:pt x="1061251" y="210031"/>
                </a:lnTo>
                <a:lnTo>
                  <a:pt x="1053173" y="190073"/>
                </a:lnTo>
                <a:lnTo>
                  <a:pt x="1051034" y="186034"/>
                </a:lnTo>
                <a:lnTo>
                  <a:pt x="1048896" y="182470"/>
                </a:lnTo>
                <a:lnTo>
                  <a:pt x="1046045" y="179381"/>
                </a:lnTo>
                <a:lnTo>
                  <a:pt x="1043906" y="176768"/>
                </a:lnTo>
                <a:lnTo>
                  <a:pt x="1041293" y="174630"/>
                </a:lnTo>
                <a:lnTo>
                  <a:pt x="1038680" y="172729"/>
                </a:lnTo>
                <a:lnTo>
                  <a:pt x="1035828" y="171303"/>
                </a:lnTo>
                <a:lnTo>
                  <a:pt x="1032740" y="170591"/>
                </a:lnTo>
                <a:lnTo>
                  <a:pt x="1030126" y="170591"/>
                </a:lnTo>
                <a:lnTo>
                  <a:pt x="1027038" y="170591"/>
                </a:lnTo>
                <a:lnTo>
                  <a:pt x="1024424" y="171303"/>
                </a:lnTo>
                <a:lnTo>
                  <a:pt x="1021335" y="172729"/>
                </a:lnTo>
                <a:lnTo>
                  <a:pt x="1018247" y="174867"/>
                </a:lnTo>
                <a:lnTo>
                  <a:pt x="1014920" y="177718"/>
                </a:lnTo>
                <a:lnTo>
                  <a:pt x="1011832" y="180807"/>
                </a:lnTo>
                <a:lnTo>
                  <a:pt x="1008743" y="184846"/>
                </a:lnTo>
                <a:lnTo>
                  <a:pt x="991874" y="201240"/>
                </a:lnTo>
                <a:lnTo>
                  <a:pt x="983321" y="209318"/>
                </a:lnTo>
                <a:lnTo>
                  <a:pt x="974530" y="216683"/>
                </a:lnTo>
                <a:lnTo>
                  <a:pt x="965739" y="223811"/>
                </a:lnTo>
                <a:lnTo>
                  <a:pt x="956236" y="230226"/>
                </a:lnTo>
                <a:lnTo>
                  <a:pt x="946494" y="235928"/>
                </a:lnTo>
                <a:lnTo>
                  <a:pt x="941505" y="238066"/>
                </a:lnTo>
                <a:lnTo>
                  <a:pt x="936753" y="240442"/>
                </a:lnTo>
                <a:lnTo>
                  <a:pt x="932239" y="242581"/>
                </a:lnTo>
                <a:lnTo>
                  <a:pt x="928675" y="245669"/>
                </a:lnTo>
                <a:lnTo>
                  <a:pt x="925111" y="249233"/>
                </a:lnTo>
                <a:lnTo>
                  <a:pt x="922022" y="252797"/>
                </a:lnTo>
                <a:lnTo>
                  <a:pt x="919884" y="257311"/>
                </a:lnTo>
                <a:lnTo>
                  <a:pt x="918934" y="259925"/>
                </a:lnTo>
                <a:lnTo>
                  <a:pt x="918459" y="262538"/>
                </a:lnTo>
                <a:lnTo>
                  <a:pt x="918459" y="265389"/>
                </a:lnTo>
                <a:lnTo>
                  <a:pt x="918459" y="268003"/>
                </a:lnTo>
                <a:lnTo>
                  <a:pt x="918934" y="271091"/>
                </a:lnTo>
                <a:lnTo>
                  <a:pt x="919884" y="274180"/>
                </a:lnTo>
                <a:lnTo>
                  <a:pt x="921547" y="282258"/>
                </a:lnTo>
                <a:lnTo>
                  <a:pt x="922973" y="290574"/>
                </a:lnTo>
                <a:lnTo>
                  <a:pt x="923923" y="299127"/>
                </a:lnTo>
                <a:lnTo>
                  <a:pt x="924161" y="307443"/>
                </a:lnTo>
                <a:lnTo>
                  <a:pt x="924161" y="315996"/>
                </a:lnTo>
                <a:lnTo>
                  <a:pt x="923923" y="324550"/>
                </a:lnTo>
                <a:lnTo>
                  <a:pt x="922973" y="332865"/>
                </a:lnTo>
                <a:lnTo>
                  <a:pt x="922022" y="340943"/>
                </a:lnTo>
                <a:lnTo>
                  <a:pt x="920597" y="349259"/>
                </a:lnTo>
                <a:lnTo>
                  <a:pt x="918934" y="357812"/>
                </a:lnTo>
                <a:lnTo>
                  <a:pt x="914420" y="374681"/>
                </a:lnTo>
                <a:lnTo>
                  <a:pt x="909192" y="391075"/>
                </a:lnTo>
                <a:lnTo>
                  <a:pt x="903253" y="408182"/>
                </a:lnTo>
                <a:lnTo>
                  <a:pt x="903253" y="397965"/>
                </a:lnTo>
                <a:lnTo>
                  <a:pt x="904203" y="387274"/>
                </a:lnTo>
                <a:lnTo>
                  <a:pt x="906104" y="367078"/>
                </a:lnTo>
                <a:lnTo>
                  <a:pt x="907767" y="347596"/>
                </a:lnTo>
                <a:lnTo>
                  <a:pt x="908717" y="338567"/>
                </a:lnTo>
                <a:lnTo>
                  <a:pt x="908717" y="329777"/>
                </a:lnTo>
                <a:lnTo>
                  <a:pt x="908717" y="325738"/>
                </a:lnTo>
                <a:lnTo>
                  <a:pt x="907767" y="322649"/>
                </a:lnTo>
                <a:lnTo>
                  <a:pt x="906817" y="319560"/>
                </a:lnTo>
                <a:lnTo>
                  <a:pt x="905154" y="316471"/>
                </a:lnTo>
                <a:lnTo>
                  <a:pt x="903728" y="314096"/>
                </a:lnTo>
                <a:lnTo>
                  <a:pt x="901590" y="311957"/>
                </a:lnTo>
                <a:lnTo>
                  <a:pt x="897551" y="307443"/>
                </a:lnTo>
                <a:lnTo>
                  <a:pt x="895412" y="309344"/>
                </a:lnTo>
                <a:lnTo>
                  <a:pt x="892561" y="310769"/>
                </a:lnTo>
                <a:lnTo>
                  <a:pt x="887334" y="313383"/>
                </a:lnTo>
                <a:lnTo>
                  <a:pt x="884721" y="314096"/>
                </a:lnTo>
                <a:lnTo>
                  <a:pt x="882820" y="315521"/>
                </a:lnTo>
                <a:lnTo>
                  <a:pt x="881632" y="316947"/>
                </a:lnTo>
                <a:lnTo>
                  <a:pt x="881157" y="318610"/>
                </a:lnTo>
                <a:lnTo>
                  <a:pt x="872604" y="331915"/>
                </a:lnTo>
                <a:lnTo>
                  <a:pt x="864288" y="346646"/>
                </a:lnTo>
                <a:lnTo>
                  <a:pt x="856210" y="361376"/>
                </a:lnTo>
                <a:lnTo>
                  <a:pt x="847656" y="374681"/>
                </a:lnTo>
                <a:lnTo>
                  <a:pt x="841954" y="374681"/>
                </a:lnTo>
                <a:lnTo>
                  <a:pt x="846468" y="357812"/>
                </a:lnTo>
                <a:lnTo>
                  <a:pt x="850508" y="339518"/>
                </a:lnTo>
                <a:lnTo>
                  <a:pt x="854784" y="319560"/>
                </a:lnTo>
                <a:lnTo>
                  <a:pt x="858823" y="296514"/>
                </a:lnTo>
                <a:lnTo>
                  <a:pt x="848132" y="303879"/>
                </a:lnTo>
                <a:lnTo>
                  <a:pt x="840054" y="310294"/>
                </a:lnTo>
                <a:lnTo>
                  <a:pt x="833163" y="316947"/>
                </a:lnTo>
                <a:lnTo>
                  <a:pt x="825560" y="324550"/>
                </a:lnTo>
                <a:lnTo>
                  <a:pt x="823185" y="326688"/>
                </a:lnTo>
                <a:lnTo>
                  <a:pt x="821522" y="329301"/>
                </a:lnTo>
                <a:lnTo>
                  <a:pt x="817007" y="335954"/>
                </a:lnTo>
                <a:lnTo>
                  <a:pt x="812968" y="344032"/>
                </a:lnTo>
                <a:lnTo>
                  <a:pt x="808929" y="352585"/>
                </a:lnTo>
                <a:lnTo>
                  <a:pt x="809880" y="343557"/>
                </a:lnTo>
                <a:lnTo>
                  <a:pt x="811305" y="335479"/>
                </a:lnTo>
                <a:lnTo>
                  <a:pt x="812493" y="328826"/>
                </a:lnTo>
                <a:lnTo>
                  <a:pt x="814394" y="323124"/>
                </a:lnTo>
                <a:lnTo>
                  <a:pt x="816532" y="317659"/>
                </a:lnTo>
                <a:lnTo>
                  <a:pt x="819146" y="313383"/>
                </a:lnTo>
                <a:lnTo>
                  <a:pt x="822709" y="309344"/>
                </a:lnTo>
                <a:lnTo>
                  <a:pt x="826748" y="306255"/>
                </a:lnTo>
                <a:lnTo>
                  <a:pt x="832213" y="303166"/>
                </a:lnTo>
                <a:lnTo>
                  <a:pt x="838390" y="300315"/>
                </a:lnTo>
                <a:lnTo>
                  <a:pt x="845518" y="298177"/>
                </a:lnTo>
                <a:lnTo>
                  <a:pt x="854071" y="295563"/>
                </a:lnTo>
                <a:lnTo>
                  <a:pt x="875217" y="290574"/>
                </a:lnTo>
                <a:lnTo>
                  <a:pt x="903253" y="285347"/>
                </a:lnTo>
                <a:lnTo>
                  <a:pt x="886384" y="268478"/>
                </a:lnTo>
                <a:lnTo>
                  <a:pt x="879731" y="270141"/>
                </a:lnTo>
                <a:lnTo>
                  <a:pt x="873079" y="271091"/>
                </a:lnTo>
                <a:lnTo>
                  <a:pt x="867376" y="271567"/>
                </a:lnTo>
                <a:lnTo>
                  <a:pt x="862387" y="271091"/>
                </a:lnTo>
                <a:lnTo>
                  <a:pt x="857398" y="269666"/>
                </a:lnTo>
                <a:lnTo>
                  <a:pt x="853596" y="268003"/>
                </a:lnTo>
                <a:lnTo>
                  <a:pt x="849557" y="265627"/>
                </a:lnTo>
                <a:lnTo>
                  <a:pt x="846468" y="262538"/>
                </a:lnTo>
                <a:lnTo>
                  <a:pt x="843380" y="259450"/>
                </a:lnTo>
                <a:lnTo>
                  <a:pt x="840529" y="255411"/>
                </a:lnTo>
                <a:lnTo>
                  <a:pt x="838390" y="251134"/>
                </a:lnTo>
                <a:lnTo>
                  <a:pt x="836490" y="246620"/>
                </a:lnTo>
                <a:lnTo>
                  <a:pt x="834827" y="241155"/>
                </a:lnTo>
                <a:lnTo>
                  <a:pt x="833401" y="235453"/>
                </a:lnTo>
                <a:lnTo>
                  <a:pt x="831263" y="223336"/>
                </a:lnTo>
                <a:lnTo>
                  <a:pt x="897551" y="206942"/>
                </a:lnTo>
                <a:lnTo>
                  <a:pt x="888997" y="194112"/>
                </a:lnTo>
                <a:lnTo>
                  <a:pt x="880682" y="181282"/>
                </a:lnTo>
                <a:lnTo>
                  <a:pt x="871416" y="168690"/>
                </a:lnTo>
                <a:lnTo>
                  <a:pt x="866901" y="162988"/>
                </a:lnTo>
                <a:lnTo>
                  <a:pt x="861437" y="157048"/>
                </a:lnTo>
                <a:lnTo>
                  <a:pt x="856210" y="151821"/>
                </a:lnTo>
                <a:lnTo>
                  <a:pt x="850745" y="146831"/>
                </a:lnTo>
                <a:lnTo>
                  <a:pt x="844568" y="142555"/>
                </a:lnTo>
                <a:lnTo>
                  <a:pt x="838390" y="138516"/>
                </a:lnTo>
                <a:lnTo>
                  <a:pt x="831738" y="134952"/>
                </a:lnTo>
                <a:lnTo>
                  <a:pt x="824610" y="132338"/>
                </a:lnTo>
                <a:lnTo>
                  <a:pt x="817007" y="129963"/>
                </a:lnTo>
                <a:lnTo>
                  <a:pt x="808929" y="128774"/>
                </a:lnTo>
                <a:lnTo>
                  <a:pt x="806791" y="128299"/>
                </a:lnTo>
                <a:lnTo>
                  <a:pt x="804652" y="127824"/>
                </a:lnTo>
                <a:lnTo>
                  <a:pt x="802752" y="126399"/>
                </a:lnTo>
                <a:lnTo>
                  <a:pt x="801089" y="125211"/>
                </a:lnTo>
                <a:lnTo>
                  <a:pt x="799663" y="123310"/>
                </a:lnTo>
                <a:lnTo>
                  <a:pt x="798713" y="121647"/>
                </a:lnTo>
                <a:lnTo>
                  <a:pt x="798000" y="119271"/>
                </a:lnTo>
                <a:lnTo>
                  <a:pt x="798000" y="117608"/>
                </a:lnTo>
                <a:lnTo>
                  <a:pt x="785408" y="106916"/>
                </a:lnTo>
                <a:lnTo>
                  <a:pt x="772578" y="95749"/>
                </a:lnTo>
                <a:lnTo>
                  <a:pt x="747155" y="72703"/>
                </a:lnTo>
                <a:lnTo>
                  <a:pt x="733850" y="61061"/>
                </a:lnTo>
                <a:lnTo>
                  <a:pt x="720545" y="49894"/>
                </a:lnTo>
                <a:lnTo>
                  <a:pt x="706765" y="38728"/>
                </a:lnTo>
                <a:lnTo>
                  <a:pt x="692510" y="28036"/>
                </a:lnTo>
                <a:lnTo>
                  <a:pt x="679442" y="21859"/>
                </a:lnTo>
                <a:lnTo>
                  <a:pt x="666137" y="16632"/>
                </a:lnTo>
                <a:lnTo>
                  <a:pt x="652832" y="11642"/>
                </a:lnTo>
                <a:lnTo>
                  <a:pt x="639527" y="7603"/>
                </a:lnTo>
                <a:lnTo>
                  <a:pt x="626222" y="4514"/>
                </a:lnTo>
                <a:lnTo>
                  <a:pt x="612917" y="1901"/>
                </a:lnTo>
                <a:lnTo>
                  <a:pt x="599374" y="475"/>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IN"/>
          </a:p>
        </p:txBody>
      </p:sp>
      <p:sp>
        <p:nvSpPr>
          <p:cNvPr id="14" name="Freeform 13"/>
          <p:cNvSpPr>
            <a:spLocks/>
          </p:cNvSpPr>
          <p:nvPr/>
        </p:nvSpPr>
        <p:spPr bwMode="auto">
          <a:xfrm>
            <a:off x="6036465" y="1602397"/>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5" name="Freeform 14"/>
          <p:cNvSpPr>
            <a:spLocks/>
          </p:cNvSpPr>
          <p:nvPr/>
        </p:nvSpPr>
        <p:spPr bwMode="auto">
          <a:xfrm>
            <a:off x="6033289" y="3510415"/>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6" name="Freeform 15"/>
          <p:cNvSpPr>
            <a:spLocks/>
          </p:cNvSpPr>
          <p:nvPr/>
        </p:nvSpPr>
        <p:spPr bwMode="auto">
          <a:xfrm>
            <a:off x="6036464" y="2620095"/>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7" name="Freeform 16"/>
          <p:cNvSpPr>
            <a:spLocks/>
          </p:cNvSpPr>
          <p:nvPr/>
        </p:nvSpPr>
        <p:spPr bwMode="auto">
          <a:xfrm>
            <a:off x="6033289" y="4920462"/>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8" name="Freeform 17"/>
          <p:cNvSpPr>
            <a:spLocks/>
          </p:cNvSpPr>
          <p:nvPr/>
        </p:nvSpPr>
        <p:spPr bwMode="auto">
          <a:xfrm>
            <a:off x="6033289" y="4400735"/>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Tree>
    <p:extLst>
      <p:ext uri="{BB962C8B-B14F-4D97-AF65-F5344CB8AC3E}">
        <p14:creationId xmlns:p14="http://schemas.microsoft.com/office/powerpoint/2010/main" val="65256028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wipe(left)">
                                      <p:cBhvr>
                                        <p:cTn id="7" dur="500"/>
                                        <p:tgtEl>
                                          <p:spTgt spid="9">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wipe(left)">
                                      <p:cBhvr>
                                        <p:cTn id="10" dur="500"/>
                                        <p:tgtEl>
                                          <p:spTgt spid="9">
                                            <p:txEl>
                                              <p:pRg st="1" end="1"/>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animEffect transition="in" filter="wipe(left)">
                                      <p:cBhvr>
                                        <p:cTn id="13" dur="500"/>
                                        <p:tgtEl>
                                          <p:spTgt spid="9">
                                            <p:txEl>
                                              <p:pRg st="2" end="2"/>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9">
                                            <p:txEl>
                                              <p:pRg st="3" end="3"/>
                                            </p:txEl>
                                          </p:spTgt>
                                        </p:tgtEl>
                                        <p:attrNameLst>
                                          <p:attrName>style.visibility</p:attrName>
                                        </p:attrNameLst>
                                      </p:cBhvr>
                                      <p:to>
                                        <p:strVal val="visible"/>
                                      </p:to>
                                    </p:set>
                                    <p:animEffect transition="in" filter="wipe(left)">
                                      <p:cBhvr>
                                        <p:cTn id="16" dur="500"/>
                                        <p:tgtEl>
                                          <p:spTgt spid="9">
                                            <p:txEl>
                                              <p:pRg st="3" end="3"/>
                                            </p:txEl>
                                          </p:spTgt>
                                        </p:tgtEl>
                                      </p:cBhvr>
                                    </p:animEffect>
                                  </p:childTnLst>
                                </p:cTn>
                              </p:par>
                              <p:par>
                                <p:cTn id="17" presetID="22" presetClass="entr" presetSubtype="8" fill="hold" nodeType="with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animEffect transition="in" filter="wipe(left)">
                                      <p:cBhvr>
                                        <p:cTn id="19" dur="500"/>
                                        <p:tgtEl>
                                          <p:spTgt spid="9">
                                            <p:txEl>
                                              <p:pRg st="4" end="4"/>
                                            </p:txEl>
                                          </p:spTgt>
                                        </p:tgtEl>
                                      </p:cBhvr>
                                    </p:animEffect>
                                  </p:childTnLst>
                                </p:cTn>
                              </p:par>
                              <p:par>
                                <p:cTn id="20" presetID="22" presetClass="entr" presetSubtype="8" fill="hold" nodeType="withEffect">
                                  <p:stCondLst>
                                    <p:cond delay="0"/>
                                  </p:stCondLst>
                                  <p:childTnLst>
                                    <p:set>
                                      <p:cBhvr>
                                        <p:cTn id="21" dur="1" fill="hold">
                                          <p:stCondLst>
                                            <p:cond delay="0"/>
                                          </p:stCondLst>
                                        </p:cTn>
                                        <p:tgtEl>
                                          <p:spTgt spid="9">
                                            <p:txEl>
                                              <p:pRg st="5" end="5"/>
                                            </p:txEl>
                                          </p:spTgt>
                                        </p:tgtEl>
                                        <p:attrNameLst>
                                          <p:attrName>style.visibility</p:attrName>
                                        </p:attrNameLst>
                                      </p:cBhvr>
                                      <p:to>
                                        <p:strVal val="visible"/>
                                      </p:to>
                                    </p:set>
                                    <p:animEffect transition="in" filter="wipe(left)">
                                      <p:cBhvr>
                                        <p:cTn id="22" dur="500"/>
                                        <p:tgtEl>
                                          <p:spTgt spid="9">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5" grpId="0" animBg="1"/>
      <p:bldP spid="16" grpId="0" animBg="1"/>
      <p:bldP spid="17" grpId="0" animBg="1"/>
      <p:bldP spid="1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if you could handle big data? </a:t>
            </a:r>
            <a:endParaRPr lang="en-US" dirty="0"/>
          </a:p>
        </p:txBody>
      </p:sp>
      <p:sp>
        <p:nvSpPr>
          <p:cNvPr id="3" name="TextBox 2"/>
          <p:cNvSpPr txBox="1"/>
          <p:nvPr/>
        </p:nvSpPr>
        <p:spPr>
          <a:xfrm>
            <a:off x="1955670" y="6150781"/>
            <a:ext cx="5288627" cy="341376"/>
          </a:xfrm>
          <a:prstGeom prst="rect">
            <a:avLst/>
          </a:prstGeom>
          <a:noFill/>
          <a:ln w="38100" cap="flat" cmpd="sng" algn="ctr">
            <a:noFill/>
            <a:prstDash val="solid"/>
            <a:headEnd type="none" w="med" len="med"/>
            <a:tailEnd type="none" w="med" len="med"/>
          </a:ln>
          <a:effectLst/>
        </p:spPr>
        <p:txBody>
          <a:bodyPr vert="horz" wrap="none" lIns="0" tIns="0" rIns="0" bIns="0" numCol="1" rtlCol="0" anchor="ctr" anchorCtr="0" compatLnSpc="1">
            <a:prstTxWarp prst="textNoShape">
              <a:avLst/>
            </a:prstTxWarp>
            <a:spAutoFit/>
          </a:bodyPr>
          <a:lstStyle>
            <a:defPPr>
              <a:defRPr lang="en-US"/>
            </a:defPPr>
            <a:lvl1pPr marR="0" lvl="0" indent="1588" algn="r" defTabSz="914099" fontAlgn="base">
              <a:lnSpc>
                <a:spcPct val="90000"/>
              </a:lnSpc>
              <a:spcBef>
                <a:spcPts val="0"/>
              </a:spcBef>
              <a:spcAft>
                <a:spcPct val="0"/>
              </a:spcAft>
              <a:buClrTx/>
              <a:buSzTx/>
              <a:buFontTx/>
              <a:buNone/>
              <a:tabLst/>
              <a:defRPr kumimoji="0" sz="2000" b="0" i="0" u="none" strike="noStrike" kern="0" cap="none" spc="0" normalizeH="0" baseline="0">
                <a:ln>
                  <a:noFill/>
                </a:ln>
                <a:gradFill>
                  <a:gsLst>
                    <a:gs pos="0">
                      <a:schemeClr val="tx1"/>
                    </a:gs>
                    <a:gs pos="99000">
                      <a:schemeClr val="tx1"/>
                    </a:gs>
                  </a:gsLst>
                  <a:lin ang="5400000" scaled="0"/>
                </a:gradFill>
                <a:effectLst/>
                <a:uLnTx/>
                <a:uFillTx/>
                <a:ea typeface="Segoe UI" pitchFamily="34" charset="0"/>
                <a:cs typeface="Segoe UI" pitchFamily="34" charset="0"/>
              </a:defRPr>
            </a:lvl1pPr>
          </a:lstStyle>
          <a:p>
            <a:pPr algn="l"/>
            <a:r>
              <a:rPr lang="en-US" sz="2465" dirty="0">
                <a:gradFill>
                  <a:gsLst>
                    <a:gs pos="0">
                      <a:schemeClr val="accent1"/>
                    </a:gs>
                    <a:gs pos="100000">
                      <a:schemeClr val="accent1"/>
                    </a:gs>
                  </a:gsLst>
                  <a:lin ang="5400000" scaled="0"/>
                </a:gradFill>
                <a:latin typeface="Segoe UI Semibold" panose="020B0702040204020203" pitchFamily="34" charset="0"/>
                <a:cs typeface="Segoe UI Semibold" panose="020B0702040204020203" pitchFamily="34" charset="0"/>
              </a:rPr>
              <a:t>Data </a:t>
            </a:r>
            <a:r>
              <a:rPr lang="en-US" sz="2465" dirty="0" smtClean="0">
                <a:gradFill>
                  <a:gsLst>
                    <a:gs pos="0">
                      <a:schemeClr val="accent1"/>
                    </a:gs>
                    <a:gs pos="100000">
                      <a:schemeClr val="accent1"/>
                    </a:gs>
                  </a:gsLst>
                  <a:lin ang="5400000" scaled="0"/>
                </a:gradFill>
                <a:latin typeface="Segoe UI Semibold" panose="020B0702040204020203" pitchFamily="34" charset="0"/>
                <a:cs typeface="Segoe UI Semibold" panose="020B0702040204020203" pitchFamily="34" charset="0"/>
              </a:rPr>
              <a:t>complexity</a:t>
            </a:r>
            <a:r>
              <a:rPr lang="en-US" sz="2465" dirty="0">
                <a:gradFill>
                  <a:gsLst>
                    <a:gs pos="0">
                      <a:schemeClr val="accent1"/>
                    </a:gs>
                    <a:gs pos="100000">
                      <a:schemeClr val="accent1"/>
                    </a:gs>
                  </a:gsLst>
                  <a:lin ang="5400000" scaled="0"/>
                </a:gradFill>
                <a:latin typeface="Segoe UI Semibold" panose="020B0702040204020203" pitchFamily="34" charset="0"/>
                <a:cs typeface="Segoe UI Semibold" panose="020B0702040204020203" pitchFamily="34" charset="0"/>
              </a:rPr>
              <a:t>: </a:t>
            </a:r>
            <a:r>
              <a:rPr lang="en-US" sz="2465" dirty="0" smtClean="0">
                <a:gradFill>
                  <a:gsLst>
                    <a:gs pos="0">
                      <a:schemeClr val="accent1"/>
                    </a:gs>
                    <a:gs pos="100000">
                      <a:schemeClr val="accent1"/>
                    </a:gs>
                  </a:gsLst>
                  <a:lin ang="5400000" scaled="0"/>
                </a:gradFill>
                <a:latin typeface="Segoe UI Semibold" panose="020B0702040204020203" pitchFamily="34" charset="0"/>
                <a:cs typeface="Segoe UI Semibold" panose="020B0702040204020203" pitchFamily="34" charset="0"/>
              </a:rPr>
              <a:t>variety </a:t>
            </a:r>
            <a:r>
              <a:rPr lang="en-US" sz="2465" dirty="0">
                <a:gradFill>
                  <a:gsLst>
                    <a:gs pos="0">
                      <a:schemeClr val="accent1"/>
                    </a:gs>
                    <a:gs pos="100000">
                      <a:schemeClr val="accent1"/>
                    </a:gs>
                  </a:gsLst>
                  <a:lin ang="5400000" scaled="0"/>
                </a:gradFill>
                <a:latin typeface="Segoe UI Semibold" panose="020B0702040204020203" pitchFamily="34" charset="0"/>
                <a:cs typeface="Segoe UI Semibold" panose="020B0702040204020203" pitchFamily="34" charset="0"/>
              </a:rPr>
              <a:t>and </a:t>
            </a:r>
            <a:r>
              <a:rPr lang="en-US" sz="2465" dirty="0" smtClean="0">
                <a:gradFill>
                  <a:gsLst>
                    <a:gs pos="0">
                      <a:schemeClr val="accent1"/>
                    </a:gs>
                    <a:gs pos="100000">
                      <a:schemeClr val="accent1"/>
                    </a:gs>
                  </a:gsLst>
                  <a:lin ang="5400000" scaled="0"/>
                </a:gradFill>
                <a:latin typeface="Segoe UI Semibold" panose="020B0702040204020203" pitchFamily="34" charset="0"/>
                <a:cs typeface="Segoe UI Semibold" panose="020B0702040204020203" pitchFamily="34" charset="0"/>
              </a:rPr>
              <a:t>velocity</a:t>
            </a:r>
            <a:endParaRPr lang="en-US" sz="2465" dirty="0">
              <a:gradFill>
                <a:gsLst>
                  <a:gs pos="0">
                    <a:schemeClr val="accent1"/>
                  </a:gs>
                  <a:gs pos="100000">
                    <a:schemeClr val="accent1"/>
                  </a:gs>
                </a:gsLst>
                <a:lin ang="5400000" scaled="0"/>
              </a:gradFill>
              <a:latin typeface="Segoe UI Semibold" panose="020B0702040204020203" pitchFamily="34" charset="0"/>
              <a:cs typeface="Segoe UI Semibold" panose="020B0702040204020203" pitchFamily="34" charset="0"/>
            </a:endParaRPr>
          </a:p>
        </p:txBody>
      </p:sp>
      <p:sp>
        <p:nvSpPr>
          <p:cNvPr id="4" name="TextBox 3"/>
          <p:cNvSpPr txBox="1"/>
          <p:nvPr/>
        </p:nvSpPr>
        <p:spPr>
          <a:xfrm>
            <a:off x="634459" y="3115842"/>
            <a:ext cx="1021433" cy="258982"/>
          </a:xfrm>
          <a:prstGeom prst="rect">
            <a:avLst/>
          </a:prstGeom>
          <a:noFill/>
          <a:ln w="38100" cap="flat" cmpd="sng" algn="ctr">
            <a:noFill/>
            <a:prstDash val="solid"/>
            <a:headEnd type="none" w="med" len="med"/>
            <a:tailEnd type="none" w="med" len="med"/>
          </a:ln>
          <a:effectLst/>
        </p:spPr>
        <p:txBody>
          <a:bodyPr vert="horz" wrap="none" lIns="0" tIns="0" rIns="0" bIns="0" numCol="1" rtlCol="0" anchor="ctr"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2000" b="0" i="0" u="none" strike="noStrike" kern="0" cap="none" spc="0" normalizeH="0" baseline="0">
                <a:ln>
                  <a:noFill/>
                </a:ln>
                <a:gradFill>
                  <a:gsLst>
                    <a:gs pos="0">
                      <a:schemeClr val="tx1"/>
                    </a:gs>
                    <a:gs pos="99000">
                      <a:schemeClr val="tx1"/>
                    </a:gs>
                  </a:gsLst>
                  <a:lin ang="5400000" scaled="0"/>
                </a:gradFill>
                <a:effectLst/>
                <a:uLnTx/>
                <a:uFillTx/>
                <a:ea typeface="Segoe UI" pitchFamily="34" charset="0"/>
                <a:cs typeface="Segoe UI" pitchFamily="34" charset="0"/>
              </a:defRPr>
            </a:lvl1pPr>
          </a:lstStyle>
          <a:p>
            <a:pPr algn="r"/>
            <a:r>
              <a:rPr lang="en-US" sz="1870" dirty="0">
                <a:gradFill>
                  <a:gsLst>
                    <a:gs pos="0">
                      <a:srgbClr val="FFFFFF"/>
                    </a:gs>
                    <a:gs pos="99000">
                      <a:srgbClr val="FFFFFF"/>
                    </a:gs>
                  </a:gsLst>
                  <a:lin ang="5400000" scaled="0"/>
                </a:gradFill>
              </a:rPr>
              <a:t>Terabytes</a:t>
            </a:r>
          </a:p>
        </p:txBody>
      </p:sp>
      <p:sp>
        <p:nvSpPr>
          <p:cNvPr id="5" name="TextBox 4"/>
          <p:cNvSpPr txBox="1"/>
          <p:nvPr/>
        </p:nvSpPr>
        <p:spPr>
          <a:xfrm>
            <a:off x="743468" y="4412525"/>
            <a:ext cx="912429" cy="223651"/>
          </a:xfrm>
          <a:prstGeom prst="rect">
            <a:avLst/>
          </a:prstGeom>
          <a:noFill/>
          <a:ln w="38100" cap="flat" cmpd="sng" algn="ctr">
            <a:noFill/>
            <a:prstDash val="solid"/>
            <a:headEnd type="none" w="med" len="med"/>
            <a:tailEnd type="none" w="med" len="med"/>
          </a:ln>
          <a:effectLst/>
        </p:spPr>
        <p:txBody>
          <a:bodyPr vert="horz" wrap="none" lIns="0" tIns="0" rIns="0" bIns="0" numCol="1" rtlCol="0" anchor="ctr"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2000" b="0" i="0" u="none" strike="noStrike" kern="0" cap="none" spc="0" normalizeH="0" baseline="0">
                <a:ln>
                  <a:noFill/>
                </a:ln>
                <a:gradFill>
                  <a:gsLst>
                    <a:gs pos="0">
                      <a:schemeClr val="tx1"/>
                    </a:gs>
                    <a:gs pos="99000">
                      <a:schemeClr val="tx1"/>
                    </a:gs>
                  </a:gsLst>
                  <a:lin ang="5400000" scaled="0"/>
                </a:gradFill>
                <a:effectLst/>
                <a:uLnTx/>
                <a:uFillTx/>
                <a:ea typeface="Segoe UI" pitchFamily="34" charset="0"/>
                <a:cs typeface="Segoe UI" pitchFamily="34" charset="0"/>
              </a:defRPr>
            </a:lvl1pPr>
          </a:lstStyle>
          <a:p>
            <a:pPr algn="r"/>
            <a:r>
              <a:rPr lang="en-US" sz="1615" dirty="0">
                <a:gradFill>
                  <a:gsLst>
                    <a:gs pos="0">
                      <a:srgbClr val="FFFFFF"/>
                    </a:gs>
                    <a:gs pos="99000">
                      <a:srgbClr val="FFFFFF"/>
                    </a:gs>
                  </a:gsLst>
                  <a:lin ang="5400000" scaled="0"/>
                </a:gradFill>
              </a:rPr>
              <a:t>Gigabytes</a:t>
            </a:r>
          </a:p>
        </p:txBody>
      </p:sp>
      <p:sp>
        <p:nvSpPr>
          <p:cNvPr id="6" name="TextBox 5"/>
          <p:cNvSpPr txBox="1"/>
          <p:nvPr/>
        </p:nvSpPr>
        <p:spPr>
          <a:xfrm>
            <a:off x="751478" y="5675051"/>
            <a:ext cx="904415" cy="200119"/>
          </a:xfrm>
          <a:prstGeom prst="rect">
            <a:avLst/>
          </a:prstGeom>
          <a:noFill/>
          <a:ln w="38100" cap="flat" cmpd="sng" algn="ctr">
            <a:noFill/>
            <a:prstDash val="solid"/>
            <a:headEnd type="none" w="med" len="med"/>
            <a:tailEnd type="none" w="med" len="med"/>
          </a:ln>
          <a:effectLst/>
        </p:spPr>
        <p:txBody>
          <a:bodyPr vert="horz" wrap="none" lIns="0" tIns="0" rIns="0" bIns="0" numCol="1" rtlCol="0" anchor="ctr"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2000" b="0" i="0" u="none" strike="noStrike" kern="0" cap="none" spc="0" normalizeH="0" baseline="0">
                <a:ln>
                  <a:noFill/>
                </a:ln>
                <a:gradFill>
                  <a:gsLst>
                    <a:gs pos="0">
                      <a:schemeClr val="tx1"/>
                    </a:gs>
                    <a:gs pos="99000">
                      <a:schemeClr val="tx1"/>
                    </a:gs>
                  </a:gsLst>
                  <a:lin ang="5400000" scaled="0"/>
                </a:gradFill>
                <a:effectLst/>
                <a:uLnTx/>
                <a:uFillTx/>
                <a:ea typeface="Segoe UI" pitchFamily="34" charset="0"/>
                <a:cs typeface="Segoe UI" pitchFamily="34" charset="0"/>
              </a:defRPr>
            </a:lvl1pPr>
          </a:lstStyle>
          <a:p>
            <a:pPr algn="r"/>
            <a:r>
              <a:rPr lang="en-US" sz="1445" dirty="0">
                <a:gradFill>
                  <a:gsLst>
                    <a:gs pos="0">
                      <a:srgbClr val="FFFFFF"/>
                    </a:gs>
                    <a:gs pos="99000">
                      <a:srgbClr val="FFFFFF"/>
                    </a:gs>
                  </a:gsLst>
                  <a:lin ang="5400000" scaled="0"/>
                </a:gradFill>
              </a:rPr>
              <a:t>Megabytes</a:t>
            </a:r>
          </a:p>
        </p:txBody>
      </p:sp>
      <p:sp>
        <p:nvSpPr>
          <p:cNvPr id="7" name="TextBox 6"/>
          <p:cNvSpPr txBox="1"/>
          <p:nvPr/>
        </p:nvSpPr>
        <p:spPr>
          <a:xfrm>
            <a:off x="494998" y="1796815"/>
            <a:ext cx="1160895" cy="282513"/>
          </a:xfrm>
          <a:prstGeom prst="rect">
            <a:avLst/>
          </a:prstGeom>
          <a:noFill/>
          <a:ln w="38100" cap="flat" cmpd="sng" algn="ctr">
            <a:noFill/>
            <a:prstDash val="solid"/>
            <a:headEnd type="none" w="med" len="med"/>
            <a:tailEnd type="none" w="med" len="med"/>
          </a:ln>
          <a:effectLst/>
        </p:spPr>
        <p:txBody>
          <a:bodyPr vert="horz" wrap="none" lIns="0" tIns="0" rIns="0" bIns="0" numCol="1" rtlCol="0" anchor="ctr"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3200" b="0" i="0" u="none" strike="noStrike" kern="0" cap="none" spc="0" normalizeH="0" baseline="0">
                <a:ln>
                  <a:noFill/>
                </a:ln>
                <a:gradFill>
                  <a:gsLst>
                    <a:gs pos="0">
                      <a:schemeClr val="tx1"/>
                    </a:gs>
                    <a:gs pos="99000">
                      <a:schemeClr val="tx1"/>
                    </a:gs>
                  </a:gsLst>
                  <a:lin ang="5400000" scaled="0"/>
                </a:gradFill>
                <a:effectLst/>
                <a:uLnTx/>
                <a:uFillTx/>
                <a:latin typeface="+mj-lt"/>
                <a:ea typeface="Segoe UI" pitchFamily="34" charset="0"/>
                <a:cs typeface="Segoe UI" pitchFamily="34" charset="0"/>
              </a:defRPr>
            </a:lvl1pPr>
          </a:lstStyle>
          <a:p>
            <a:pPr algn="r"/>
            <a:r>
              <a:rPr lang="en-US" sz="2040" dirty="0">
                <a:gradFill>
                  <a:gsLst>
                    <a:gs pos="0">
                      <a:schemeClr val="accent1"/>
                    </a:gs>
                    <a:gs pos="100000">
                      <a:schemeClr val="accent1"/>
                    </a:gs>
                  </a:gsLst>
                  <a:lin ang="5400000" scaled="0"/>
                </a:gradFill>
                <a:latin typeface="Segoe UI Semibold" panose="020B0702040204020203" pitchFamily="34" charset="0"/>
                <a:cs typeface="Segoe UI Semibold" panose="020B0702040204020203" pitchFamily="34" charset="0"/>
              </a:rPr>
              <a:t>Petabytes</a:t>
            </a:r>
          </a:p>
        </p:txBody>
      </p:sp>
      <p:grpSp>
        <p:nvGrpSpPr>
          <p:cNvPr id="8" name="Group 7"/>
          <p:cNvGrpSpPr/>
          <p:nvPr/>
        </p:nvGrpSpPr>
        <p:grpSpPr>
          <a:xfrm>
            <a:off x="1955670" y="1628459"/>
            <a:ext cx="9608317" cy="4289975"/>
            <a:chOff x="1916134" y="1596674"/>
            <a:chExt cx="9418320" cy="4389120"/>
          </a:xfrm>
        </p:grpSpPr>
        <p:grpSp>
          <p:nvGrpSpPr>
            <p:cNvPr id="9" name="Group 8"/>
            <p:cNvGrpSpPr/>
            <p:nvPr/>
          </p:nvGrpSpPr>
          <p:grpSpPr>
            <a:xfrm>
              <a:off x="1916134" y="1596674"/>
              <a:ext cx="9418320" cy="4389120"/>
              <a:chOff x="1916135" y="1596674"/>
              <a:chExt cx="9320756" cy="4389120"/>
            </a:xfrm>
          </p:grpSpPr>
          <p:sp>
            <p:nvSpPr>
              <p:cNvPr id="14" name="Rectangle 13"/>
              <p:cNvSpPr/>
              <p:nvPr/>
            </p:nvSpPr>
            <p:spPr bwMode="auto">
              <a:xfrm>
                <a:off x="1916135" y="1596674"/>
                <a:ext cx="9320756" cy="4389120"/>
              </a:xfrm>
              <a:prstGeom prst="rect">
                <a:avLst/>
              </a:prstGeom>
              <a:solidFill>
                <a:schemeClr val="accent1"/>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77717" tIns="38858" rIns="77717" bIns="38858" numCol="1" rtlCol="0" anchor="t" anchorCtr="0" compatLnSpc="1">
                <a:prstTxWarp prst="textNoShape">
                  <a:avLst/>
                </a:prstTxWarp>
              </a:bodyPr>
              <a:lstStyle/>
              <a:p>
                <a:pPr defTabSz="1109527" eaLnBrk="0" fontAlgn="base" hangingPunct="0">
                  <a:spcBef>
                    <a:spcPct val="0"/>
                  </a:spcBef>
                  <a:spcAft>
                    <a:spcPct val="0"/>
                  </a:spcAft>
                  <a:defRPr/>
                </a:pPr>
                <a:endParaRPr lang="en-US" sz="1360" kern="0" dirty="0">
                  <a:solidFill>
                    <a:srgbClr val="000000"/>
                  </a:solidFill>
                  <a:latin typeface="Arial"/>
                  <a:ea typeface="ＭＳ Ｐゴシック" pitchFamily="48" charset="-128"/>
                  <a:cs typeface="Arial"/>
                </a:endParaRPr>
              </a:p>
            </p:txBody>
          </p:sp>
          <p:sp>
            <p:nvSpPr>
              <p:cNvPr id="15" name="TextBox 14"/>
              <p:cNvSpPr txBox="1"/>
              <p:nvPr/>
            </p:nvSpPr>
            <p:spPr>
              <a:xfrm>
                <a:off x="9441810" y="1638167"/>
                <a:ext cx="1534985" cy="578139"/>
              </a:xfrm>
              <a:prstGeom prst="rect">
                <a:avLst/>
              </a:prstGeom>
              <a:noFill/>
              <a:ln w="38100" cap="flat" cmpd="sng" algn="ctr">
                <a:noFill/>
                <a:prstDash val="solid"/>
                <a:headEnd type="none" w="med" len="med"/>
                <a:tailEnd type="none" w="med" len="med"/>
              </a:ln>
              <a:effectLst/>
            </p:spPr>
            <p:txBody>
              <a:bodyPr vert="horz" wrap="none" lIns="155434" tIns="116575" rIns="0" bIns="0" numCol="1" rtlCol="0" anchor="t"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2000" b="0" i="0" u="none" strike="noStrike" kern="0" cap="none" spc="0" normalizeH="0" baseline="0">
                    <a:ln>
                      <a:noFill/>
                    </a:ln>
                    <a:gradFill>
                      <a:gsLst>
                        <a:gs pos="0">
                          <a:schemeClr val="tx1"/>
                        </a:gs>
                        <a:gs pos="99000">
                          <a:schemeClr val="tx1"/>
                        </a:gs>
                      </a:gsLst>
                      <a:lin ang="5400000" scaled="0"/>
                    </a:gradFill>
                    <a:effectLst/>
                    <a:uLnTx/>
                    <a:uFillTx/>
                    <a:ea typeface="Segoe UI" pitchFamily="34" charset="0"/>
                    <a:cs typeface="Segoe UI" pitchFamily="34" charset="0"/>
                  </a:defRPr>
                </a:lvl1pPr>
              </a:lstStyle>
              <a:p>
                <a:r>
                  <a:rPr lang="en-US" sz="3230" dirty="0">
                    <a:gradFill>
                      <a:gsLst>
                        <a:gs pos="39583">
                          <a:srgbClr val="FFFFFF"/>
                        </a:gs>
                        <a:gs pos="50417">
                          <a:srgbClr val="FFFFFF"/>
                        </a:gs>
                      </a:gsLst>
                      <a:lin ang="5400000" scaled="0"/>
                    </a:gradFill>
                    <a:latin typeface="Segoe UI Light"/>
                  </a:rPr>
                  <a:t>Big </a:t>
                </a:r>
                <a:r>
                  <a:rPr lang="en-US" sz="3230" dirty="0" smtClean="0">
                    <a:gradFill>
                      <a:gsLst>
                        <a:gs pos="39583">
                          <a:srgbClr val="FFFFFF"/>
                        </a:gs>
                        <a:gs pos="50417">
                          <a:srgbClr val="FFFFFF"/>
                        </a:gs>
                      </a:gsLst>
                      <a:lin ang="5400000" scaled="0"/>
                    </a:gradFill>
                    <a:latin typeface="Segoe UI Light"/>
                  </a:rPr>
                  <a:t>data</a:t>
                </a:r>
                <a:endParaRPr lang="en-US" sz="3230" dirty="0">
                  <a:gradFill>
                    <a:gsLst>
                      <a:gs pos="39583">
                        <a:srgbClr val="FFFFFF"/>
                      </a:gs>
                      <a:gs pos="50417">
                        <a:srgbClr val="FFFFFF"/>
                      </a:gs>
                    </a:gsLst>
                    <a:lin ang="5400000" scaled="0"/>
                  </a:gradFill>
                  <a:latin typeface="Segoe UI Light"/>
                </a:endParaRPr>
              </a:p>
            </p:txBody>
          </p:sp>
        </p:grpSp>
        <p:sp>
          <p:nvSpPr>
            <p:cNvPr id="10" name="TextBox 9"/>
            <p:cNvSpPr txBox="1"/>
            <p:nvPr/>
          </p:nvSpPr>
          <p:spPr>
            <a:xfrm>
              <a:off x="9012136" y="1875824"/>
              <a:ext cx="1720893" cy="3270128"/>
            </a:xfrm>
            <a:prstGeom prst="rect">
              <a:avLst/>
            </a:prstGeom>
            <a:noFill/>
            <a:ln w="38100" cap="flat" cmpd="sng" algn="ctr">
              <a:noFill/>
              <a:prstDash val="solid"/>
              <a:headEnd type="none" w="med" len="med"/>
              <a:tailEnd type="none" w="med" len="med"/>
            </a:ln>
            <a:effectLst/>
          </p:spPr>
          <p:txBody>
            <a:bodyPr vert="horz" wrap="none" lIns="0" tIns="0" rIns="0" bIns="0" numCol="1" rtlCol="0" anchor="t" anchorCtr="0" compatLnSpc="1">
              <a:prstTxWarp prst="textNoShape">
                <a:avLst/>
              </a:prstTxWarp>
              <a:spAutoFit/>
            </a:bodyPr>
            <a:lstStyle>
              <a:defPPr>
                <a:defRPr lang="en-US"/>
              </a:defPPr>
              <a:lvl1pPr marR="0" lvl="0" indent="1588" defTabSz="914099" fontAlgn="base">
                <a:lnSpc>
                  <a:spcPct val="90000"/>
                </a:lnSpc>
                <a:spcBef>
                  <a:spcPts val="1200"/>
                </a:spcBef>
                <a:spcAft>
                  <a:spcPct val="0"/>
                </a:spcAft>
                <a:buClrTx/>
                <a:buSzTx/>
                <a:buFontTx/>
                <a:buNone/>
                <a:tabLst/>
                <a:defRPr kumimoji="0" sz="2000" b="0" i="0" u="none" strike="noStrike" kern="0" cap="none" spc="0" normalizeH="0" baseline="0">
                  <a:ln>
                    <a:noFill/>
                  </a:ln>
                  <a:gradFill>
                    <a:gsLst>
                      <a:gs pos="0">
                        <a:srgbClr val="000000"/>
                      </a:gs>
                      <a:gs pos="99000">
                        <a:srgbClr val="000000"/>
                      </a:gs>
                    </a:gsLst>
                    <a:lin ang="5400000" scaled="0"/>
                  </a:gradFill>
                  <a:effectLst/>
                  <a:uLnTx/>
                  <a:uFillTx/>
                  <a:ea typeface="Segoe UI" pitchFamily="34" charset="0"/>
                  <a:cs typeface="Segoe UI" pitchFamily="34" charset="0"/>
                </a:defRPr>
              </a:lvl1pPr>
            </a:lstStyle>
            <a:p>
              <a:endParaRPr lang="en-US" sz="1700" dirty="0">
                <a:gradFill>
                  <a:gsLst>
                    <a:gs pos="39583">
                      <a:srgbClr val="FFFFFF"/>
                    </a:gs>
                    <a:gs pos="50417">
                      <a:srgbClr val="FFFFFF"/>
                    </a:gs>
                  </a:gsLst>
                  <a:lin ang="5400000" scaled="0"/>
                </a:gradFill>
              </a:endParaRPr>
            </a:p>
            <a:p>
              <a:endParaRPr lang="en-US" sz="1700" dirty="0">
                <a:gradFill>
                  <a:gsLst>
                    <a:gs pos="39583">
                      <a:srgbClr val="FFFFFF"/>
                    </a:gs>
                    <a:gs pos="50417">
                      <a:srgbClr val="FFFFFF"/>
                    </a:gs>
                  </a:gsLst>
                  <a:lin ang="5400000" scaled="0"/>
                </a:gradFill>
              </a:endParaRPr>
            </a:p>
            <a:p>
              <a:r>
                <a:rPr lang="en-US" sz="1700" dirty="0">
                  <a:gradFill>
                    <a:gsLst>
                      <a:gs pos="39583">
                        <a:srgbClr val="FFFFFF"/>
                      </a:gs>
                      <a:gs pos="50417">
                        <a:srgbClr val="FFFFFF"/>
                      </a:gs>
                    </a:gsLst>
                    <a:lin ang="5400000" scaled="0"/>
                  </a:gradFill>
                </a:rPr>
                <a:t>Log files</a:t>
              </a:r>
            </a:p>
            <a:p>
              <a:r>
                <a:rPr lang="en-US" sz="1700" dirty="0">
                  <a:gradFill>
                    <a:gsLst>
                      <a:gs pos="39583">
                        <a:srgbClr val="FFFFFF"/>
                      </a:gs>
                      <a:gs pos="50417">
                        <a:srgbClr val="FFFFFF"/>
                      </a:gs>
                    </a:gsLst>
                    <a:lin ang="5400000" scaled="0"/>
                  </a:gradFill>
                </a:rPr>
                <a:t>Spatial &amp; </a:t>
              </a:r>
              <a:br>
                <a:rPr lang="en-US" sz="1700" dirty="0">
                  <a:gradFill>
                    <a:gsLst>
                      <a:gs pos="39583">
                        <a:srgbClr val="FFFFFF"/>
                      </a:gs>
                      <a:gs pos="50417">
                        <a:srgbClr val="FFFFFF"/>
                      </a:gs>
                    </a:gsLst>
                    <a:lin ang="5400000" scaled="0"/>
                  </a:gradFill>
                </a:rPr>
              </a:br>
              <a:r>
                <a:rPr lang="en-US" sz="1700" dirty="0">
                  <a:gradFill>
                    <a:gsLst>
                      <a:gs pos="39583">
                        <a:srgbClr val="FFFFFF"/>
                      </a:gs>
                      <a:gs pos="50417">
                        <a:srgbClr val="FFFFFF"/>
                      </a:gs>
                    </a:gsLst>
                    <a:lin ang="5400000" scaled="0"/>
                  </a:gradFill>
                </a:rPr>
                <a:t>GPS coordinates</a:t>
              </a:r>
            </a:p>
            <a:p>
              <a:r>
                <a:rPr lang="en-US" sz="1700" dirty="0">
                  <a:gradFill>
                    <a:gsLst>
                      <a:gs pos="39583">
                        <a:srgbClr val="FFFFFF"/>
                      </a:gs>
                      <a:gs pos="50417">
                        <a:srgbClr val="FFFFFF"/>
                      </a:gs>
                    </a:gsLst>
                    <a:lin ang="5400000" scaled="0"/>
                  </a:gradFill>
                </a:rPr>
                <a:t>Data market feeds</a:t>
              </a:r>
            </a:p>
            <a:p>
              <a:r>
                <a:rPr lang="en-US" sz="1700" dirty="0" err="1">
                  <a:gradFill>
                    <a:gsLst>
                      <a:gs pos="39583">
                        <a:srgbClr val="FFFFFF"/>
                      </a:gs>
                      <a:gs pos="50417">
                        <a:srgbClr val="FFFFFF"/>
                      </a:gs>
                    </a:gsLst>
                    <a:lin ang="5400000" scaled="0"/>
                  </a:gradFill>
                </a:rPr>
                <a:t>eGov</a:t>
              </a:r>
              <a:r>
                <a:rPr lang="en-US" sz="1700" dirty="0">
                  <a:gradFill>
                    <a:gsLst>
                      <a:gs pos="39583">
                        <a:srgbClr val="FFFFFF"/>
                      </a:gs>
                      <a:gs pos="50417">
                        <a:srgbClr val="FFFFFF"/>
                      </a:gs>
                    </a:gsLst>
                    <a:lin ang="5400000" scaled="0"/>
                  </a:gradFill>
                </a:rPr>
                <a:t> feeds</a:t>
              </a:r>
            </a:p>
            <a:p>
              <a:r>
                <a:rPr lang="en-US" sz="1700" dirty="0">
                  <a:gradFill>
                    <a:gsLst>
                      <a:gs pos="39583">
                        <a:srgbClr val="FFFFFF"/>
                      </a:gs>
                      <a:gs pos="50417">
                        <a:srgbClr val="FFFFFF"/>
                      </a:gs>
                    </a:gsLst>
                    <a:lin ang="5400000" scaled="0"/>
                  </a:gradFill>
                </a:rPr>
                <a:t>Weather </a:t>
              </a:r>
            </a:p>
            <a:p>
              <a:r>
                <a:rPr lang="en-US" sz="1700" dirty="0">
                  <a:gradFill>
                    <a:gsLst>
                      <a:gs pos="39583">
                        <a:srgbClr val="FFFFFF"/>
                      </a:gs>
                      <a:gs pos="50417">
                        <a:srgbClr val="FFFFFF"/>
                      </a:gs>
                    </a:gsLst>
                    <a:lin ang="5400000" scaled="0"/>
                  </a:gradFill>
                </a:rPr>
                <a:t>Text/image</a:t>
              </a:r>
            </a:p>
          </p:txBody>
        </p:sp>
        <p:sp>
          <p:nvSpPr>
            <p:cNvPr id="11" name="TextBox 10"/>
            <p:cNvSpPr txBox="1"/>
            <p:nvPr/>
          </p:nvSpPr>
          <p:spPr>
            <a:xfrm>
              <a:off x="3329679" y="1809300"/>
              <a:ext cx="1142653" cy="639225"/>
            </a:xfrm>
            <a:prstGeom prst="rect">
              <a:avLst/>
            </a:prstGeom>
            <a:noFill/>
            <a:ln w="38100" cap="flat" cmpd="sng" algn="ctr">
              <a:noFill/>
              <a:prstDash val="solid"/>
              <a:headEnd type="none" w="med" len="med"/>
              <a:tailEnd type="none" w="med" len="med"/>
            </a:ln>
            <a:effectLst/>
          </p:spPr>
          <p:txBody>
            <a:bodyPr vert="horz" wrap="none" lIns="0" tIns="0" rIns="0" bIns="0" numCol="1" rtlCol="0" anchor="t" anchorCtr="0" compatLnSpc="1">
              <a:prstTxWarp prst="textNoShape">
                <a:avLst/>
              </a:prstTxWarp>
              <a:spAutoFit/>
            </a:bodyPr>
            <a:lstStyle>
              <a:defPPr>
                <a:defRPr lang="en-US"/>
              </a:defPPr>
              <a:lvl1pPr marR="0" lvl="0" indent="1588" defTabSz="914099" fontAlgn="base">
                <a:lnSpc>
                  <a:spcPct val="90000"/>
                </a:lnSpc>
                <a:spcBef>
                  <a:spcPts val="1200"/>
                </a:spcBef>
                <a:spcAft>
                  <a:spcPct val="0"/>
                </a:spcAft>
                <a:buClrTx/>
                <a:buSzTx/>
                <a:buFontTx/>
                <a:buNone/>
                <a:tabLst/>
                <a:defRPr kumimoji="0" sz="2000" b="0" i="0" u="none" strike="noStrike" kern="0" cap="none" spc="0" normalizeH="0" baseline="0">
                  <a:ln>
                    <a:noFill/>
                  </a:ln>
                  <a:gradFill>
                    <a:gsLst>
                      <a:gs pos="0">
                        <a:srgbClr val="000000"/>
                      </a:gs>
                      <a:gs pos="99000">
                        <a:srgbClr val="000000"/>
                      </a:gs>
                    </a:gsLst>
                    <a:lin ang="5400000" scaled="0"/>
                  </a:gradFill>
                  <a:effectLst/>
                  <a:uLnTx/>
                  <a:uFillTx/>
                  <a:ea typeface="Segoe UI" pitchFamily="34" charset="0"/>
                  <a:cs typeface="Segoe UI" pitchFamily="34" charset="0"/>
                </a:defRPr>
              </a:lvl1pPr>
            </a:lstStyle>
            <a:p>
              <a:r>
                <a:rPr lang="en-US" sz="1700" dirty="0">
                  <a:gradFill>
                    <a:gsLst>
                      <a:gs pos="39583">
                        <a:srgbClr val="FFFFFF"/>
                      </a:gs>
                      <a:gs pos="50417">
                        <a:srgbClr val="FFFFFF"/>
                      </a:gs>
                    </a:gsLst>
                    <a:lin ang="5400000" scaled="0"/>
                  </a:gradFill>
                </a:rPr>
                <a:t>Click stream</a:t>
              </a:r>
            </a:p>
            <a:p>
              <a:r>
                <a:rPr lang="en-US" sz="1700" dirty="0">
                  <a:gradFill>
                    <a:gsLst>
                      <a:gs pos="39583">
                        <a:srgbClr val="FFFFFF"/>
                      </a:gs>
                      <a:gs pos="50417">
                        <a:srgbClr val="FFFFFF"/>
                      </a:gs>
                    </a:gsLst>
                    <a:lin ang="5400000" scaled="0"/>
                  </a:gradFill>
                </a:rPr>
                <a:t>Wikis/blogs</a:t>
              </a:r>
            </a:p>
          </p:txBody>
        </p:sp>
        <p:sp>
          <p:nvSpPr>
            <p:cNvPr id="12" name="TextBox 11"/>
            <p:cNvSpPr txBox="1"/>
            <p:nvPr/>
          </p:nvSpPr>
          <p:spPr>
            <a:xfrm>
              <a:off x="5135630" y="1809300"/>
              <a:ext cx="1332782" cy="481781"/>
            </a:xfrm>
            <a:prstGeom prst="rect">
              <a:avLst/>
            </a:prstGeom>
            <a:noFill/>
            <a:ln w="38100" cap="flat" cmpd="sng" algn="ctr">
              <a:noFill/>
              <a:prstDash val="solid"/>
              <a:headEnd type="none" w="med" len="med"/>
              <a:tailEnd type="none" w="med" len="med"/>
            </a:ln>
            <a:effectLst/>
          </p:spPr>
          <p:txBody>
            <a:bodyPr vert="horz" wrap="none" lIns="0" tIns="0" rIns="0" bIns="0" numCol="1" rtlCol="0" anchor="t" anchorCtr="0" compatLnSpc="1">
              <a:prstTxWarp prst="textNoShape">
                <a:avLst/>
              </a:prstTxWarp>
              <a:spAutoFit/>
            </a:bodyPr>
            <a:lstStyle>
              <a:defPPr>
                <a:defRPr lang="en-US"/>
              </a:defPPr>
              <a:lvl1pPr marR="0" lvl="0" indent="1588" defTabSz="914099" fontAlgn="base">
                <a:lnSpc>
                  <a:spcPct val="90000"/>
                </a:lnSpc>
                <a:spcBef>
                  <a:spcPts val="1200"/>
                </a:spcBef>
                <a:spcAft>
                  <a:spcPct val="0"/>
                </a:spcAft>
                <a:buClrTx/>
                <a:buSzTx/>
                <a:buFontTx/>
                <a:buNone/>
                <a:tabLst/>
                <a:defRPr kumimoji="0" sz="2000" b="0" i="0" u="none" strike="noStrike" kern="0" cap="none" spc="0" normalizeH="0" baseline="0">
                  <a:ln>
                    <a:noFill/>
                  </a:ln>
                  <a:gradFill>
                    <a:gsLst>
                      <a:gs pos="0">
                        <a:srgbClr val="000000"/>
                      </a:gs>
                      <a:gs pos="99000">
                        <a:srgbClr val="000000"/>
                      </a:gs>
                    </a:gsLst>
                    <a:lin ang="5400000" scaled="0"/>
                  </a:gradFill>
                  <a:effectLst/>
                  <a:uLnTx/>
                  <a:uFillTx/>
                  <a:ea typeface="Segoe UI" pitchFamily="34" charset="0"/>
                  <a:cs typeface="Segoe UI" pitchFamily="34" charset="0"/>
                </a:defRPr>
              </a:lvl1pPr>
            </a:lstStyle>
            <a:p>
              <a:r>
                <a:rPr lang="en-US" sz="1700" dirty="0">
                  <a:gradFill>
                    <a:gsLst>
                      <a:gs pos="39583">
                        <a:srgbClr val="FFFFFF"/>
                      </a:gs>
                      <a:gs pos="50417">
                        <a:srgbClr val="FFFFFF"/>
                      </a:gs>
                    </a:gsLst>
                    <a:lin ang="5400000" scaled="0"/>
                  </a:gradFill>
                </a:rPr>
                <a:t>Sensors/RFID/</a:t>
              </a:r>
              <a:br>
                <a:rPr lang="en-US" sz="1700" dirty="0">
                  <a:gradFill>
                    <a:gsLst>
                      <a:gs pos="39583">
                        <a:srgbClr val="FFFFFF"/>
                      </a:gs>
                      <a:gs pos="50417">
                        <a:srgbClr val="FFFFFF"/>
                      </a:gs>
                    </a:gsLst>
                    <a:lin ang="5400000" scaled="0"/>
                  </a:gradFill>
                </a:rPr>
              </a:br>
              <a:r>
                <a:rPr lang="en-US" sz="1700" dirty="0">
                  <a:gradFill>
                    <a:gsLst>
                      <a:gs pos="39583">
                        <a:srgbClr val="FFFFFF"/>
                      </a:gs>
                      <a:gs pos="50417">
                        <a:srgbClr val="FFFFFF"/>
                      </a:gs>
                    </a:gsLst>
                    <a:lin ang="5400000" scaled="0"/>
                  </a:gradFill>
                </a:rPr>
                <a:t>devices</a:t>
              </a:r>
            </a:p>
          </p:txBody>
        </p:sp>
        <p:sp>
          <p:nvSpPr>
            <p:cNvPr id="13" name="TextBox 28"/>
            <p:cNvSpPr txBox="1"/>
            <p:nvPr/>
          </p:nvSpPr>
          <p:spPr>
            <a:xfrm>
              <a:off x="7170811" y="1809300"/>
              <a:ext cx="1546479" cy="1037561"/>
            </a:xfrm>
            <a:prstGeom prst="rect">
              <a:avLst/>
            </a:prstGeom>
            <a:noFill/>
            <a:ln w="38100" cap="flat" cmpd="sng" algn="ctr">
              <a:noFill/>
              <a:prstDash val="solid"/>
              <a:headEnd type="none" w="med" len="med"/>
              <a:tailEnd type="none" w="med" len="med"/>
            </a:ln>
            <a:effectLst/>
          </p:spPr>
          <p:txBody>
            <a:bodyPr vert="horz" wrap="none" lIns="0" tIns="0" rIns="0" bIns="0" numCol="1" rtlCol="0" anchor="t" anchorCtr="0" compatLnSpc="1">
              <a:prstTxWarp prst="textNoShape">
                <a:avLst/>
              </a:prstTxWarp>
              <a:spAutoFit/>
            </a:bodyPr>
            <a:lstStyle>
              <a:defPPr>
                <a:defRPr lang="en-US"/>
              </a:defPPr>
              <a:lvl1pPr marR="0" lvl="0" indent="1588" defTabSz="914099" fontAlgn="base">
                <a:lnSpc>
                  <a:spcPct val="90000"/>
                </a:lnSpc>
                <a:spcBef>
                  <a:spcPts val="1200"/>
                </a:spcBef>
                <a:spcAft>
                  <a:spcPct val="0"/>
                </a:spcAft>
                <a:buClrTx/>
                <a:buSzTx/>
                <a:buFontTx/>
                <a:buNone/>
                <a:tabLst/>
                <a:defRPr kumimoji="0" sz="2000" b="0" i="0" u="none" strike="noStrike" kern="0" cap="none" spc="0" normalizeH="0" baseline="0">
                  <a:ln>
                    <a:noFill/>
                  </a:ln>
                  <a:gradFill>
                    <a:gsLst>
                      <a:gs pos="0">
                        <a:srgbClr val="000000"/>
                      </a:gs>
                      <a:gs pos="99000">
                        <a:srgbClr val="000000"/>
                      </a:gs>
                    </a:gsLst>
                    <a:lin ang="5400000" scaled="0"/>
                  </a:gradFill>
                  <a:effectLst/>
                  <a:uLnTx/>
                  <a:uFillTx/>
                  <a:ea typeface="Segoe UI" pitchFamily="34" charset="0"/>
                  <a:cs typeface="Segoe UI" pitchFamily="34" charset="0"/>
                </a:defRPr>
              </a:lvl1pPr>
            </a:lstStyle>
            <a:p>
              <a:r>
                <a:rPr lang="en-US" sz="1700" dirty="0">
                  <a:gradFill>
                    <a:gsLst>
                      <a:gs pos="39583">
                        <a:srgbClr val="FFFFFF"/>
                      </a:gs>
                      <a:gs pos="50417">
                        <a:srgbClr val="FFFFFF"/>
                      </a:gs>
                    </a:gsLst>
                    <a:lin ang="5400000" scaled="0"/>
                  </a:gradFill>
                </a:rPr>
                <a:t>Social sentiment</a:t>
              </a:r>
            </a:p>
            <a:p>
              <a:r>
                <a:rPr lang="en-US" sz="1700" dirty="0">
                  <a:gradFill>
                    <a:gsLst>
                      <a:gs pos="39583">
                        <a:srgbClr val="FFFFFF"/>
                      </a:gs>
                      <a:gs pos="50417">
                        <a:srgbClr val="FFFFFF"/>
                      </a:gs>
                    </a:gsLst>
                    <a:lin ang="5400000" scaled="0"/>
                  </a:gradFill>
                </a:rPr>
                <a:t>Audio/video</a:t>
              </a:r>
            </a:p>
            <a:p>
              <a:endParaRPr lang="en-US" sz="1700" dirty="0">
                <a:gradFill>
                  <a:gsLst>
                    <a:gs pos="39583">
                      <a:srgbClr val="FFFFFF"/>
                    </a:gs>
                    <a:gs pos="50417">
                      <a:srgbClr val="FFFFFF"/>
                    </a:gs>
                  </a:gsLst>
                  <a:lin ang="5400000" scaled="0"/>
                </a:gradFill>
              </a:endParaRPr>
            </a:p>
          </p:txBody>
        </p:sp>
      </p:grpSp>
      <p:grpSp>
        <p:nvGrpSpPr>
          <p:cNvPr id="16" name="Group 15"/>
          <p:cNvGrpSpPr/>
          <p:nvPr/>
        </p:nvGrpSpPr>
        <p:grpSpPr>
          <a:xfrm>
            <a:off x="1955671" y="2790328"/>
            <a:ext cx="6996347" cy="3128107"/>
            <a:chOff x="1916135" y="2785394"/>
            <a:chExt cx="6858000" cy="3200400"/>
          </a:xfrm>
        </p:grpSpPr>
        <p:grpSp>
          <p:nvGrpSpPr>
            <p:cNvPr id="17" name="Group 16"/>
            <p:cNvGrpSpPr/>
            <p:nvPr/>
          </p:nvGrpSpPr>
          <p:grpSpPr>
            <a:xfrm>
              <a:off x="1916135" y="2785394"/>
              <a:ext cx="6858000" cy="3200400"/>
              <a:chOff x="1929898" y="2785394"/>
              <a:chExt cx="6858000" cy="3200400"/>
            </a:xfrm>
          </p:grpSpPr>
          <p:sp>
            <p:nvSpPr>
              <p:cNvPr id="21" name="Rectangle 20"/>
              <p:cNvSpPr/>
              <p:nvPr/>
            </p:nvSpPr>
            <p:spPr bwMode="auto">
              <a:xfrm>
                <a:off x="1929898" y="2785394"/>
                <a:ext cx="6858000" cy="3200400"/>
              </a:xfrm>
              <a:prstGeom prst="rect">
                <a:avLst/>
              </a:prstGeom>
              <a:solidFill>
                <a:schemeClr val="accent2"/>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77717" tIns="38858" rIns="77717" bIns="38858" numCol="1" rtlCol="0" anchor="t" anchorCtr="0" compatLnSpc="1">
                <a:prstTxWarp prst="textNoShape">
                  <a:avLst/>
                </a:prstTxWarp>
              </a:bodyPr>
              <a:lstStyle/>
              <a:p>
                <a:pPr defTabSz="1109527" eaLnBrk="0" fontAlgn="base" hangingPunct="0">
                  <a:spcBef>
                    <a:spcPct val="0"/>
                  </a:spcBef>
                  <a:spcAft>
                    <a:spcPct val="0"/>
                  </a:spcAft>
                </a:pPr>
                <a:endParaRPr lang="en-US" sz="1360" kern="0" dirty="0">
                  <a:solidFill>
                    <a:srgbClr val="000000"/>
                  </a:solidFill>
                  <a:latin typeface="Arial"/>
                  <a:ea typeface="ＭＳ Ｐゴシック" pitchFamily="48" charset="-128"/>
                  <a:cs typeface="Arial"/>
                </a:endParaRPr>
              </a:p>
            </p:txBody>
          </p:sp>
          <p:sp>
            <p:nvSpPr>
              <p:cNvPr id="22" name="TextBox 21"/>
              <p:cNvSpPr txBox="1"/>
              <p:nvPr/>
            </p:nvSpPr>
            <p:spPr>
              <a:xfrm>
                <a:off x="7013914" y="2820841"/>
                <a:ext cx="1348355" cy="505846"/>
              </a:xfrm>
              <a:prstGeom prst="rect">
                <a:avLst/>
              </a:prstGeom>
              <a:noFill/>
              <a:ln w="38100" cap="flat" cmpd="sng" algn="ctr">
                <a:noFill/>
                <a:prstDash val="solid"/>
                <a:headEnd type="none" w="med" len="med"/>
                <a:tailEnd type="none" w="med" len="med"/>
              </a:ln>
              <a:effectLst/>
            </p:spPr>
            <p:txBody>
              <a:bodyPr vert="horz" wrap="none" lIns="155434" tIns="116575" rIns="0" bIns="0" numCol="1" rtlCol="0" anchor="t"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3200" b="0" i="0" u="none" strike="noStrike" kern="0" cap="none" spc="0" normalizeH="0" baseline="0">
                    <a:ln>
                      <a:noFill/>
                    </a:ln>
                    <a:gradFill>
                      <a:gsLst>
                        <a:gs pos="0">
                          <a:srgbClr val="000000"/>
                        </a:gs>
                        <a:gs pos="98000">
                          <a:srgbClr val="000000"/>
                        </a:gs>
                      </a:gsLst>
                      <a:lin ang="5400000" scaled="0"/>
                    </a:gradFill>
                    <a:effectLst/>
                    <a:uLnTx/>
                    <a:uFillTx/>
                    <a:latin typeface="+mj-lt"/>
                    <a:ea typeface="Segoe UI" pitchFamily="34" charset="0"/>
                    <a:cs typeface="Segoe UI" pitchFamily="34" charset="0"/>
                  </a:defRPr>
                </a:lvl1pPr>
              </a:lstStyle>
              <a:p>
                <a:r>
                  <a:rPr lang="en-US" sz="2720" dirty="0">
                    <a:gradFill>
                      <a:gsLst>
                        <a:gs pos="39583">
                          <a:srgbClr val="FFFFFF"/>
                        </a:gs>
                        <a:gs pos="50417">
                          <a:srgbClr val="FFFFFF"/>
                        </a:gs>
                      </a:gsLst>
                      <a:lin ang="5400000" scaled="0"/>
                    </a:gradFill>
                  </a:rPr>
                  <a:t>Web 2.0</a:t>
                </a:r>
              </a:p>
            </p:txBody>
          </p:sp>
        </p:grpSp>
        <p:sp>
          <p:nvSpPr>
            <p:cNvPr id="18" name="TextBox 17"/>
            <p:cNvSpPr txBox="1"/>
            <p:nvPr/>
          </p:nvSpPr>
          <p:spPr>
            <a:xfrm>
              <a:off x="6426939" y="3068033"/>
              <a:ext cx="1761747" cy="2232567"/>
            </a:xfrm>
            <a:prstGeom prst="rect">
              <a:avLst/>
            </a:prstGeom>
            <a:noFill/>
            <a:ln w="38100" cap="flat" cmpd="sng" algn="ctr">
              <a:noFill/>
              <a:prstDash val="solid"/>
              <a:headEnd type="none" w="med" len="med"/>
              <a:tailEnd type="none" w="med" len="med"/>
            </a:ln>
            <a:effectLst/>
          </p:spPr>
          <p:txBody>
            <a:bodyPr vert="horz" wrap="none" lIns="0" tIns="0" rIns="0" bIns="0" numCol="1" rtlCol="0" anchor="t"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2000" b="0" i="0" u="none" strike="noStrike" kern="0" cap="none" spc="0" normalizeH="0" baseline="0">
                  <a:ln>
                    <a:noFill/>
                  </a:ln>
                  <a:gradFill>
                    <a:gsLst>
                      <a:gs pos="0">
                        <a:schemeClr val="tx1"/>
                      </a:gs>
                      <a:gs pos="99000">
                        <a:schemeClr val="tx1"/>
                      </a:gs>
                    </a:gsLst>
                    <a:lin ang="5400000" scaled="0"/>
                  </a:gradFill>
                  <a:effectLst/>
                  <a:uLnTx/>
                  <a:uFillTx/>
                  <a:ea typeface="Segoe UI" pitchFamily="34" charset="0"/>
                  <a:cs typeface="Segoe UI" pitchFamily="34" charset="0"/>
                </a:defRPr>
              </a:lvl1pPr>
            </a:lstStyle>
            <a:p>
              <a:pPr>
                <a:spcBef>
                  <a:spcPts val="1224"/>
                </a:spcBef>
              </a:pPr>
              <a:endParaRPr lang="en-US" sz="1700" dirty="0">
                <a:gradFill>
                  <a:gsLst>
                    <a:gs pos="39583">
                      <a:srgbClr val="FFFFFF"/>
                    </a:gs>
                    <a:gs pos="50417">
                      <a:srgbClr val="FFFFFF"/>
                    </a:gs>
                  </a:gsLst>
                  <a:lin ang="5400000" scaled="0"/>
                </a:gradFill>
              </a:endParaRPr>
            </a:p>
            <a:p>
              <a:pPr>
                <a:spcBef>
                  <a:spcPts val="1224"/>
                </a:spcBef>
              </a:pPr>
              <a:endParaRPr lang="en-US" sz="1700" dirty="0">
                <a:gradFill>
                  <a:gsLst>
                    <a:gs pos="39583">
                      <a:srgbClr val="FFFFFF"/>
                    </a:gs>
                    <a:gs pos="50417">
                      <a:srgbClr val="FFFFFF"/>
                    </a:gs>
                  </a:gsLst>
                  <a:lin ang="5400000" scaled="0"/>
                </a:gradFill>
              </a:endParaRPr>
            </a:p>
            <a:p>
              <a:pPr>
                <a:spcBef>
                  <a:spcPts val="1224"/>
                </a:spcBef>
              </a:pPr>
              <a:r>
                <a:rPr lang="en-US" sz="1700" dirty="0">
                  <a:gradFill>
                    <a:gsLst>
                      <a:gs pos="39583">
                        <a:srgbClr val="FFFFFF"/>
                      </a:gs>
                      <a:gs pos="50417">
                        <a:srgbClr val="FFFFFF"/>
                      </a:gs>
                    </a:gsLst>
                    <a:lin ang="5400000" scaled="0"/>
                  </a:gradFill>
                </a:rPr>
                <a:t>Web Logs</a:t>
              </a:r>
            </a:p>
            <a:p>
              <a:pPr>
                <a:spcBef>
                  <a:spcPts val="1224"/>
                </a:spcBef>
              </a:pPr>
              <a:r>
                <a:rPr lang="en-US" sz="1700" dirty="0">
                  <a:gradFill>
                    <a:gsLst>
                      <a:gs pos="39583">
                        <a:srgbClr val="FFFFFF"/>
                      </a:gs>
                      <a:gs pos="50417">
                        <a:srgbClr val="FFFFFF"/>
                      </a:gs>
                    </a:gsLst>
                    <a:lin ang="5400000" scaled="0"/>
                  </a:gradFill>
                </a:rPr>
                <a:t>Digital Marketing</a:t>
              </a:r>
            </a:p>
            <a:p>
              <a:pPr>
                <a:spcBef>
                  <a:spcPts val="1224"/>
                </a:spcBef>
              </a:pPr>
              <a:r>
                <a:rPr lang="en-US" sz="1700" dirty="0">
                  <a:gradFill>
                    <a:gsLst>
                      <a:gs pos="39583">
                        <a:srgbClr val="FFFFFF"/>
                      </a:gs>
                      <a:gs pos="50417">
                        <a:srgbClr val="FFFFFF"/>
                      </a:gs>
                    </a:gsLst>
                    <a:lin ang="5400000" scaled="0"/>
                  </a:gradFill>
                </a:rPr>
                <a:t>Search Marketing</a:t>
              </a:r>
            </a:p>
            <a:p>
              <a:pPr>
                <a:spcBef>
                  <a:spcPts val="1224"/>
                </a:spcBef>
              </a:pPr>
              <a:r>
                <a:rPr lang="en-US" sz="1700" dirty="0">
                  <a:gradFill>
                    <a:gsLst>
                      <a:gs pos="39583">
                        <a:srgbClr val="FFFFFF"/>
                      </a:gs>
                      <a:gs pos="50417">
                        <a:srgbClr val="FFFFFF"/>
                      </a:gs>
                    </a:gsLst>
                    <a:lin ang="5400000" scaled="0"/>
                  </a:gradFill>
                </a:rPr>
                <a:t>Recommendations</a:t>
              </a:r>
            </a:p>
          </p:txBody>
        </p:sp>
        <p:sp>
          <p:nvSpPr>
            <p:cNvPr id="19" name="TextBox 18"/>
            <p:cNvSpPr txBox="1"/>
            <p:nvPr/>
          </p:nvSpPr>
          <p:spPr>
            <a:xfrm>
              <a:off x="2590298" y="3011650"/>
              <a:ext cx="1067231" cy="639225"/>
            </a:xfrm>
            <a:prstGeom prst="rect">
              <a:avLst/>
            </a:prstGeom>
            <a:noFill/>
            <a:ln w="38100" cap="flat" cmpd="sng" algn="ctr">
              <a:noFill/>
              <a:prstDash val="solid"/>
              <a:headEnd type="none" w="med" len="med"/>
              <a:tailEnd type="none" w="med" len="med"/>
            </a:ln>
            <a:effectLst/>
          </p:spPr>
          <p:txBody>
            <a:bodyPr vert="horz" wrap="none" lIns="0" tIns="0" rIns="0" bIns="0" numCol="1" rtlCol="0" anchor="t"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2000" b="0" i="0" u="none" strike="noStrike" kern="0" cap="none" spc="0" normalizeH="0" baseline="0">
                  <a:ln>
                    <a:noFill/>
                  </a:ln>
                  <a:gradFill>
                    <a:gsLst>
                      <a:gs pos="0">
                        <a:schemeClr val="tx1"/>
                      </a:gs>
                      <a:gs pos="99000">
                        <a:schemeClr val="tx1"/>
                      </a:gs>
                    </a:gsLst>
                    <a:lin ang="5400000" scaled="0"/>
                  </a:gradFill>
                  <a:effectLst/>
                  <a:uLnTx/>
                  <a:uFillTx/>
                  <a:ea typeface="Segoe UI" pitchFamily="34" charset="0"/>
                  <a:cs typeface="Segoe UI" pitchFamily="34" charset="0"/>
                </a:defRPr>
              </a:lvl1pPr>
            </a:lstStyle>
            <a:p>
              <a:pPr>
                <a:spcBef>
                  <a:spcPts val="1224"/>
                </a:spcBef>
              </a:pPr>
              <a:r>
                <a:rPr lang="en-US" sz="1700" dirty="0">
                  <a:gradFill>
                    <a:gsLst>
                      <a:gs pos="39583">
                        <a:srgbClr val="FFFFFF"/>
                      </a:gs>
                      <a:gs pos="50417">
                        <a:srgbClr val="FFFFFF"/>
                      </a:gs>
                    </a:gsLst>
                    <a:lin ang="5400000" scaled="0"/>
                  </a:gradFill>
                </a:rPr>
                <a:t>Advertising</a:t>
              </a:r>
            </a:p>
            <a:p>
              <a:pPr>
                <a:spcBef>
                  <a:spcPts val="1224"/>
                </a:spcBef>
              </a:pPr>
              <a:r>
                <a:rPr lang="en-US" sz="1700" dirty="0">
                  <a:gradFill>
                    <a:gsLst>
                      <a:gs pos="39583">
                        <a:srgbClr val="FFFFFF"/>
                      </a:gs>
                      <a:gs pos="50417">
                        <a:srgbClr val="FFFFFF"/>
                      </a:gs>
                    </a:gsLst>
                    <a:lin ang="5400000" scaled="0"/>
                  </a:gradFill>
                </a:rPr>
                <a:t>Mobile</a:t>
              </a:r>
            </a:p>
          </p:txBody>
        </p:sp>
        <p:sp>
          <p:nvSpPr>
            <p:cNvPr id="20" name="TextBox 27"/>
            <p:cNvSpPr txBox="1"/>
            <p:nvPr/>
          </p:nvSpPr>
          <p:spPr>
            <a:xfrm>
              <a:off x="4703773" y="3052570"/>
              <a:ext cx="1276214" cy="639225"/>
            </a:xfrm>
            <a:prstGeom prst="rect">
              <a:avLst/>
            </a:prstGeom>
            <a:noFill/>
            <a:ln w="38100" cap="flat" cmpd="sng" algn="ctr">
              <a:noFill/>
              <a:prstDash val="solid"/>
              <a:headEnd type="none" w="med" len="med"/>
              <a:tailEnd type="none" w="med" len="med"/>
            </a:ln>
            <a:effectLst/>
          </p:spPr>
          <p:txBody>
            <a:bodyPr vert="horz" wrap="none" lIns="0" tIns="0" rIns="0" bIns="0" numCol="1" rtlCol="0" anchor="t"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2000" b="0" i="0" u="none" strike="noStrike" kern="0" cap="none" spc="0" normalizeH="0" baseline="0">
                  <a:ln>
                    <a:noFill/>
                  </a:ln>
                  <a:gradFill>
                    <a:gsLst>
                      <a:gs pos="0">
                        <a:schemeClr val="tx1"/>
                      </a:gs>
                      <a:gs pos="99000">
                        <a:schemeClr val="tx1"/>
                      </a:gs>
                    </a:gsLst>
                    <a:lin ang="5400000" scaled="0"/>
                  </a:gradFill>
                  <a:effectLst/>
                  <a:uLnTx/>
                  <a:uFillTx/>
                  <a:ea typeface="Segoe UI" pitchFamily="34" charset="0"/>
                  <a:cs typeface="Segoe UI" pitchFamily="34" charset="0"/>
                </a:defRPr>
              </a:lvl1pPr>
            </a:lstStyle>
            <a:p>
              <a:pPr>
                <a:spcBef>
                  <a:spcPts val="1224"/>
                </a:spcBef>
              </a:pPr>
              <a:r>
                <a:rPr lang="en-US" sz="1700" dirty="0">
                  <a:gradFill>
                    <a:gsLst>
                      <a:gs pos="39583">
                        <a:srgbClr val="FFFFFF"/>
                      </a:gs>
                      <a:gs pos="50417">
                        <a:srgbClr val="FFFFFF"/>
                      </a:gs>
                    </a:gsLst>
                    <a:lin ang="5400000" scaled="0"/>
                  </a:gradFill>
                </a:rPr>
                <a:t>Collaboration</a:t>
              </a:r>
            </a:p>
            <a:p>
              <a:pPr>
                <a:spcBef>
                  <a:spcPts val="1224"/>
                </a:spcBef>
              </a:pPr>
              <a:r>
                <a:rPr lang="en-US" sz="1700" dirty="0" err="1">
                  <a:gradFill>
                    <a:gsLst>
                      <a:gs pos="39583">
                        <a:srgbClr val="FFFFFF"/>
                      </a:gs>
                      <a:gs pos="50417">
                        <a:srgbClr val="FFFFFF"/>
                      </a:gs>
                    </a:gsLst>
                    <a:lin ang="5400000" scaled="0"/>
                  </a:gradFill>
                </a:rPr>
                <a:t>eCommerce</a:t>
              </a:r>
              <a:endParaRPr lang="en-US" sz="1700" dirty="0">
                <a:gradFill>
                  <a:gsLst>
                    <a:gs pos="39583">
                      <a:srgbClr val="FFFFFF"/>
                    </a:gs>
                    <a:gs pos="50417">
                      <a:srgbClr val="FFFFFF"/>
                    </a:gs>
                  </a:gsLst>
                  <a:lin ang="5400000" scaled="0"/>
                </a:gradFill>
              </a:endParaRPr>
            </a:p>
          </p:txBody>
        </p:sp>
      </p:grpSp>
      <p:grpSp>
        <p:nvGrpSpPr>
          <p:cNvPr id="23" name="Group 22"/>
          <p:cNvGrpSpPr/>
          <p:nvPr/>
        </p:nvGrpSpPr>
        <p:grpSpPr>
          <a:xfrm>
            <a:off x="1955671" y="3929814"/>
            <a:ext cx="4384377" cy="1988619"/>
            <a:chOff x="1916135" y="3951216"/>
            <a:chExt cx="4297680" cy="2034578"/>
          </a:xfrm>
        </p:grpSpPr>
        <p:grpSp>
          <p:nvGrpSpPr>
            <p:cNvPr id="24" name="Group 23"/>
            <p:cNvGrpSpPr/>
            <p:nvPr/>
          </p:nvGrpSpPr>
          <p:grpSpPr>
            <a:xfrm>
              <a:off x="1916135" y="3951216"/>
              <a:ext cx="4297680" cy="2034578"/>
              <a:chOff x="1887240" y="3951216"/>
              <a:chExt cx="4297680" cy="2034578"/>
            </a:xfrm>
          </p:grpSpPr>
          <p:sp>
            <p:nvSpPr>
              <p:cNvPr id="27" name="Rectangle 26"/>
              <p:cNvSpPr/>
              <p:nvPr/>
            </p:nvSpPr>
            <p:spPr bwMode="auto">
              <a:xfrm>
                <a:off x="1887240" y="3974114"/>
                <a:ext cx="4297680" cy="2011680"/>
              </a:xfrm>
              <a:prstGeom prst="rect">
                <a:avLst/>
              </a:prstGeom>
              <a:solidFill>
                <a:schemeClr val="accent3"/>
              </a:solid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77717" tIns="38858" rIns="77717" bIns="38858" numCol="1" rtlCol="0" anchor="t" anchorCtr="0" compatLnSpc="1">
                <a:prstTxWarp prst="textNoShape">
                  <a:avLst/>
                </a:prstTxWarp>
              </a:bodyPr>
              <a:lstStyle/>
              <a:p>
                <a:pPr defTabSz="1109527" eaLnBrk="0" fontAlgn="base" hangingPunct="0">
                  <a:spcBef>
                    <a:spcPct val="0"/>
                  </a:spcBef>
                  <a:spcAft>
                    <a:spcPct val="0"/>
                  </a:spcAft>
                </a:pPr>
                <a:r>
                  <a:rPr lang="en-US" sz="1360" kern="0" dirty="0">
                    <a:solidFill>
                      <a:srgbClr val="000000"/>
                    </a:solidFill>
                    <a:latin typeface="Arial"/>
                    <a:ea typeface="ＭＳ Ｐゴシック" pitchFamily="48" charset="-128"/>
                    <a:cs typeface="Arial"/>
                  </a:rPr>
                  <a:t>		</a:t>
                </a:r>
              </a:p>
            </p:txBody>
          </p:sp>
          <p:sp>
            <p:nvSpPr>
              <p:cNvPr id="28" name="TextBox 27"/>
              <p:cNvSpPr txBox="1"/>
              <p:nvPr/>
            </p:nvSpPr>
            <p:spPr>
              <a:xfrm>
                <a:off x="4192548" y="3951216"/>
                <a:ext cx="1514914" cy="505847"/>
              </a:xfrm>
              <a:prstGeom prst="rect">
                <a:avLst/>
              </a:prstGeom>
              <a:noFill/>
              <a:ln w="38100" cap="flat" cmpd="sng" algn="ctr">
                <a:noFill/>
                <a:prstDash val="solid"/>
                <a:headEnd type="none" w="med" len="med"/>
                <a:tailEnd type="none" w="med" len="med"/>
              </a:ln>
              <a:effectLst/>
            </p:spPr>
            <p:txBody>
              <a:bodyPr vert="horz" wrap="none" lIns="155434" tIns="116575" rIns="0" bIns="0" numCol="1" rtlCol="0" anchor="t" anchorCtr="0" compatLnSpc="1">
                <a:prstTxWarp prst="textNoShape">
                  <a:avLst/>
                </a:prstTxWarp>
                <a:spAutoFit/>
              </a:bodyPr>
              <a:lstStyle>
                <a:defPPr>
                  <a:defRPr lang="en-US"/>
                </a:defPPr>
                <a:lvl1pPr marR="0" lvl="0" indent="1588" defTabSz="914099" fontAlgn="base">
                  <a:lnSpc>
                    <a:spcPct val="90000"/>
                  </a:lnSpc>
                  <a:spcBef>
                    <a:spcPts val="0"/>
                  </a:spcBef>
                  <a:spcAft>
                    <a:spcPct val="0"/>
                  </a:spcAft>
                  <a:buClrTx/>
                  <a:buSzTx/>
                  <a:buFontTx/>
                  <a:buNone/>
                  <a:tabLst/>
                  <a:defRPr kumimoji="0" sz="3200" b="0" i="0" u="none" strike="noStrike" kern="0" cap="none" spc="0" normalizeH="0" baseline="0">
                    <a:ln>
                      <a:noFill/>
                    </a:ln>
                    <a:gradFill>
                      <a:gsLst>
                        <a:gs pos="0">
                          <a:srgbClr val="000000"/>
                        </a:gs>
                        <a:gs pos="98000">
                          <a:srgbClr val="000000"/>
                        </a:gs>
                      </a:gsLst>
                      <a:lin ang="5400000" scaled="0"/>
                    </a:gradFill>
                    <a:effectLst/>
                    <a:uLnTx/>
                    <a:uFillTx/>
                    <a:latin typeface="+mj-lt"/>
                    <a:ea typeface="Segoe UI" pitchFamily="34" charset="0"/>
                    <a:cs typeface="Segoe UI" pitchFamily="34" charset="0"/>
                  </a:defRPr>
                </a:lvl1pPr>
              </a:lstStyle>
              <a:p>
                <a:r>
                  <a:rPr lang="en-US" sz="2720" dirty="0">
                    <a:gradFill>
                      <a:gsLst>
                        <a:gs pos="39583">
                          <a:srgbClr val="FFFFFF"/>
                        </a:gs>
                        <a:gs pos="50417">
                          <a:srgbClr val="FFFFFF"/>
                        </a:gs>
                      </a:gsLst>
                      <a:lin ang="5400000" scaled="0"/>
                    </a:gradFill>
                  </a:rPr>
                  <a:t>ERP/CRM</a:t>
                </a:r>
              </a:p>
            </p:txBody>
          </p:sp>
        </p:grpSp>
        <p:sp>
          <p:nvSpPr>
            <p:cNvPr id="25" name="TextBox 24"/>
            <p:cNvSpPr txBox="1"/>
            <p:nvPr/>
          </p:nvSpPr>
          <p:spPr>
            <a:xfrm>
              <a:off x="2589883" y="4709290"/>
              <a:ext cx="889674" cy="1037561"/>
            </a:xfrm>
            <a:prstGeom prst="rect">
              <a:avLst/>
            </a:prstGeom>
            <a:noFill/>
            <a:ln w="38100" cap="flat" cmpd="sng" algn="ctr">
              <a:noFill/>
              <a:prstDash val="solid"/>
              <a:headEnd type="none" w="med" len="med"/>
              <a:tailEnd type="none" w="med" len="med"/>
            </a:ln>
            <a:effectLst/>
          </p:spPr>
          <p:txBody>
            <a:bodyPr vert="horz" wrap="none" lIns="0" tIns="0" rIns="0" bIns="0" numCol="1" rtlCol="0" anchor="t" anchorCtr="0" compatLnSpc="1">
              <a:prstTxWarp prst="textNoShape">
                <a:avLst/>
              </a:prstTxWarp>
              <a:spAutoFit/>
            </a:bodyPr>
            <a:lstStyle>
              <a:defPPr>
                <a:defRPr lang="en-US"/>
              </a:defPPr>
              <a:lvl1pPr marR="0" lvl="0" indent="1588" defTabSz="914099" fontAlgn="base">
                <a:lnSpc>
                  <a:spcPct val="90000"/>
                </a:lnSpc>
                <a:spcBef>
                  <a:spcPts val="1200"/>
                </a:spcBef>
                <a:spcAft>
                  <a:spcPct val="0"/>
                </a:spcAft>
                <a:buClrTx/>
                <a:buSzTx/>
                <a:buFontTx/>
                <a:buNone/>
                <a:tabLst/>
                <a:defRPr kumimoji="0" sz="2000" b="0" i="0" u="none" strike="noStrike" kern="0" cap="none" spc="0" normalizeH="0" baseline="0">
                  <a:ln>
                    <a:noFill/>
                  </a:ln>
                  <a:gradFill>
                    <a:gsLst>
                      <a:gs pos="0">
                        <a:srgbClr val="000000"/>
                      </a:gs>
                      <a:gs pos="99000">
                        <a:srgbClr val="000000"/>
                      </a:gs>
                    </a:gsLst>
                    <a:lin ang="5400000" scaled="0"/>
                  </a:gradFill>
                  <a:effectLst/>
                  <a:uLnTx/>
                  <a:uFillTx/>
                  <a:ea typeface="Segoe UI" pitchFamily="34" charset="0"/>
                  <a:cs typeface="Segoe UI" pitchFamily="34" charset="0"/>
                </a:defRPr>
              </a:lvl1pPr>
            </a:lstStyle>
            <a:p>
              <a:r>
                <a:rPr lang="en-US" sz="1700" dirty="0">
                  <a:gradFill>
                    <a:gsLst>
                      <a:gs pos="39583">
                        <a:srgbClr val="FFFFFF"/>
                      </a:gs>
                      <a:gs pos="50417">
                        <a:srgbClr val="FFFFFF"/>
                      </a:gs>
                    </a:gsLst>
                    <a:lin ang="5400000" scaled="0"/>
                  </a:gradFill>
                </a:rPr>
                <a:t>Payables</a:t>
              </a:r>
            </a:p>
            <a:p>
              <a:r>
                <a:rPr lang="en-US" sz="1700" dirty="0">
                  <a:gradFill>
                    <a:gsLst>
                      <a:gs pos="39583">
                        <a:srgbClr val="FFFFFF"/>
                      </a:gs>
                      <a:gs pos="50417">
                        <a:srgbClr val="FFFFFF"/>
                      </a:gs>
                    </a:gsLst>
                    <a:lin ang="5400000" scaled="0"/>
                  </a:gradFill>
                </a:rPr>
                <a:t>Payroll</a:t>
              </a:r>
            </a:p>
            <a:p>
              <a:r>
                <a:rPr lang="en-US" sz="1700" dirty="0">
                  <a:gradFill>
                    <a:gsLst>
                      <a:gs pos="39583">
                        <a:srgbClr val="FFFFFF"/>
                      </a:gs>
                      <a:gs pos="50417">
                        <a:srgbClr val="FFFFFF"/>
                      </a:gs>
                    </a:gsLst>
                    <a:lin ang="5400000" scaled="0"/>
                  </a:gradFill>
                </a:rPr>
                <a:t>Inventory</a:t>
              </a:r>
            </a:p>
          </p:txBody>
        </p:sp>
        <p:sp>
          <p:nvSpPr>
            <p:cNvPr id="26" name="TextBox 25"/>
            <p:cNvSpPr txBox="1"/>
            <p:nvPr/>
          </p:nvSpPr>
          <p:spPr>
            <a:xfrm>
              <a:off x="4202781" y="4709290"/>
              <a:ext cx="1280928" cy="1037561"/>
            </a:xfrm>
            <a:prstGeom prst="rect">
              <a:avLst/>
            </a:prstGeom>
            <a:noFill/>
            <a:ln w="38100" cap="flat" cmpd="sng" algn="ctr">
              <a:noFill/>
              <a:prstDash val="solid"/>
              <a:headEnd type="none" w="med" len="med"/>
              <a:tailEnd type="none" w="med" len="med"/>
            </a:ln>
            <a:effectLst/>
          </p:spPr>
          <p:txBody>
            <a:bodyPr vert="horz" wrap="none" lIns="0" tIns="0" rIns="0" bIns="0" numCol="1" rtlCol="0" anchor="t" anchorCtr="0" compatLnSpc="1">
              <a:prstTxWarp prst="textNoShape">
                <a:avLst/>
              </a:prstTxWarp>
              <a:spAutoFit/>
            </a:bodyPr>
            <a:lstStyle>
              <a:defPPr>
                <a:defRPr lang="en-US"/>
              </a:defPPr>
              <a:lvl1pPr marR="0" lvl="0" indent="1588" defTabSz="914099" fontAlgn="base">
                <a:lnSpc>
                  <a:spcPct val="90000"/>
                </a:lnSpc>
                <a:spcBef>
                  <a:spcPts val="1200"/>
                </a:spcBef>
                <a:spcAft>
                  <a:spcPct val="0"/>
                </a:spcAft>
                <a:buClrTx/>
                <a:buSzTx/>
                <a:buFontTx/>
                <a:buNone/>
                <a:tabLst/>
                <a:defRPr kumimoji="0" sz="2000" b="0" i="0" u="none" strike="noStrike" kern="0" cap="none" spc="0" normalizeH="0" baseline="0">
                  <a:ln>
                    <a:noFill/>
                  </a:ln>
                  <a:gradFill>
                    <a:gsLst>
                      <a:gs pos="0">
                        <a:srgbClr val="000000"/>
                      </a:gs>
                      <a:gs pos="99000">
                        <a:srgbClr val="000000"/>
                      </a:gs>
                    </a:gsLst>
                    <a:lin ang="5400000" scaled="0"/>
                  </a:gradFill>
                  <a:effectLst/>
                  <a:uLnTx/>
                  <a:uFillTx/>
                  <a:ea typeface="Segoe UI" pitchFamily="34" charset="0"/>
                  <a:cs typeface="Segoe UI" pitchFamily="34" charset="0"/>
                </a:defRPr>
              </a:lvl1pPr>
            </a:lstStyle>
            <a:p>
              <a:r>
                <a:rPr lang="en-US" sz="1700" dirty="0">
                  <a:gradFill>
                    <a:gsLst>
                      <a:gs pos="39583">
                        <a:srgbClr val="FFFFFF"/>
                      </a:gs>
                      <a:gs pos="50417">
                        <a:srgbClr val="FFFFFF"/>
                      </a:gs>
                    </a:gsLst>
                    <a:lin ang="5400000" scaled="0"/>
                  </a:gradFill>
                </a:rPr>
                <a:t>Contacts</a:t>
              </a:r>
            </a:p>
            <a:p>
              <a:r>
                <a:rPr lang="en-US" sz="1700" dirty="0">
                  <a:gradFill>
                    <a:gsLst>
                      <a:gs pos="39583">
                        <a:srgbClr val="FFFFFF"/>
                      </a:gs>
                      <a:gs pos="50417">
                        <a:srgbClr val="FFFFFF"/>
                      </a:gs>
                    </a:gsLst>
                    <a:lin ang="5400000" scaled="0"/>
                  </a:gradFill>
                </a:rPr>
                <a:t>Deal Tracking</a:t>
              </a:r>
            </a:p>
            <a:p>
              <a:r>
                <a:rPr lang="en-US" sz="1700" dirty="0">
                  <a:gradFill>
                    <a:gsLst>
                      <a:gs pos="39583">
                        <a:srgbClr val="FFFFFF"/>
                      </a:gs>
                      <a:gs pos="50417">
                        <a:srgbClr val="FFFFFF"/>
                      </a:gs>
                    </a:gsLst>
                    <a:lin ang="5400000" scaled="0"/>
                  </a:gradFill>
                </a:rPr>
                <a:t>Sales Pipeline</a:t>
              </a:r>
            </a:p>
          </p:txBody>
        </p:sp>
      </p:grpSp>
      <p:sp>
        <p:nvSpPr>
          <p:cNvPr id="29" name="Rectangle 32"/>
          <p:cNvSpPr/>
          <p:nvPr/>
        </p:nvSpPr>
        <p:spPr bwMode="auto">
          <a:xfrm>
            <a:off x="1827705" y="1381700"/>
            <a:ext cx="9981455" cy="4663017"/>
          </a:xfrm>
          <a:custGeom>
            <a:avLst/>
            <a:gdLst>
              <a:gd name="connsiteX0" fmla="*/ 0 w 9784080"/>
              <a:gd name="connsiteY0" fmla="*/ 0 h 4754880"/>
              <a:gd name="connsiteX1" fmla="*/ 9784080 w 9784080"/>
              <a:gd name="connsiteY1" fmla="*/ 0 h 4754880"/>
              <a:gd name="connsiteX2" fmla="*/ 9784080 w 9784080"/>
              <a:gd name="connsiteY2" fmla="*/ 4754880 h 4754880"/>
              <a:gd name="connsiteX3" fmla="*/ 0 w 9784080"/>
              <a:gd name="connsiteY3" fmla="*/ 4754880 h 4754880"/>
              <a:gd name="connsiteX4" fmla="*/ 0 w 9784080"/>
              <a:gd name="connsiteY4" fmla="*/ 0 h 4754880"/>
              <a:gd name="connsiteX0" fmla="*/ 9784080 w 9875520"/>
              <a:gd name="connsiteY0" fmla="*/ 0 h 4754880"/>
              <a:gd name="connsiteX1" fmla="*/ 9784080 w 9875520"/>
              <a:gd name="connsiteY1" fmla="*/ 4754880 h 4754880"/>
              <a:gd name="connsiteX2" fmla="*/ 0 w 9875520"/>
              <a:gd name="connsiteY2" fmla="*/ 4754880 h 4754880"/>
              <a:gd name="connsiteX3" fmla="*/ 0 w 9875520"/>
              <a:gd name="connsiteY3" fmla="*/ 0 h 4754880"/>
              <a:gd name="connsiteX4" fmla="*/ 9875520 w 9875520"/>
              <a:gd name="connsiteY4" fmla="*/ 91440 h 4754880"/>
              <a:gd name="connsiteX0" fmla="*/ 9784080 w 9784080"/>
              <a:gd name="connsiteY0" fmla="*/ 0 h 4754880"/>
              <a:gd name="connsiteX1" fmla="*/ 9784080 w 9784080"/>
              <a:gd name="connsiteY1" fmla="*/ 4754880 h 4754880"/>
              <a:gd name="connsiteX2" fmla="*/ 0 w 9784080"/>
              <a:gd name="connsiteY2" fmla="*/ 4754880 h 4754880"/>
              <a:gd name="connsiteX3" fmla="*/ 0 w 9784080"/>
              <a:gd name="connsiteY3" fmla="*/ 0 h 4754880"/>
              <a:gd name="connsiteX0" fmla="*/ 9784080 w 9784080"/>
              <a:gd name="connsiteY0" fmla="*/ 4754880 h 4754880"/>
              <a:gd name="connsiteX1" fmla="*/ 0 w 9784080"/>
              <a:gd name="connsiteY1" fmla="*/ 4754880 h 4754880"/>
              <a:gd name="connsiteX2" fmla="*/ 0 w 9784080"/>
              <a:gd name="connsiteY2" fmla="*/ 0 h 4754880"/>
            </a:gdLst>
            <a:ahLst/>
            <a:cxnLst>
              <a:cxn ang="0">
                <a:pos x="connsiteX0" y="connsiteY0"/>
              </a:cxn>
              <a:cxn ang="0">
                <a:pos x="connsiteX1" y="connsiteY1"/>
              </a:cxn>
              <a:cxn ang="0">
                <a:pos x="connsiteX2" y="connsiteY2"/>
              </a:cxn>
            </a:cxnLst>
            <a:rect l="l" t="t" r="r" b="b"/>
            <a:pathLst>
              <a:path w="9784080" h="4754880">
                <a:moveTo>
                  <a:pt x="9784080" y="4754880"/>
                </a:moveTo>
                <a:lnTo>
                  <a:pt x="0" y="4754880"/>
                </a:lnTo>
                <a:lnTo>
                  <a:pt x="0" y="0"/>
                </a:lnTo>
              </a:path>
            </a:pathLst>
          </a:custGeom>
          <a:noFill/>
          <a:ln w="50800">
            <a:solidFill>
              <a:srgbClr val="969696"/>
            </a:solidFill>
            <a:miter lim="800000"/>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3229" tIns="46616" rIns="93229" bIns="46616" numCol="1" rtlCol="0" anchor="ctr" anchorCtr="0" compatLnSpc="1">
            <a:prstTxWarp prst="textNoShape">
              <a:avLst/>
            </a:prstTxWarp>
          </a:bodyPr>
          <a:lstStyle/>
          <a:p>
            <a:pPr algn="ctr" defTabSz="932004" fontAlgn="base">
              <a:spcBef>
                <a:spcPct val="0"/>
              </a:spcBef>
              <a:spcAft>
                <a:spcPct val="0"/>
              </a:spcAft>
            </a:pPr>
            <a:endParaRPr lang="en-US" sz="2040" dirty="0">
              <a:gradFill>
                <a:gsLst>
                  <a:gs pos="0">
                    <a:srgbClr val="000000"/>
                  </a:gs>
                  <a:gs pos="100000">
                    <a:srgbClr val="000000"/>
                  </a:gs>
                </a:gsLst>
                <a:lin ang="5400000" scaled="0"/>
              </a:gradFill>
            </a:endParaRPr>
          </a:p>
        </p:txBody>
      </p:sp>
    </p:spTree>
    <p:extLst>
      <p:ext uri="{BB962C8B-B14F-4D97-AF65-F5344CB8AC3E}">
        <p14:creationId xmlns:p14="http://schemas.microsoft.com/office/powerpoint/2010/main" val="347751251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15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30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ntr" presetSubtype="0" fill="hold" grpId="0" nodeType="withEffect">
                                  <p:stCondLst>
                                    <p:cond delay="45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par>
                          <p:cTn id="23" fill="hold">
                            <p:stCondLst>
                              <p:cond delay="950"/>
                            </p:stCondLst>
                            <p:childTnLst>
                              <p:par>
                                <p:cTn id="24" presetID="10" presetClass="entr" presetSubtype="0" fill="hold" nodeType="after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par>
                          <p:cTn id="27" fill="hold">
                            <p:stCondLst>
                              <p:cond delay="1450"/>
                            </p:stCondLst>
                            <p:childTnLst>
                              <p:par>
                                <p:cTn id="28" presetID="10" presetClass="entr" presetSubtype="0" fill="hold"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childTnLst>
                          </p:cTn>
                        </p:par>
                        <p:par>
                          <p:cTn id="31" fill="hold">
                            <p:stCondLst>
                              <p:cond delay="1950"/>
                            </p:stCondLst>
                            <p:childTnLst>
                              <p:par>
                                <p:cTn id="32" presetID="10" presetClass="entr" presetSubtype="0" fill="hold" nodeType="after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0"/>
            <a:ext cx="5325035" cy="69945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endParaRPr lang="en-US" sz="5400" dirty="0" smtClean="0">
              <a:solidFill>
                <a:schemeClr val="bg1"/>
              </a:solidFill>
              <a:latin typeface="+mj-lt"/>
              <a:ea typeface="Segoe UI" pitchFamily="34" charset="0"/>
              <a:cs typeface="Segoe UI" pitchFamily="34" charset="0"/>
            </a:endParaRPr>
          </a:p>
          <a:p>
            <a:pPr defTabSz="932472" fontAlgn="base">
              <a:lnSpc>
                <a:spcPct val="90000"/>
              </a:lnSpc>
              <a:spcBef>
                <a:spcPct val="0"/>
              </a:spcBef>
              <a:spcAft>
                <a:spcPct val="0"/>
              </a:spcAft>
            </a:pPr>
            <a:endParaRPr lang="en-US" sz="5400" dirty="0">
              <a:solidFill>
                <a:schemeClr val="bg1"/>
              </a:solidFill>
              <a:latin typeface="+mj-lt"/>
              <a:ea typeface="Segoe UI" pitchFamily="34" charset="0"/>
              <a:cs typeface="Segoe UI" pitchFamily="34" charset="0"/>
            </a:endParaRPr>
          </a:p>
        </p:txBody>
      </p:sp>
      <p:sp>
        <p:nvSpPr>
          <p:cNvPr id="5" name="Rectangle 4"/>
          <p:cNvSpPr/>
          <p:nvPr/>
        </p:nvSpPr>
        <p:spPr bwMode="auto">
          <a:xfrm>
            <a:off x="0" y="6445885"/>
            <a:ext cx="5325035" cy="548640"/>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a:lnSpc>
                <a:spcPct val="90000"/>
              </a:lnSpc>
            </a:pPr>
            <a:endParaRPr lang="en-US" sz="2400" kern="0" dirty="0">
              <a:ln>
                <a:solidFill>
                  <a:srgbClr val="FFFFFF">
                    <a:alpha val="0"/>
                  </a:srgbClr>
                </a:solidFill>
              </a:ln>
              <a:solidFill>
                <a:schemeClr val="bg1"/>
              </a:solidFill>
              <a:latin typeface="Segoe UI Semibold" panose="020B0702040204020203" pitchFamily="34" charset="0"/>
              <a:ea typeface="MS PGothic" charset="0"/>
              <a:cs typeface="Segoe UI Semibold" panose="020B0702040204020203" pitchFamily="34" charset="0"/>
            </a:endParaRPr>
          </a:p>
        </p:txBody>
      </p:sp>
      <p:sp>
        <p:nvSpPr>
          <p:cNvPr id="7" name="Rectangle 6"/>
          <p:cNvSpPr/>
          <p:nvPr/>
        </p:nvSpPr>
        <p:spPr>
          <a:xfrm>
            <a:off x="9108" y="1237136"/>
            <a:ext cx="5325034" cy="840230"/>
          </a:xfrm>
          <a:prstGeom prst="rect">
            <a:avLst/>
          </a:prstGeom>
        </p:spPr>
        <p:txBody>
          <a:bodyPr wrap="square" lIns="274320">
            <a:spAutoFit/>
          </a:bodyPr>
          <a:lstStyle/>
          <a:p>
            <a:pPr defTabSz="932472" fontAlgn="base">
              <a:lnSpc>
                <a:spcPct val="90000"/>
              </a:lnSpc>
              <a:spcBef>
                <a:spcPct val="0"/>
              </a:spcBef>
              <a:spcAft>
                <a:spcPct val="0"/>
              </a:spcAft>
            </a:pPr>
            <a:r>
              <a:rPr lang="en-US" sz="5400" dirty="0" smtClean="0">
                <a:solidFill>
                  <a:schemeClr val="bg1"/>
                </a:solidFill>
                <a:latin typeface="+mj-lt"/>
                <a:ea typeface="Segoe UI" pitchFamily="34" charset="0"/>
                <a:cs typeface="Segoe UI" pitchFamily="34" charset="0"/>
              </a:rPr>
              <a:t>Why Hadoop</a:t>
            </a:r>
            <a:endParaRPr lang="en-US" sz="5400" dirty="0">
              <a:solidFill>
                <a:schemeClr val="bg1"/>
              </a:solidFill>
              <a:latin typeface="+mj-lt"/>
              <a:ea typeface="Segoe UI" pitchFamily="34" charset="0"/>
              <a:cs typeface="Segoe UI" pitchFamily="34" charset="0"/>
            </a:endParaRPr>
          </a:p>
        </p:txBody>
      </p:sp>
      <p:sp>
        <p:nvSpPr>
          <p:cNvPr id="2" name="Slide Number Placeholder 1"/>
          <p:cNvSpPr>
            <a:spLocks noGrp="1"/>
          </p:cNvSpPr>
          <p:nvPr>
            <p:ph type="sldNum" sz="quarter" idx="4294967295"/>
          </p:nvPr>
        </p:nvSpPr>
        <p:spPr>
          <a:xfrm>
            <a:off x="11595100" y="6565900"/>
            <a:ext cx="566738" cy="136525"/>
          </a:xfrm>
          <a:prstGeom prst="rect">
            <a:avLst/>
          </a:prstGeom>
        </p:spPr>
        <p:txBody>
          <a:bodyPr/>
          <a:lstStyle/>
          <a:p>
            <a:pPr>
              <a:defRPr/>
            </a:pPr>
            <a:fld id="{F8A0AC42-AA1D-4944-8D96-660DE70C7E1B}" type="slidenum">
              <a:rPr lang="en-IN" smtClean="0"/>
              <a:pPr>
                <a:defRPr/>
              </a:pPr>
              <a:t>11</a:t>
            </a:fld>
            <a:endParaRPr lang="en-IN" dirty="0"/>
          </a:p>
        </p:txBody>
      </p:sp>
      <p:sp>
        <p:nvSpPr>
          <p:cNvPr id="12" name="Freeform 11"/>
          <p:cNvSpPr>
            <a:spLocks/>
          </p:cNvSpPr>
          <p:nvPr/>
        </p:nvSpPr>
        <p:spPr bwMode="auto">
          <a:xfrm>
            <a:off x="6036464" y="2194152"/>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3" name="Freeform 12"/>
          <p:cNvSpPr>
            <a:spLocks/>
          </p:cNvSpPr>
          <p:nvPr/>
        </p:nvSpPr>
        <p:spPr bwMode="auto">
          <a:xfrm flipH="1">
            <a:off x="2671625" y="4267200"/>
            <a:ext cx="2653409" cy="2178685"/>
          </a:xfrm>
          <a:custGeom>
            <a:avLst/>
            <a:gdLst>
              <a:gd name="connsiteX0" fmla="*/ 603413 w 1090712"/>
              <a:gd name="connsiteY0" fmla="*/ 721327 h 895572"/>
              <a:gd name="connsiteX1" fmla="*/ 578466 w 1090712"/>
              <a:gd name="connsiteY1" fmla="*/ 770746 h 895572"/>
              <a:gd name="connsiteX2" fmla="*/ 553519 w 1090712"/>
              <a:gd name="connsiteY2" fmla="*/ 818264 h 895572"/>
              <a:gd name="connsiteX3" fmla="*/ 528334 w 1090712"/>
              <a:gd name="connsiteY3" fmla="*/ 865069 h 895572"/>
              <a:gd name="connsiteX4" fmla="*/ 511825 w 1090712"/>
              <a:gd name="connsiteY4" fmla="*/ 895572 h 895572"/>
              <a:gd name="connsiteX5" fmla="*/ 624528 w 1090712"/>
              <a:gd name="connsiteY5" fmla="*/ 895572 h 895572"/>
              <a:gd name="connsiteX6" fmla="*/ 624796 w 1090712"/>
              <a:gd name="connsiteY6" fmla="*/ 894768 h 895572"/>
              <a:gd name="connsiteX7" fmla="*/ 625271 w 1090712"/>
              <a:gd name="connsiteY7" fmla="*/ 891679 h 895572"/>
              <a:gd name="connsiteX8" fmla="*/ 625747 w 1090712"/>
              <a:gd name="connsiteY8" fmla="*/ 889066 h 895572"/>
              <a:gd name="connsiteX9" fmla="*/ 625747 w 1090712"/>
              <a:gd name="connsiteY9" fmla="*/ 860555 h 895572"/>
              <a:gd name="connsiteX10" fmla="*/ 624796 w 1090712"/>
              <a:gd name="connsiteY10" fmla="*/ 833945 h 895572"/>
              <a:gd name="connsiteX11" fmla="*/ 624321 w 1090712"/>
              <a:gd name="connsiteY11" fmla="*/ 820877 h 895572"/>
              <a:gd name="connsiteX12" fmla="*/ 623608 w 1090712"/>
              <a:gd name="connsiteY12" fmla="*/ 808047 h 895572"/>
              <a:gd name="connsiteX13" fmla="*/ 621708 w 1090712"/>
              <a:gd name="connsiteY13" fmla="*/ 795218 h 895572"/>
              <a:gd name="connsiteX14" fmla="*/ 620044 w 1090712"/>
              <a:gd name="connsiteY14" fmla="*/ 782625 h 895572"/>
              <a:gd name="connsiteX15" fmla="*/ 616005 w 1090712"/>
              <a:gd name="connsiteY15" fmla="*/ 766707 h 895572"/>
              <a:gd name="connsiteX16" fmla="*/ 611966 w 1090712"/>
              <a:gd name="connsiteY16" fmla="*/ 751976 h 895572"/>
              <a:gd name="connsiteX17" fmla="*/ 607452 w 1090712"/>
              <a:gd name="connsiteY17" fmla="*/ 737245 h 895572"/>
              <a:gd name="connsiteX18" fmla="*/ 698212 w 1090712"/>
              <a:gd name="connsiteY18" fmla="*/ 530778 h 895572"/>
              <a:gd name="connsiteX19" fmla="*/ 693460 w 1090712"/>
              <a:gd name="connsiteY19" fmla="*/ 534818 h 895572"/>
              <a:gd name="connsiteX20" fmla="*/ 688471 w 1090712"/>
              <a:gd name="connsiteY20" fmla="*/ 538857 h 895572"/>
              <a:gd name="connsiteX21" fmla="*/ 678254 w 1090712"/>
              <a:gd name="connsiteY21" fmla="*/ 546935 h 895572"/>
              <a:gd name="connsiteX22" fmla="*/ 669226 w 1090712"/>
              <a:gd name="connsiteY22" fmla="*/ 553587 h 895572"/>
              <a:gd name="connsiteX23" fmla="*/ 663048 w 1090712"/>
              <a:gd name="connsiteY23" fmla="*/ 558814 h 895572"/>
              <a:gd name="connsiteX24" fmla="*/ 663048 w 1090712"/>
              <a:gd name="connsiteY24" fmla="*/ 556676 h 895572"/>
              <a:gd name="connsiteX25" fmla="*/ 663523 w 1090712"/>
              <a:gd name="connsiteY25" fmla="*/ 554538 h 895572"/>
              <a:gd name="connsiteX26" fmla="*/ 665424 w 1090712"/>
              <a:gd name="connsiteY26" fmla="*/ 550498 h 895572"/>
              <a:gd name="connsiteX27" fmla="*/ 668038 w 1090712"/>
              <a:gd name="connsiteY27" fmla="*/ 546459 h 895572"/>
              <a:gd name="connsiteX28" fmla="*/ 671602 w 1090712"/>
              <a:gd name="connsiteY28" fmla="*/ 542420 h 895572"/>
              <a:gd name="connsiteX29" fmla="*/ 676829 w 1090712"/>
              <a:gd name="connsiteY29" fmla="*/ 538857 h 895572"/>
              <a:gd name="connsiteX30" fmla="*/ 682768 w 1090712"/>
              <a:gd name="connsiteY30" fmla="*/ 535768 h 895572"/>
              <a:gd name="connsiteX31" fmla="*/ 689896 w 1090712"/>
              <a:gd name="connsiteY31" fmla="*/ 533154 h 895572"/>
              <a:gd name="connsiteX32" fmla="*/ 654257 w 1090712"/>
              <a:gd name="connsiteY32" fmla="*/ 302216 h 895572"/>
              <a:gd name="connsiteX33" fmla="*/ 651882 w 1090712"/>
              <a:gd name="connsiteY33" fmla="*/ 302691 h 895572"/>
              <a:gd name="connsiteX34" fmla="*/ 649268 w 1090712"/>
              <a:gd name="connsiteY34" fmla="*/ 303166 h 895572"/>
              <a:gd name="connsiteX35" fmla="*/ 647130 w 1090712"/>
              <a:gd name="connsiteY35" fmla="*/ 304354 h 895572"/>
              <a:gd name="connsiteX36" fmla="*/ 644516 w 1090712"/>
              <a:gd name="connsiteY36" fmla="*/ 306255 h 895572"/>
              <a:gd name="connsiteX37" fmla="*/ 642140 w 1090712"/>
              <a:gd name="connsiteY37" fmla="*/ 307918 h 895572"/>
              <a:gd name="connsiteX38" fmla="*/ 640002 w 1090712"/>
              <a:gd name="connsiteY38" fmla="*/ 310294 h 895572"/>
              <a:gd name="connsiteX39" fmla="*/ 638101 w 1090712"/>
              <a:gd name="connsiteY39" fmla="*/ 312432 h 895572"/>
              <a:gd name="connsiteX40" fmla="*/ 636913 w 1090712"/>
              <a:gd name="connsiteY40" fmla="*/ 314571 h 895572"/>
              <a:gd name="connsiteX41" fmla="*/ 635963 w 1090712"/>
              <a:gd name="connsiteY41" fmla="*/ 316946 h 895572"/>
              <a:gd name="connsiteX42" fmla="*/ 635963 w 1090712"/>
              <a:gd name="connsiteY42" fmla="*/ 319085 h 895572"/>
              <a:gd name="connsiteX43" fmla="*/ 636913 w 1090712"/>
              <a:gd name="connsiteY43" fmla="*/ 321223 h 895572"/>
              <a:gd name="connsiteX44" fmla="*/ 637626 w 1090712"/>
              <a:gd name="connsiteY44" fmla="*/ 324074 h 895572"/>
              <a:gd name="connsiteX45" fmla="*/ 639527 w 1090712"/>
              <a:gd name="connsiteY45" fmla="*/ 326688 h 895572"/>
              <a:gd name="connsiteX46" fmla="*/ 643091 w 1090712"/>
              <a:gd name="connsiteY46" fmla="*/ 331677 h 895572"/>
              <a:gd name="connsiteX47" fmla="*/ 647130 w 1090712"/>
              <a:gd name="connsiteY47" fmla="*/ 335954 h 895572"/>
              <a:gd name="connsiteX48" fmla="*/ 655920 w 1090712"/>
              <a:gd name="connsiteY48" fmla="*/ 330727 h 895572"/>
              <a:gd name="connsiteX49" fmla="*/ 663999 w 1090712"/>
              <a:gd name="connsiteY49" fmla="*/ 324787 h 895572"/>
              <a:gd name="connsiteX50" fmla="*/ 679917 w 1090712"/>
              <a:gd name="connsiteY50" fmla="*/ 313383 h 895572"/>
              <a:gd name="connsiteX51" fmla="*/ 676354 w 1090712"/>
              <a:gd name="connsiteY51" fmla="*/ 311007 h 895572"/>
              <a:gd name="connsiteX52" fmla="*/ 672790 w 1090712"/>
              <a:gd name="connsiteY52" fmla="*/ 308393 h 895572"/>
              <a:gd name="connsiteX53" fmla="*/ 668988 w 1090712"/>
              <a:gd name="connsiteY53" fmla="*/ 306730 h 895572"/>
              <a:gd name="connsiteX54" fmla="*/ 664949 w 1090712"/>
              <a:gd name="connsiteY54" fmla="*/ 304829 h 895572"/>
              <a:gd name="connsiteX55" fmla="*/ 660910 w 1090712"/>
              <a:gd name="connsiteY55" fmla="*/ 303641 h 895572"/>
              <a:gd name="connsiteX56" fmla="*/ 657346 w 1090712"/>
              <a:gd name="connsiteY56" fmla="*/ 302691 h 895572"/>
              <a:gd name="connsiteX57" fmla="*/ 696549 w 1090712"/>
              <a:gd name="connsiteY57" fmla="*/ 252322 h 895572"/>
              <a:gd name="connsiteX58" fmla="*/ 696786 w 1090712"/>
              <a:gd name="connsiteY58" fmla="*/ 259925 h 895572"/>
              <a:gd name="connsiteX59" fmla="*/ 698212 w 1090712"/>
              <a:gd name="connsiteY59" fmla="*/ 266102 h 895572"/>
              <a:gd name="connsiteX60" fmla="*/ 700113 w 1090712"/>
              <a:gd name="connsiteY60" fmla="*/ 272042 h 895572"/>
              <a:gd name="connsiteX61" fmla="*/ 701776 w 1090712"/>
              <a:gd name="connsiteY61" fmla="*/ 276794 h 895572"/>
              <a:gd name="connsiteX62" fmla="*/ 704389 w 1090712"/>
              <a:gd name="connsiteY62" fmla="*/ 280833 h 895572"/>
              <a:gd name="connsiteX63" fmla="*/ 707240 w 1090712"/>
              <a:gd name="connsiteY63" fmla="*/ 284397 h 895572"/>
              <a:gd name="connsiteX64" fmla="*/ 710329 w 1090712"/>
              <a:gd name="connsiteY64" fmla="*/ 287010 h 895572"/>
              <a:gd name="connsiteX65" fmla="*/ 713418 w 1090712"/>
              <a:gd name="connsiteY65" fmla="*/ 289624 h 895572"/>
              <a:gd name="connsiteX66" fmla="*/ 716506 w 1090712"/>
              <a:gd name="connsiteY66" fmla="*/ 291524 h 895572"/>
              <a:gd name="connsiteX67" fmla="*/ 719595 w 1090712"/>
              <a:gd name="connsiteY67" fmla="*/ 293187 h 895572"/>
              <a:gd name="connsiteX68" fmla="*/ 725772 w 1090712"/>
              <a:gd name="connsiteY68" fmla="*/ 295088 h 895572"/>
              <a:gd name="connsiteX69" fmla="*/ 731237 w 1090712"/>
              <a:gd name="connsiteY69" fmla="*/ 296514 h 895572"/>
              <a:gd name="connsiteX70" fmla="*/ 734801 w 1090712"/>
              <a:gd name="connsiteY70" fmla="*/ 296751 h 895572"/>
              <a:gd name="connsiteX71" fmla="*/ 722209 w 1090712"/>
              <a:gd name="connsiteY71" fmla="*/ 303879 h 895572"/>
              <a:gd name="connsiteX72" fmla="*/ 710804 w 1090712"/>
              <a:gd name="connsiteY72" fmla="*/ 311007 h 895572"/>
              <a:gd name="connsiteX73" fmla="*/ 688471 w 1090712"/>
              <a:gd name="connsiteY73" fmla="*/ 324787 h 895572"/>
              <a:gd name="connsiteX74" fmla="*/ 667563 w 1090712"/>
              <a:gd name="connsiteY74" fmla="*/ 339043 h 895572"/>
              <a:gd name="connsiteX75" fmla="*/ 646179 w 1090712"/>
              <a:gd name="connsiteY75" fmla="*/ 352823 h 895572"/>
              <a:gd name="connsiteX76" fmla="*/ 620044 w 1090712"/>
              <a:gd name="connsiteY76" fmla="*/ 313383 h 895572"/>
              <a:gd name="connsiteX77" fmla="*/ 617668 w 1090712"/>
              <a:gd name="connsiteY77" fmla="*/ 312432 h 895572"/>
              <a:gd name="connsiteX78" fmla="*/ 615055 w 1090712"/>
              <a:gd name="connsiteY78" fmla="*/ 312432 h 895572"/>
              <a:gd name="connsiteX79" fmla="*/ 612441 w 1090712"/>
              <a:gd name="connsiteY79" fmla="*/ 313383 h 895572"/>
              <a:gd name="connsiteX80" fmla="*/ 609353 w 1090712"/>
              <a:gd name="connsiteY80" fmla="*/ 314095 h 895572"/>
              <a:gd name="connsiteX81" fmla="*/ 602938 w 1090712"/>
              <a:gd name="connsiteY81" fmla="*/ 316946 h 895572"/>
              <a:gd name="connsiteX82" fmla="*/ 599849 w 1090712"/>
              <a:gd name="connsiteY82" fmla="*/ 317659 h 895572"/>
              <a:gd name="connsiteX83" fmla="*/ 596760 w 1090712"/>
              <a:gd name="connsiteY83" fmla="*/ 318610 h 895572"/>
              <a:gd name="connsiteX84" fmla="*/ 607927 w 1090712"/>
              <a:gd name="connsiteY84" fmla="*/ 307205 h 895572"/>
              <a:gd name="connsiteX85" fmla="*/ 618619 w 1090712"/>
              <a:gd name="connsiteY85" fmla="*/ 295088 h 895572"/>
              <a:gd name="connsiteX86" fmla="*/ 623846 w 1090712"/>
              <a:gd name="connsiteY86" fmla="*/ 289386 h 895572"/>
              <a:gd name="connsiteX87" fmla="*/ 629786 w 1090712"/>
              <a:gd name="connsiteY87" fmla="*/ 283921 h 895572"/>
              <a:gd name="connsiteX88" fmla="*/ 635963 w 1090712"/>
              <a:gd name="connsiteY88" fmla="*/ 278694 h 895572"/>
              <a:gd name="connsiteX89" fmla="*/ 642140 w 1090712"/>
              <a:gd name="connsiteY89" fmla="*/ 273705 h 895572"/>
              <a:gd name="connsiteX90" fmla="*/ 648793 w 1090712"/>
              <a:gd name="connsiteY90" fmla="*/ 269191 h 895572"/>
              <a:gd name="connsiteX91" fmla="*/ 655446 w 1090712"/>
              <a:gd name="connsiteY91" fmla="*/ 265627 h 895572"/>
              <a:gd name="connsiteX92" fmla="*/ 662098 w 1090712"/>
              <a:gd name="connsiteY92" fmla="*/ 263013 h 895572"/>
              <a:gd name="connsiteX93" fmla="*/ 668988 w 1090712"/>
              <a:gd name="connsiteY93" fmla="*/ 260400 h 895572"/>
              <a:gd name="connsiteX94" fmla="*/ 682768 w 1090712"/>
              <a:gd name="connsiteY94" fmla="*/ 256361 h 895572"/>
              <a:gd name="connsiteX95" fmla="*/ 1030602 w 1090712"/>
              <a:gd name="connsiteY95" fmla="*/ 200289 h 895572"/>
              <a:gd name="connsiteX96" fmla="*/ 1027513 w 1090712"/>
              <a:gd name="connsiteY96" fmla="*/ 207892 h 895572"/>
              <a:gd name="connsiteX97" fmla="*/ 1023949 w 1090712"/>
              <a:gd name="connsiteY97" fmla="*/ 214545 h 895572"/>
              <a:gd name="connsiteX98" fmla="*/ 1019910 w 1090712"/>
              <a:gd name="connsiteY98" fmla="*/ 221197 h 895572"/>
              <a:gd name="connsiteX99" fmla="*/ 1015396 w 1090712"/>
              <a:gd name="connsiteY99" fmla="*/ 226899 h 895572"/>
              <a:gd name="connsiteX100" fmla="*/ 1011119 w 1090712"/>
              <a:gd name="connsiteY100" fmla="*/ 232839 h 895572"/>
              <a:gd name="connsiteX101" fmla="*/ 1006130 w 1090712"/>
              <a:gd name="connsiteY101" fmla="*/ 237591 h 895572"/>
              <a:gd name="connsiteX102" fmla="*/ 1001140 w 1090712"/>
              <a:gd name="connsiteY102" fmla="*/ 242105 h 895572"/>
              <a:gd name="connsiteX103" fmla="*/ 996388 w 1090712"/>
              <a:gd name="connsiteY103" fmla="*/ 246144 h 895572"/>
              <a:gd name="connsiteX104" fmla="*/ 990924 w 1090712"/>
              <a:gd name="connsiteY104" fmla="*/ 249708 h 895572"/>
              <a:gd name="connsiteX105" fmla="*/ 985697 w 1090712"/>
              <a:gd name="connsiteY105" fmla="*/ 252797 h 895572"/>
              <a:gd name="connsiteX106" fmla="*/ 980232 w 1090712"/>
              <a:gd name="connsiteY106" fmla="*/ 254935 h 895572"/>
              <a:gd name="connsiteX107" fmla="*/ 975005 w 1090712"/>
              <a:gd name="connsiteY107" fmla="*/ 256836 h 895572"/>
              <a:gd name="connsiteX108" fmla="*/ 969541 w 1090712"/>
              <a:gd name="connsiteY108" fmla="*/ 258262 h 895572"/>
              <a:gd name="connsiteX109" fmla="*/ 963839 w 1090712"/>
              <a:gd name="connsiteY109" fmla="*/ 258499 h 895572"/>
              <a:gd name="connsiteX110" fmla="*/ 958612 w 1090712"/>
              <a:gd name="connsiteY110" fmla="*/ 258499 h 895572"/>
              <a:gd name="connsiteX111" fmla="*/ 953622 w 1090712"/>
              <a:gd name="connsiteY111" fmla="*/ 257786 h 895572"/>
              <a:gd name="connsiteX112" fmla="*/ 970966 w 1090712"/>
              <a:gd name="connsiteY112" fmla="*/ 244006 h 895572"/>
              <a:gd name="connsiteX113" fmla="*/ 990211 w 1090712"/>
              <a:gd name="connsiteY113" fmla="*/ 229275 h 895572"/>
              <a:gd name="connsiteX114" fmla="*/ 1010169 w 1090712"/>
              <a:gd name="connsiteY114" fmla="*/ 214069 h 895572"/>
              <a:gd name="connsiteX115" fmla="*/ 1020385 w 1090712"/>
              <a:gd name="connsiteY115" fmla="*/ 206942 h 895572"/>
              <a:gd name="connsiteX116" fmla="*/ 389581 w 1090712"/>
              <a:gd name="connsiteY116" fmla="*/ 176768 h 895572"/>
              <a:gd name="connsiteX117" fmla="*/ 397422 w 1090712"/>
              <a:gd name="connsiteY117" fmla="*/ 177243 h 895572"/>
              <a:gd name="connsiteX118" fmla="*/ 414766 w 1090712"/>
              <a:gd name="connsiteY118" fmla="*/ 178906 h 895572"/>
              <a:gd name="connsiteX119" fmla="*/ 405500 w 1090712"/>
              <a:gd name="connsiteY119" fmla="*/ 179856 h 895572"/>
              <a:gd name="connsiteX120" fmla="*/ 396946 w 1090712"/>
              <a:gd name="connsiteY120" fmla="*/ 181995 h 895572"/>
              <a:gd name="connsiteX121" fmla="*/ 389581 w 1090712"/>
              <a:gd name="connsiteY121" fmla="*/ 184371 h 895572"/>
              <a:gd name="connsiteX122" fmla="*/ 381978 w 1090712"/>
              <a:gd name="connsiteY122" fmla="*/ 186984 h 895572"/>
              <a:gd name="connsiteX123" fmla="*/ 375326 w 1090712"/>
              <a:gd name="connsiteY123" fmla="*/ 190548 h 895572"/>
              <a:gd name="connsiteX124" fmla="*/ 368911 w 1090712"/>
              <a:gd name="connsiteY124" fmla="*/ 194112 h 895572"/>
              <a:gd name="connsiteX125" fmla="*/ 363208 w 1090712"/>
              <a:gd name="connsiteY125" fmla="*/ 198626 h 895572"/>
              <a:gd name="connsiteX126" fmla="*/ 357981 w 1090712"/>
              <a:gd name="connsiteY126" fmla="*/ 202903 h 895572"/>
              <a:gd name="connsiteX127" fmla="*/ 352517 w 1090712"/>
              <a:gd name="connsiteY127" fmla="*/ 208367 h 895572"/>
              <a:gd name="connsiteX128" fmla="*/ 348003 w 1090712"/>
              <a:gd name="connsiteY128" fmla="*/ 214070 h 895572"/>
              <a:gd name="connsiteX129" fmla="*/ 343726 w 1090712"/>
              <a:gd name="connsiteY129" fmla="*/ 220247 h 895572"/>
              <a:gd name="connsiteX130" fmla="*/ 339687 w 1090712"/>
              <a:gd name="connsiteY130" fmla="*/ 226662 h 895572"/>
              <a:gd name="connsiteX131" fmla="*/ 335648 w 1090712"/>
              <a:gd name="connsiteY131" fmla="*/ 233790 h 895572"/>
              <a:gd name="connsiteX132" fmla="*/ 332559 w 1090712"/>
              <a:gd name="connsiteY132" fmla="*/ 240917 h 895572"/>
              <a:gd name="connsiteX133" fmla="*/ 328995 w 1090712"/>
              <a:gd name="connsiteY133" fmla="*/ 248758 h 895572"/>
              <a:gd name="connsiteX134" fmla="*/ 325907 w 1090712"/>
              <a:gd name="connsiteY134" fmla="*/ 256836 h 895572"/>
              <a:gd name="connsiteX135" fmla="*/ 325432 w 1090712"/>
              <a:gd name="connsiteY135" fmla="*/ 252797 h 895572"/>
              <a:gd name="connsiteX136" fmla="*/ 324956 w 1090712"/>
              <a:gd name="connsiteY136" fmla="*/ 248283 h 895572"/>
              <a:gd name="connsiteX137" fmla="*/ 323056 w 1090712"/>
              <a:gd name="connsiteY137" fmla="*/ 239492 h 895572"/>
              <a:gd name="connsiteX138" fmla="*/ 320917 w 1090712"/>
              <a:gd name="connsiteY138" fmla="*/ 229275 h 895572"/>
              <a:gd name="connsiteX139" fmla="*/ 320442 w 1090712"/>
              <a:gd name="connsiteY139" fmla="*/ 223811 h 895572"/>
              <a:gd name="connsiteX140" fmla="*/ 319967 w 1090712"/>
              <a:gd name="connsiteY140" fmla="*/ 217633 h 895572"/>
              <a:gd name="connsiteX141" fmla="*/ 314740 w 1090712"/>
              <a:gd name="connsiteY141" fmla="*/ 217633 h 895572"/>
              <a:gd name="connsiteX142" fmla="*/ 302148 w 1090712"/>
              <a:gd name="connsiteY142" fmla="*/ 243056 h 895572"/>
              <a:gd name="connsiteX143" fmla="*/ 289793 w 1090712"/>
              <a:gd name="connsiteY143" fmla="*/ 267528 h 895572"/>
              <a:gd name="connsiteX144" fmla="*/ 277438 w 1090712"/>
              <a:gd name="connsiteY144" fmla="*/ 291049 h 895572"/>
              <a:gd name="connsiteX145" fmla="*/ 264371 w 1090712"/>
              <a:gd name="connsiteY145" fmla="*/ 312907 h 895572"/>
              <a:gd name="connsiteX146" fmla="*/ 267459 w 1090712"/>
              <a:gd name="connsiteY146" fmla="*/ 295088 h 895572"/>
              <a:gd name="connsiteX147" fmla="*/ 271023 w 1090712"/>
              <a:gd name="connsiteY147" fmla="*/ 279170 h 895572"/>
              <a:gd name="connsiteX148" fmla="*/ 274587 w 1090712"/>
              <a:gd name="connsiteY148" fmla="*/ 263964 h 895572"/>
              <a:gd name="connsiteX149" fmla="*/ 279101 w 1090712"/>
              <a:gd name="connsiteY149" fmla="*/ 250183 h 895572"/>
              <a:gd name="connsiteX150" fmla="*/ 284091 w 1090712"/>
              <a:gd name="connsiteY150" fmla="*/ 238066 h 895572"/>
              <a:gd name="connsiteX151" fmla="*/ 289318 w 1090712"/>
              <a:gd name="connsiteY151" fmla="*/ 226900 h 895572"/>
              <a:gd name="connsiteX152" fmla="*/ 292406 w 1090712"/>
              <a:gd name="connsiteY152" fmla="*/ 221673 h 895572"/>
              <a:gd name="connsiteX153" fmla="*/ 295495 w 1090712"/>
              <a:gd name="connsiteY153" fmla="*/ 217158 h 895572"/>
              <a:gd name="connsiteX154" fmla="*/ 298584 w 1090712"/>
              <a:gd name="connsiteY154" fmla="*/ 212406 h 895572"/>
              <a:gd name="connsiteX155" fmla="*/ 302148 w 1090712"/>
              <a:gd name="connsiteY155" fmla="*/ 208367 h 895572"/>
              <a:gd name="connsiteX156" fmla="*/ 305711 w 1090712"/>
              <a:gd name="connsiteY156" fmla="*/ 204328 h 895572"/>
              <a:gd name="connsiteX157" fmla="*/ 309275 w 1090712"/>
              <a:gd name="connsiteY157" fmla="*/ 200765 h 895572"/>
              <a:gd name="connsiteX158" fmla="*/ 313314 w 1090712"/>
              <a:gd name="connsiteY158" fmla="*/ 197201 h 895572"/>
              <a:gd name="connsiteX159" fmla="*/ 317354 w 1090712"/>
              <a:gd name="connsiteY159" fmla="*/ 194112 h 895572"/>
              <a:gd name="connsiteX160" fmla="*/ 321868 w 1090712"/>
              <a:gd name="connsiteY160" fmla="*/ 191498 h 895572"/>
              <a:gd name="connsiteX161" fmla="*/ 326382 w 1090712"/>
              <a:gd name="connsiteY161" fmla="*/ 188647 h 895572"/>
              <a:gd name="connsiteX162" fmla="*/ 330659 w 1090712"/>
              <a:gd name="connsiteY162" fmla="*/ 186509 h 895572"/>
              <a:gd name="connsiteX163" fmla="*/ 335648 w 1090712"/>
              <a:gd name="connsiteY163" fmla="*/ 184371 h 895572"/>
              <a:gd name="connsiteX164" fmla="*/ 340637 w 1090712"/>
              <a:gd name="connsiteY164" fmla="*/ 182470 h 895572"/>
              <a:gd name="connsiteX165" fmla="*/ 345864 w 1090712"/>
              <a:gd name="connsiteY165" fmla="*/ 181282 h 895572"/>
              <a:gd name="connsiteX166" fmla="*/ 351091 w 1090712"/>
              <a:gd name="connsiteY166" fmla="*/ 179856 h 895572"/>
              <a:gd name="connsiteX167" fmla="*/ 357031 w 1090712"/>
              <a:gd name="connsiteY167" fmla="*/ 178431 h 895572"/>
              <a:gd name="connsiteX168" fmla="*/ 368911 w 1090712"/>
              <a:gd name="connsiteY168" fmla="*/ 177243 h 895572"/>
              <a:gd name="connsiteX169" fmla="*/ 381978 w 1090712"/>
              <a:gd name="connsiteY169" fmla="*/ 176768 h 895572"/>
              <a:gd name="connsiteX170" fmla="*/ 609353 w 1090712"/>
              <a:gd name="connsiteY170" fmla="*/ 174629 h 895572"/>
              <a:gd name="connsiteX171" fmla="*/ 602463 w 1090712"/>
              <a:gd name="connsiteY171" fmla="*/ 180807 h 895572"/>
              <a:gd name="connsiteX172" fmla="*/ 596285 w 1090712"/>
              <a:gd name="connsiteY172" fmla="*/ 187459 h 895572"/>
              <a:gd name="connsiteX173" fmla="*/ 583931 w 1090712"/>
              <a:gd name="connsiteY173" fmla="*/ 201715 h 895572"/>
              <a:gd name="connsiteX174" fmla="*/ 571101 w 1090712"/>
              <a:gd name="connsiteY174" fmla="*/ 215495 h 895572"/>
              <a:gd name="connsiteX175" fmla="*/ 564686 w 1090712"/>
              <a:gd name="connsiteY175" fmla="*/ 222148 h 895572"/>
              <a:gd name="connsiteX176" fmla="*/ 558508 w 1090712"/>
              <a:gd name="connsiteY176" fmla="*/ 228325 h 895572"/>
              <a:gd name="connsiteX177" fmla="*/ 557558 w 1090712"/>
              <a:gd name="connsiteY177" fmla="*/ 223335 h 895572"/>
              <a:gd name="connsiteX178" fmla="*/ 557083 w 1090712"/>
              <a:gd name="connsiteY178" fmla="*/ 219059 h 895572"/>
              <a:gd name="connsiteX179" fmla="*/ 557083 w 1090712"/>
              <a:gd name="connsiteY179" fmla="*/ 215020 h 895572"/>
              <a:gd name="connsiteX180" fmla="*/ 557558 w 1090712"/>
              <a:gd name="connsiteY180" fmla="*/ 210981 h 895572"/>
              <a:gd name="connsiteX181" fmla="*/ 558508 w 1090712"/>
              <a:gd name="connsiteY181" fmla="*/ 207417 h 895572"/>
              <a:gd name="connsiteX182" fmla="*/ 560409 w 1090712"/>
              <a:gd name="connsiteY182" fmla="*/ 203853 h 895572"/>
              <a:gd name="connsiteX183" fmla="*/ 562072 w 1090712"/>
              <a:gd name="connsiteY183" fmla="*/ 200764 h 895572"/>
              <a:gd name="connsiteX184" fmla="*/ 564686 w 1090712"/>
              <a:gd name="connsiteY184" fmla="*/ 197676 h 895572"/>
              <a:gd name="connsiteX185" fmla="*/ 567774 w 1090712"/>
              <a:gd name="connsiteY185" fmla="*/ 194587 h 895572"/>
              <a:gd name="connsiteX186" fmla="*/ 571813 w 1090712"/>
              <a:gd name="connsiteY186" fmla="*/ 191973 h 895572"/>
              <a:gd name="connsiteX187" fmla="*/ 576328 w 1090712"/>
              <a:gd name="connsiteY187" fmla="*/ 188647 h 895572"/>
              <a:gd name="connsiteX188" fmla="*/ 581317 w 1090712"/>
              <a:gd name="connsiteY188" fmla="*/ 186034 h 895572"/>
              <a:gd name="connsiteX189" fmla="*/ 587019 w 1090712"/>
              <a:gd name="connsiteY189" fmla="*/ 183420 h 895572"/>
              <a:gd name="connsiteX190" fmla="*/ 593672 w 1090712"/>
              <a:gd name="connsiteY190" fmla="*/ 180332 h 895572"/>
              <a:gd name="connsiteX191" fmla="*/ 586544 w 1090712"/>
              <a:gd name="connsiteY191" fmla="*/ 0 h 895572"/>
              <a:gd name="connsiteX192" fmla="*/ 570150 w 1090712"/>
              <a:gd name="connsiteY192" fmla="*/ 2851 h 895572"/>
              <a:gd name="connsiteX193" fmla="*/ 553519 w 1090712"/>
              <a:gd name="connsiteY193" fmla="*/ 5940 h 895572"/>
              <a:gd name="connsiteX194" fmla="*/ 536650 w 1090712"/>
              <a:gd name="connsiteY194" fmla="*/ 10454 h 895572"/>
              <a:gd name="connsiteX195" fmla="*/ 520256 w 1090712"/>
              <a:gd name="connsiteY195" fmla="*/ 14731 h 895572"/>
              <a:gd name="connsiteX196" fmla="*/ 486993 w 1090712"/>
              <a:gd name="connsiteY196" fmla="*/ 24472 h 895572"/>
              <a:gd name="connsiteX197" fmla="*/ 469887 w 1090712"/>
              <a:gd name="connsiteY197" fmla="*/ 28986 h 895572"/>
              <a:gd name="connsiteX198" fmla="*/ 453493 w 1090712"/>
              <a:gd name="connsiteY198" fmla="*/ 33500 h 895572"/>
              <a:gd name="connsiteX199" fmla="*/ 438762 w 1090712"/>
              <a:gd name="connsiteY199" fmla="*/ 40153 h 895572"/>
              <a:gd name="connsiteX200" fmla="*/ 424507 w 1090712"/>
              <a:gd name="connsiteY200" fmla="*/ 47281 h 895572"/>
              <a:gd name="connsiteX201" fmla="*/ 417379 w 1090712"/>
              <a:gd name="connsiteY201" fmla="*/ 51320 h 895572"/>
              <a:gd name="connsiteX202" fmla="*/ 410727 w 1090712"/>
              <a:gd name="connsiteY202" fmla="*/ 55834 h 895572"/>
              <a:gd name="connsiteX203" fmla="*/ 403599 w 1090712"/>
              <a:gd name="connsiteY203" fmla="*/ 60111 h 895572"/>
              <a:gd name="connsiteX204" fmla="*/ 397422 w 1090712"/>
              <a:gd name="connsiteY204" fmla="*/ 65100 h 895572"/>
              <a:gd name="connsiteX205" fmla="*/ 390769 w 1090712"/>
              <a:gd name="connsiteY205" fmla="*/ 69852 h 895572"/>
              <a:gd name="connsiteX206" fmla="*/ 384592 w 1090712"/>
              <a:gd name="connsiteY206" fmla="*/ 75792 h 895572"/>
              <a:gd name="connsiteX207" fmla="*/ 378889 w 1090712"/>
              <a:gd name="connsiteY207" fmla="*/ 81494 h 895572"/>
              <a:gd name="connsiteX208" fmla="*/ 372950 w 1090712"/>
              <a:gd name="connsiteY208" fmla="*/ 87671 h 895572"/>
              <a:gd name="connsiteX209" fmla="*/ 367723 w 1090712"/>
              <a:gd name="connsiteY209" fmla="*/ 94324 h 895572"/>
              <a:gd name="connsiteX210" fmla="*/ 362733 w 1090712"/>
              <a:gd name="connsiteY210" fmla="*/ 101452 h 895572"/>
              <a:gd name="connsiteX211" fmla="*/ 357981 w 1090712"/>
              <a:gd name="connsiteY211" fmla="*/ 109055 h 895572"/>
              <a:gd name="connsiteX212" fmla="*/ 353467 w 1090712"/>
              <a:gd name="connsiteY212" fmla="*/ 117608 h 895572"/>
              <a:gd name="connsiteX213" fmla="*/ 409064 w 1090712"/>
              <a:gd name="connsiteY213" fmla="*/ 117608 h 895572"/>
              <a:gd name="connsiteX214" fmla="*/ 406925 w 1090712"/>
              <a:gd name="connsiteY214" fmla="*/ 119271 h 895572"/>
              <a:gd name="connsiteX215" fmla="*/ 404074 w 1090712"/>
              <a:gd name="connsiteY215" fmla="*/ 121647 h 895572"/>
              <a:gd name="connsiteX216" fmla="*/ 400510 w 1090712"/>
              <a:gd name="connsiteY216" fmla="*/ 123310 h 895572"/>
              <a:gd name="connsiteX217" fmla="*/ 397422 w 1090712"/>
              <a:gd name="connsiteY217" fmla="*/ 125211 h 895572"/>
              <a:gd name="connsiteX218" fmla="*/ 393383 w 1090712"/>
              <a:gd name="connsiteY218" fmla="*/ 126399 h 895572"/>
              <a:gd name="connsiteX219" fmla="*/ 389581 w 1090712"/>
              <a:gd name="connsiteY219" fmla="*/ 127824 h 895572"/>
              <a:gd name="connsiteX220" fmla="*/ 385542 w 1090712"/>
              <a:gd name="connsiteY220" fmla="*/ 128299 h 895572"/>
              <a:gd name="connsiteX221" fmla="*/ 381503 w 1090712"/>
              <a:gd name="connsiteY221" fmla="*/ 128774 h 895572"/>
              <a:gd name="connsiteX222" fmla="*/ 375326 w 1090712"/>
              <a:gd name="connsiteY222" fmla="*/ 130438 h 895572"/>
              <a:gd name="connsiteX223" fmla="*/ 368435 w 1090712"/>
              <a:gd name="connsiteY223" fmla="*/ 131863 h 895572"/>
              <a:gd name="connsiteX224" fmla="*/ 361783 w 1090712"/>
              <a:gd name="connsiteY224" fmla="*/ 133051 h 895572"/>
              <a:gd name="connsiteX225" fmla="*/ 355606 w 1090712"/>
              <a:gd name="connsiteY225" fmla="*/ 134001 h 895572"/>
              <a:gd name="connsiteX226" fmla="*/ 342300 w 1090712"/>
              <a:gd name="connsiteY226" fmla="*/ 135427 h 895572"/>
              <a:gd name="connsiteX227" fmla="*/ 329471 w 1090712"/>
              <a:gd name="connsiteY227" fmla="*/ 137090 h 895572"/>
              <a:gd name="connsiteX228" fmla="*/ 322818 w 1090712"/>
              <a:gd name="connsiteY228" fmla="*/ 138040 h 895572"/>
              <a:gd name="connsiteX229" fmla="*/ 316403 w 1090712"/>
              <a:gd name="connsiteY229" fmla="*/ 139704 h 895572"/>
              <a:gd name="connsiteX230" fmla="*/ 310226 w 1090712"/>
              <a:gd name="connsiteY230" fmla="*/ 141604 h 895572"/>
              <a:gd name="connsiteX231" fmla="*/ 304048 w 1090712"/>
              <a:gd name="connsiteY231" fmla="*/ 144218 h 895572"/>
              <a:gd name="connsiteX232" fmla="*/ 298346 w 1090712"/>
              <a:gd name="connsiteY232" fmla="*/ 147307 h 895572"/>
              <a:gd name="connsiteX233" fmla="*/ 292406 w 1090712"/>
              <a:gd name="connsiteY233" fmla="*/ 151346 h 895572"/>
              <a:gd name="connsiteX234" fmla="*/ 286704 w 1090712"/>
              <a:gd name="connsiteY234" fmla="*/ 156335 h 895572"/>
              <a:gd name="connsiteX235" fmla="*/ 281240 w 1090712"/>
              <a:gd name="connsiteY235" fmla="*/ 162037 h 895572"/>
              <a:gd name="connsiteX236" fmla="*/ 262232 w 1090712"/>
              <a:gd name="connsiteY236" fmla="*/ 182945 h 895572"/>
              <a:gd name="connsiteX237" fmla="*/ 242987 w 1090712"/>
              <a:gd name="connsiteY237" fmla="*/ 203378 h 895572"/>
              <a:gd name="connsiteX238" fmla="*/ 203547 w 1090712"/>
              <a:gd name="connsiteY238" fmla="*/ 244006 h 895572"/>
              <a:gd name="connsiteX239" fmla="*/ 183827 w 1090712"/>
              <a:gd name="connsiteY239" fmla="*/ 264439 h 895572"/>
              <a:gd name="connsiteX240" fmla="*/ 164345 w 1090712"/>
              <a:gd name="connsiteY240" fmla="*/ 285822 h 895572"/>
              <a:gd name="connsiteX241" fmla="*/ 144862 w 1090712"/>
              <a:gd name="connsiteY241" fmla="*/ 307443 h 895572"/>
              <a:gd name="connsiteX242" fmla="*/ 126093 w 1090712"/>
              <a:gd name="connsiteY242" fmla="*/ 329777 h 895572"/>
              <a:gd name="connsiteX243" fmla="*/ 122054 w 1090712"/>
              <a:gd name="connsiteY243" fmla="*/ 335004 h 895572"/>
              <a:gd name="connsiteX244" fmla="*/ 118015 w 1090712"/>
              <a:gd name="connsiteY244" fmla="*/ 340468 h 895572"/>
              <a:gd name="connsiteX245" fmla="*/ 110887 w 1090712"/>
              <a:gd name="connsiteY245" fmla="*/ 352110 h 895572"/>
              <a:gd name="connsiteX246" fmla="*/ 104709 w 1090712"/>
              <a:gd name="connsiteY246" fmla="*/ 363514 h 895572"/>
              <a:gd name="connsiteX247" fmla="*/ 99007 w 1090712"/>
              <a:gd name="connsiteY247" fmla="*/ 375156 h 895572"/>
              <a:gd name="connsiteX248" fmla="*/ 87840 w 1090712"/>
              <a:gd name="connsiteY248" fmla="*/ 400103 h 895572"/>
              <a:gd name="connsiteX249" fmla="*/ 82138 w 1090712"/>
              <a:gd name="connsiteY249" fmla="*/ 412458 h 895572"/>
              <a:gd name="connsiteX250" fmla="*/ 75723 w 1090712"/>
              <a:gd name="connsiteY250" fmla="*/ 425050 h 895572"/>
              <a:gd name="connsiteX251" fmla="*/ 75723 w 1090712"/>
              <a:gd name="connsiteY251" fmla="*/ 429802 h 895572"/>
              <a:gd name="connsiteX252" fmla="*/ 76674 w 1090712"/>
              <a:gd name="connsiteY252" fmla="*/ 436217 h 895572"/>
              <a:gd name="connsiteX253" fmla="*/ 77149 w 1090712"/>
              <a:gd name="connsiteY253" fmla="*/ 439306 h 895572"/>
              <a:gd name="connsiteX254" fmla="*/ 78574 w 1090712"/>
              <a:gd name="connsiteY254" fmla="*/ 442395 h 895572"/>
              <a:gd name="connsiteX255" fmla="*/ 79762 w 1090712"/>
              <a:gd name="connsiteY255" fmla="*/ 445008 h 895572"/>
              <a:gd name="connsiteX256" fmla="*/ 81663 w 1090712"/>
              <a:gd name="connsiteY256" fmla="*/ 447147 h 895572"/>
              <a:gd name="connsiteX257" fmla="*/ 94018 w 1090712"/>
              <a:gd name="connsiteY257" fmla="*/ 468055 h 895572"/>
              <a:gd name="connsiteX258" fmla="*/ 106848 w 1090712"/>
              <a:gd name="connsiteY258" fmla="*/ 488963 h 895572"/>
              <a:gd name="connsiteX259" fmla="*/ 113975 w 1090712"/>
              <a:gd name="connsiteY259" fmla="*/ 499654 h 895572"/>
              <a:gd name="connsiteX260" fmla="*/ 121103 w 1090712"/>
              <a:gd name="connsiteY260" fmla="*/ 510346 h 895572"/>
              <a:gd name="connsiteX261" fmla="*/ 128706 w 1090712"/>
              <a:gd name="connsiteY261" fmla="*/ 520562 h 895572"/>
              <a:gd name="connsiteX262" fmla="*/ 137259 w 1090712"/>
              <a:gd name="connsiteY262" fmla="*/ 531254 h 895572"/>
              <a:gd name="connsiteX263" fmla="*/ 149614 w 1090712"/>
              <a:gd name="connsiteY263" fmla="*/ 514385 h 895572"/>
              <a:gd name="connsiteX264" fmla="*/ 162206 w 1090712"/>
              <a:gd name="connsiteY264" fmla="*/ 498466 h 895572"/>
              <a:gd name="connsiteX265" fmla="*/ 174561 w 1090712"/>
              <a:gd name="connsiteY265" fmla="*/ 483260 h 895572"/>
              <a:gd name="connsiteX266" fmla="*/ 180739 w 1090712"/>
              <a:gd name="connsiteY266" fmla="*/ 476133 h 895572"/>
              <a:gd name="connsiteX267" fmla="*/ 186916 w 1090712"/>
              <a:gd name="connsiteY267" fmla="*/ 469480 h 895572"/>
              <a:gd name="connsiteX268" fmla="*/ 182639 w 1090712"/>
              <a:gd name="connsiteY268" fmla="*/ 482310 h 895572"/>
              <a:gd name="connsiteX269" fmla="*/ 178125 w 1090712"/>
              <a:gd name="connsiteY269" fmla="*/ 495615 h 895572"/>
              <a:gd name="connsiteX270" fmla="*/ 172423 w 1090712"/>
              <a:gd name="connsiteY270" fmla="*/ 509871 h 895572"/>
              <a:gd name="connsiteX271" fmla="*/ 164820 w 1090712"/>
              <a:gd name="connsiteY271" fmla="*/ 525552 h 895572"/>
              <a:gd name="connsiteX272" fmla="*/ 156267 w 1090712"/>
              <a:gd name="connsiteY272" fmla="*/ 538381 h 895572"/>
              <a:gd name="connsiteX273" fmla="*/ 152703 w 1090712"/>
              <a:gd name="connsiteY273" fmla="*/ 544559 h 895572"/>
              <a:gd name="connsiteX274" fmla="*/ 148664 w 1090712"/>
              <a:gd name="connsiteY274" fmla="*/ 551449 h 895572"/>
              <a:gd name="connsiteX275" fmla="*/ 145100 w 1090712"/>
              <a:gd name="connsiteY275" fmla="*/ 558339 h 895572"/>
              <a:gd name="connsiteX276" fmla="*/ 142011 w 1090712"/>
              <a:gd name="connsiteY276" fmla="*/ 565467 h 895572"/>
              <a:gd name="connsiteX277" fmla="*/ 139398 w 1090712"/>
              <a:gd name="connsiteY277" fmla="*/ 573070 h 895572"/>
              <a:gd name="connsiteX278" fmla="*/ 137259 w 1090712"/>
              <a:gd name="connsiteY278" fmla="*/ 581623 h 895572"/>
              <a:gd name="connsiteX279" fmla="*/ 136309 w 1090712"/>
              <a:gd name="connsiteY279" fmla="*/ 583761 h 895572"/>
              <a:gd name="connsiteX280" fmla="*/ 135359 w 1090712"/>
              <a:gd name="connsiteY280" fmla="*/ 586137 h 895572"/>
              <a:gd name="connsiteX281" fmla="*/ 134883 w 1090712"/>
              <a:gd name="connsiteY281" fmla="*/ 590889 h 895572"/>
              <a:gd name="connsiteX282" fmla="*/ 134883 w 1090712"/>
              <a:gd name="connsiteY282" fmla="*/ 595879 h 895572"/>
              <a:gd name="connsiteX283" fmla="*/ 135359 w 1090712"/>
              <a:gd name="connsiteY283" fmla="*/ 601106 h 895572"/>
              <a:gd name="connsiteX284" fmla="*/ 136784 w 1090712"/>
              <a:gd name="connsiteY284" fmla="*/ 606095 h 895572"/>
              <a:gd name="connsiteX285" fmla="*/ 138447 w 1090712"/>
              <a:gd name="connsiteY285" fmla="*/ 611322 h 895572"/>
              <a:gd name="connsiteX286" fmla="*/ 140348 w 1090712"/>
              <a:gd name="connsiteY286" fmla="*/ 616311 h 895572"/>
              <a:gd name="connsiteX287" fmla="*/ 142486 w 1090712"/>
              <a:gd name="connsiteY287" fmla="*/ 620826 h 895572"/>
              <a:gd name="connsiteX288" fmla="*/ 148664 w 1090712"/>
              <a:gd name="connsiteY288" fmla="*/ 629616 h 895572"/>
              <a:gd name="connsiteX289" fmla="*/ 155554 w 1090712"/>
              <a:gd name="connsiteY289" fmla="*/ 637219 h 895572"/>
              <a:gd name="connsiteX290" fmla="*/ 162444 w 1090712"/>
              <a:gd name="connsiteY290" fmla="*/ 643872 h 895572"/>
              <a:gd name="connsiteX291" fmla="*/ 169572 w 1090712"/>
              <a:gd name="connsiteY291" fmla="*/ 649099 h 895572"/>
              <a:gd name="connsiteX292" fmla="*/ 177175 w 1090712"/>
              <a:gd name="connsiteY292" fmla="*/ 653613 h 895572"/>
              <a:gd name="connsiteX293" fmla="*/ 184778 w 1090712"/>
              <a:gd name="connsiteY293" fmla="*/ 657177 h 895572"/>
              <a:gd name="connsiteX294" fmla="*/ 192856 w 1090712"/>
              <a:gd name="connsiteY294" fmla="*/ 659553 h 895572"/>
              <a:gd name="connsiteX295" fmla="*/ 200934 w 1090712"/>
              <a:gd name="connsiteY295" fmla="*/ 661216 h 895572"/>
              <a:gd name="connsiteX296" fmla="*/ 209250 w 1090712"/>
              <a:gd name="connsiteY296" fmla="*/ 661691 h 895572"/>
              <a:gd name="connsiteX297" fmla="*/ 218278 w 1090712"/>
              <a:gd name="connsiteY297" fmla="*/ 661691 h 895572"/>
              <a:gd name="connsiteX298" fmla="*/ 227069 w 1090712"/>
              <a:gd name="connsiteY298" fmla="*/ 660266 h 895572"/>
              <a:gd name="connsiteX299" fmla="*/ 236335 w 1090712"/>
              <a:gd name="connsiteY299" fmla="*/ 658603 h 895572"/>
              <a:gd name="connsiteX300" fmla="*/ 245838 w 1090712"/>
              <a:gd name="connsiteY300" fmla="*/ 655514 h 895572"/>
              <a:gd name="connsiteX301" fmla="*/ 255580 w 1090712"/>
              <a:gd name="connsiteY301" fmla="*/ 652425 h 895572"/>
              <a:gd name="connsiteX302" fmla="*/ 265321 w 1090712"/>
              <a:gd name="connsiteY302" fmla="*/ 647911 h 895572"/>
              <a:gd name="connsiteX303" fmla="*/ 276013 w 1090712"/>
              <a:gd name="connsiteY303" fmla="*/ 642922 h 895572"/>
              <a:gd name="connsiteX304" fmla="*/ 288367 w 1090712"/>
              <a:gd name="connsiteY304" fmla="*/ 635081 h 895572"/>
              <a:gd name="connsiteX305" fmla="*/ 301910 w 1090712"/>
              <a:gd name="connsiteY305" fmla="*/ 627478 h 895572"/>
              <a:gd name="connsiteX306" fmla="*/ 315215 w 1090712"/>
              <a:gd name="connsiteY306" fmla="*/ 620350 h 895572"/>
              <a:gd name="connsiteX307" fmla="*/ 329471 w 1090712"/>
              <a:gd name="connsiteY307" fmla="*/ 613698 h 895572"/>
              <a:gd name="connsiteX308" fmla="*/ 343726 w 1090712"/>
              <a:gd name="connsiteY308" fmla="*/ 607283 h 895572"/>
              <a:gd name="connsiteX309" fmla="*/ 357981 w 1090712"/>
              <a:gd name="connsiteY309" fmla="*/ 602056 h 895572"/>
              <a:gd name="connsiteX310" fmla="*/ 371999 w 1090712"/>
              <a:gd name="connsiteY310" fmla="*/ 597066 h 895572"/>
              <a:gd name="connsiteX311" fmla="*/ 386730 w 1090712"/>
              <a:gd name="connsiteY311" fmla="*/ 592790 h 895572"/>
              <a:gd name="connsiteX312" fmla="*/ 394808 w 1090712"/>
              <a:gd name="connsiteY312" fmla="*/ 590414 h 895572"/>
              <a:gd name="connsiteX313" fmla="*/ 402411 w 1090712"/>
              <a:gd name="connsiteY313" fmla="*/ 587325 h 895572"/>
              <a:gd name="connsiteX314" fmla="*/ 409064 w 1090712"/>
              <a:gd name="connsiteY314" fmla="*/ 583761 h 895572"/>
              <a:gd name="connsiteX315" fmla="*/ 411677 w 1090712"/>
              <a:gd name="connsiteY315" fmla="*/ 581623 h 895572"/>
              <a:gd name="connsiteX316" fmla="*/ 414766 w 1090712"/>
              <a:gd name="connsiteY316" fmla="*/ 579247 h 895572"/>
              <a:gd name="connsiteX317" fmla="*/ 417142 w 1090712"/>
              <a:gd name="connsiteY317" fmla="*/ 577109 h 895572"/>
              <a:gd name="connsiteX318" fmla="*/ 419280 w 1090712"/>
              <a:gd name="connsiteY318" fmla="*/ 574495 h 895572"/>
              <a:gd name="connsiteX319" fmla="*/ 420943 w 1090712"/>
              <a:gd name="connsiteY319" fmla="*/ 571407 h 895572"/>
              <a:gd name="connsiteX320" fmla="*/ 422844 w 1090712"/>
              <a:gd name="connsiteY320" fmla="*/ 568318 h 895572"/>
              <a:gd name="connsiteX321" fmla="*/ 424269 w 1090712"/>
              <a:gd name="connsiteY321" fmla="*/ 565229 h 895572"/>
              <a:gd name="connsiteX322" fmla="*/ 424982 w 1090712"/>
              <a:gd name="connsiteY322" fmla="*/ 561665 h 895572"/>
              <a:gd name="connsiteX323" fmla="*/ 425457 w 1090712"/>
              <a:gd name="connsiteY323" fmla="*/ 557626 h 895572"/>
              <a:gd name="connsiteX324" fmla="*/ 425932 w 1090712"/>
              <a:gd name="connsiteY324" fmla="*/ 553587 h 895572"/>
              <a:gd name="connsiteX325" fmla="*/ 425932 w 1090712"/>
              <a:gd name="connsiteY325" fmla="*/ 413884 h 895572"/>
              <a:gd name="connsiteX326" fmla="*/ 425932 w 1090712"/>
              <a:gd name="connsiteY326" fmla="*/ 285347 h 895572"/>
              <a:gd name="connsiteX327" fmla="*/ 429496 w 1090712"/>
              <a:gd name="connsiteY327" fmla="*/ 300078 h 895572"/>
              <a:gd name="connsiteX328" fmla="*/ 433060 w 1090712"/>
              <a:gd name="connsiteY328" fmla="*/ 314096 h 895572"/>
              <a:gd name="connsiteX329" fmla="*/ 436149 w 1090712"/>
              <a:gd name="connsiteY329" fmla="*/ 328826 h 895572"/>
              <a:gd name="connsiteX330" fmla="*/ 438762 w 1090712"/>
              <a:gd name="connsiteY330" fmla="*/ 343082 h 895572"/>
              <a:gd name="connsiteX331" fmla="*/ 443752 w 1090712"/>
              <a:gd name="connsiteY331" fmla="*/ 370642 h 895572"/>
              <a:gd name="connsiteX332" fmla="*/ 447791 w 1090712"/>
              <a:gd name="connsiteY332" fmla="*/ 397015 h 895572"/>
              <a:gd name="connsiteX333" fmla="*/ 451830 w 1090712"/>
              <a:gd name="connsiteY333" fmla="*/ 421962 h 895572"/>
              <a:gd name="connsiteX334" fmla="*/ 454919 w 1090712"/>
              <a:gd name="connsiteY334" fmla="*/ 446434 h 895572"/>
              <a:gd name="connsiteX335" fmla="*/ 456106 w 1090712"/>
              <a:gd name="connsiteY335" fmla="*/ 458313 h 895572"/>
              <a:gd name="connsiteX336" fmla="*/ 457057 w 1090712"/>
              <a:gd name="connsiteY336" fmla="*/ 470430 h 895572"/>
              <a:gd name="connsiteX337" fmla="*/ 457532 w 1090712"/>
              <a:gd name="connsiteY337" fmla="*/ 482310 h 895572"/>
              <a:gd name="connsiteX338" fmla="*/ 457532 w 1090712"/>
              <a:gd name="connsiteY338" fmla="*/ 493952 h 895572"/>
              <a:gd name="connsiteX339" fmla="*/ 457532 w 1090712"/>
              <a:gd name="connsiteY339" fmla="*/ 506069 h 895572"/>
              <a:gd name="connsiteX340" fmla="*/ 456582 w 1090712"/>
              <a:gd name="connsiteY340" fmla="*/ 517473 h 895572"/>
              <a:gd name="connsiteX341" fmla="*/ 455869 w 1090712"/>
              <a:gd name="connsiteY341" fmla="*/ 529116 h 895572"/>
              <a:gd name="connsiteX342" fmla="*/ 453968 w 1090712"/>
              <a:gd name="connsiteY342" fmla="*/ 540757 h 895572"/>
              <a:gd name="connsiteX343" fmla="*/ 452305 w 1090712"/>
              <a:gd name="connsiteY343" fmla="*/ 552162 h 895572"/>
              <a:gd name="connsiteX344" fmla="*/ 449454 w 1090712"/>
              <a:gd name="connsiteY344" fmla="*/ 563804 h 895572"/>
              <a:gd name="connsiteX345" fmla="*/ 446365 w 1090712"/>
              <a:gd name="connsiteY345" fmla="*/ 575446 h 895572"/>
              <a:gd name="connsiteX346" fmla="*/ 442326 w 1090712"/>
              <a:gd name="connsiteY346" fmla="*/ 586850 h 895572"/>
              <a:gd name="connsiteX347" fmla="*/ 440188 w 1090712"/>
              <a:gd name="connsiteY347" fmla="*/ 591364 h 895572"/>
              <a:gd name="connsiteX348" fmla="*/ 437574 w 1090712"/>
              <a:gd name="connsiteY348" fmla="*/ 595403 h 895572"/>
              <a:gd name="connsiteX349" fmla="*/ 434486 w 1090712"/>
              <a:gd name="connsiteY349" fmla="*/ 598967 h 895572"/>
              <a:gd name="connsiteX350" fmla="*/ 431397 w 1090712"/>
              <a:gd name="connsiteY350" fmla="*/ 602531 h 895572"/>
              <a:gd name="connsiteX351" fmla="*/ 428071 w 1090712"/>
              <a:gd name="connsiteY351" fmla="*/ 605145 h 895572"/>
              <a:gd name="connsiteX352" fmla="*/ 424982 w 1090712"/>
              <a:gd name="connsiteY352" fmla="*/ 607283 h 895572"/>
              <a:gd name="connsiteX353" fmla="*/ 422369 w 1090712"/>
              <a:gd name="connsiteY353" fmla="*/ 608708 h 895572"/>
              <a:gd name="connsiteX354" fmla="*/ 420230 w 1090712"/>
              <a:gd name="connsiteY354" fmla="*/ 609659 h 895572"/>
              <a:gd name="connsiteX355" fmla="*/ 410727 w 1090712"/>
              <a:gd name="connsiteY355" fmla="*/ 610847 h 895572"/>
              <a:gd name="connsiteX356" fmla="*/ 401461 w 1090712"/>
              <a:gd name="connsiteY356" fmla="*/ 612748 h 895572"/>
              <a:gd name="connsiteX357" fmla="*/ 392670 w 1090712"/>
              <a:gd name="connsiteY357" fmla="*/ 614886 h 895572"/>
              <a:gd name="connsiteX358" fmla="*/ 383641 w 1090712"/>
              <a:gd name="connsiteY358" fmla="*/ 617262 h 895572"/>
              <a:gd name="connsiteX359" fmla="*/ 374850 w 1090712"/>
              <a:gd name="connsiteY359" fmla="*/ 620350 h 895572"/>
              <a:gd name="connsiteX360" fmla="*/ 365822 w 1090712"/>
              <a:gd name="connsiteY360" fmla="*/ 623914 h 895572"/>
              <a:gd name="connsiteX361" fmla="*/ 348478 w 1090712"/>
              <a:gd name="connsiteY361" fmla="*/ 631042 h 895572"/>
              <a:gd name="connsiteX362" fmla="*/ 331609 w 1090712"/>
              <a:gd name="connsiteY362" fmla="*/ 639358 h 895572"/>
              <a:gd name="connsiteX363" fmla="*/ 314740 w 1090712"/>
              <a:gd name="connsiteY363" fmla="*/ 647911 h 895572"/>
              <a:gd name="connsiteX364" fmla="*/ 281240 w 1090712"/>
              <a:gd name="connsiteY364" fmla="*/ 665255 h 895572"/>
              <a:gd name="connsiteX365" fmla="*/ 274587 w 1090712"/>
              <a:gd name="connsiteY365" fmla="*/ 669294 h 895572"/>
              <a:gd name="connsiteX366" fmla="*/ 267935 w 1090712"/>
              <a:gd name="connsiteY366" fmla="*/ 672858 h 895572"/>
              <a:gd name="connsiteX367" fmla="*/ 261757 w 1090712"/>
              <a:gd name="connsiteY367" fmla="*/ 675947 h 895572"/>
              <a:gd name="connsiteX368" fmla="*/ 255105 w 1090712"/>
              <a:gd name="connsiteY368" fmla="*/ 679035 h 895572"/>
              <a:gd name="connsiteX369" fmla="*/ 248927 w 1090712"/>
              <a:gd name="connsiteY369" fmla="*/ 681174 h 895572"/>
              <a:gd name="connsiteX370" fmla="*/ 242987 w 1090712"/>
              <a:gd name="connsiteY370" fmla="*/ 683075 h 895572"/>
              <a:gd name="connsiteX371" fmla="*/ 236810 w 1090712"/>
              <a:gd name="connsiteY371" fmla="*/ 684738 h 895572"/>
              <a:gd name="connsiteX372" fmla="*/ 231108 w 1090712"/>
              <a:gd name="connsiteY372" fmla="*/ 686163 h 895572"/>
              <a:gd name="connsiteX373" fmla="*/ 225406 w 1090712"/>
              <a:gd name="connsiteY373" fmla="*/ 687114 h 895572"/>
              <a:gd name="connsiteX374" fmla="*/ 219466 w 1090712"/>
              <a:gd name="connsiteY374" fmla="*/ 687589 h 895572"/>
              <a:gd name="connsiteX375" fmla="*/ 213764 w 1090712"/>
              <a:gd name="connsiteY375" fmla="*/ 687589 h 895572"/>
              <a:gd name="connsiteX376" fmla="*/ 208299 w 1090712"/>
              <a:gd name="connsiteY376" fmla="*/ 687589 h 895572"/>
              <a:gd name="connsiteX377" fmla="*/ 203072 w 1090712"/>
              <a:gd name="connsiteY377" fmla="*/ 687114 h 895572"/>
              <a:gd name="connsiteX378" fmla="*/ 197607 w 1090712"/>
              <a:gd name="connsiteY378" fmla="*/ 686163 h 895572"/>
              <a:gd name="connsiteX379" fmla="*/ 192380 w 1090712"/>
              <a:gd name="connsiteY379" fmla="*/ 684738 h 895572"/>
              <a:gd name="connsiteX380" fmla="*/ 186916 w 1090712"/>
              <a:gd name="connsiteY380" fmla="*/ 683550 h 895572"/>
              <a:gd name="connsiteX381" fmla="*/ 181689 w 1090712"/>
              <a:gd name="connsiteY381" fmla="*/ 681649 h 895572"/>
              <a:gd name="connsiteX382" fmla="*/ 176699 w 1090712"/>
              <a:gd name="connsiteY382" fmla="*/ 679986 h 895572"/>
              <a:gd name="connsiteX383" fmla="*/ 171472 w 1090712"/>
              <a:gd name="connsiteY383" fmla="*/ 677610 h 895572"/>
              <a:gd name="connsiteX384" fmla="*/ 166483 w 1090712"/>
              <a:gd name="connsiteY384" fmla="*/ 674996 h 895572"/>
              <a:gd name="connsiteX385" fmla="*/ 156742 w 1090712"/>
              <a:gd name="connsiteY385" fmla="*/ 669294 h 895572"/>
              <a:gd name="connsiteX386" fmla="*/ 147001 w 1090712"/>
              <a:gd name="connsiteY386" fmla="*/ 662167 h 895572"/>
              <a:gd name="connsiteX387" fmla="*/ 137735 w 1090712"/>
              <a:gd name="connsiteY387" fmla="*/ 654564 h 895572"/>
              <a:gd name="connsiteX388" fmla="*/ 127756 w 1090712"/>
              <a:gd name="connsiteY388" fmla="*/ 645535 h 895572"/>
              <a:gd name="connsiteX389" fmla="*/ 118490 w 1090712"/>
              <a:gd name="connsiteY389" fmla="*/ 636269 h 895572"/>
              <a:gd name="connsiteX390" fmla="*/ 109224 w 1090712"/>
              <a:gd name="connsiteY390" fmla="*/ 626053 h 895572"/>
              <a:gd name="connsiteX391" fmla="*/ 107323 w 1090712"/>
              <a:gd name="connsiteY391" fmla="*/ 623914 h 895572"/>
              <a:gd name="connsiteX392" fmla="*/ 106135 w 1090712"/>
              <a:gd name="connsiteY392" fmla="*/ 620350 h 895572"/>
              <a:gd name="connsiteX393" fmla="*/ 105185 w 1090712"/>
              <a:gd name="connsiteY393" fmla="*/ 616311 h 895572"/>
              <a:gd name="connsiteX394" fmla="*/ 105185 w 1090712"/>
              <a:gd name="connsiteY394" fmla="*/ 612272 h 895572"/>
              <a:gd name="connsiteX395" fmla="*/ 105185 w 1090712"/>
              <a:gd name="connsiteY395" fmla="*/ 608233 h 895572"/>
              <a:gd name="connsiteX396" fmla="*/ 106135 w 1090712"/>
              <a:gd name="connsiteY396" fmla="*/ 604194 h 895572"/>
              <a:gd name="connsiteX397" fmla="*/ 107323 w 1090712"/>
              <a:gd name="connsiteY397" fmla="*/ 600630 h 895572"/>
              <a:gd name="connsiteX398" fmla="*/ 109224 w 1090712"/>
              <a:gd name="connsiteY398" fmla="*/ 598017 h 895572"/>
              <a:gd name="connsiteX399" fmla="*/ 111837 w 1090712"/>
              <a:gd name="connsiteY399" fmla="*/ 591840 h 895572"/>
              <a:gd name="connsiteX400" fmla="*/ 113975 w 1090712"/>
              <a:gd name="connsiteY400" fmla="*/ 586137 h 895572"/>
              <a:gd name="connsiteX401" fmla="*/ 115401 w 1090712"/>
              <a:gd name="connsiteY401" fmla="*/ 579722 h 895572"/>
              <a:gd name="connsiteX402" fmla="*/ 115876 w 1090712"/>
              <a:gd name="connsiteY402" fmla="*/ 574020 h 895572"/>
              <a:gd name="connsiteX403" fmla="*/ 115876 w 1090712"/>
              <a:gd name="connsiteY403" fmla="*/ 568318 h 895572"/>
              <a:gd name="connsiteX404" fmla="*/ 115401 w 1090712"/>
              <a:gd name="connsiteY404" fmla="*/ 562378 h 895572"/>
              <a:gd name="connsiteX405" fmla="*/ 114451 w 1090712"/>
              <a:gd name="connsiteY405" fmla="*/ 557151 h 895572"/>
              <a:gd name="connsiteX406" fmla="*/ 112788 w 1090712"/>
              <a:gd name="connsiteY406" fmla="*/ 551449 h 895572"/>
              <a:gd name="connsiteX407" fmla="*/ 110412 w 1090712"/>
              <a:gd name="connsiteY407" fmla="*/ 545984 h 895572"/>
              <a:gd name="connsiteX408" fmla="*/ 108273 w 1090712"/>
              <a:gd name="connsiteY408" fmla="*/ 540757 h 895572"/>
              <a:gd name="connsiteX409" fmla="*/ 105185 w 1090712"/>
              <a:gd name="connsiteY409" fmla="*/ 535293 h 895572"/>
              <a:gd name="connsiteX410" fmla="*/ 102096 w 1090712"/>
              <a:gd name="connsiteY410" fmla="*/ 530066 h 895572"/>
              <a:gd name="connsiteX411" fmla="*/ 94968 w 1090712"/>
              <a:gd name="connsiteY411" fmla="*/ 519374 h 895572"/>
              <a:gd name="connsiteX412" fmla="*/ 86890 w 1090712"/>
              <a:gd name="connsiteY412" fmla="*/ 508683 h 895572"/>
              <a:gd name="connsiteX413" fmla="*/ 78812 w 1090712"/>
              <a:gd name="connsiteY413" fmla="*/ 497991 h 895572"/>
              <a:gd name="connsiteX414" fmla="*/ 70972 w 1090712"/>
              <a:gd name="connsiteY414" fmla="*/ 486824 h 895572"/>
              <a:gd name="connsiteX415" fmla="*/ 67408 w 1090712"/>
              <a:gd name="connsiteY415" fmla="*/ 481122 h 895572"/>
              <a:gd name="connsiteX416" fmla="*/ 64319 w 1090712"/>
              <a:gd name="connsiteY416" fmla="*/ 474707 h 895572"/>
              <a:gd name="connsiteX417" fmla="*/ 61230 w 1090712"/>
              <a:gd name="connsiteY417" fmla="*/ 469005 h 895572"/>
              <a:gd name="connsiteX418" fmla="*/ 58379 w 1090712"/>
              <a:gd name="connsiteY418" fmla="*/ 462828 h 895572"/>
              <a:gd name="connsiteX419" fmla="*/ 56716 w 1090712"/>
              <a:gd name="connsiteY419" fmla="*/ 456175 h 895572"/>
              <a:gd name="connsiteX420" fmla="*/ 54815 w 1090712"/>
              <a:gd name="connsiteY420" fmla="*/ 449998 h 895572"/>
              <a:gd name="connsiteX421" fmla="*/ 54103 w 1090712"/>
              <a:gd name="connsiteY421" fmla="*/ 443345 h 895572"/>
              <a:gd name="connsiteX422" fmla="*/ 53627 w 1090712"/>
              <a:gd name="connsiteY422" fmla="*/ 436455 h 895572"/>
              <a:gd name="connsiteX423" fmla="*/ 53627 w 1090712"/>
              <a:gd name="connsiteY423" fmla="*/ 429327 h 895572"/>
              <a:gd name="connsiteX424" fmla="*/ 54815 w 1090712"/>
              <a:gd name="connsiteY424" fmla="*/ 422675 h 895572"/>
              <a:gd name="connsiteX425" fmla="*/ 56716 w 1090712"/>
              <a:gd name="connsiteY425" fmla="*/ 415547 h 895572"/>
              <a:gd name="connsiteX426" fmla="*/ 59330 w 1090712"/>
              <a:gd name="connsiteY426" fmla="*/ 408182 h 895572"/>
              <a:gd name="connsiteX427" fmla="*/ 60280 w 1090712"/>
              <a:gd name="connsiteY427" fmla="*/ 403192 h 895572"/>
              <a:gd name="connsiteX428" fmla="*/ 61943 w 1090712"/>
              <a:gd name="connsiteY428" fmla="*/ 397965 h 895572"/>
              <a:gd name="connsiteX429" fmla="*/ 65507 w 1090712"/>
              <a:gd name="connsiteY429" fmla="*/ 387986 h 895572"/>
              <a:gd name="connsiteX430" fmla="*/ 69546 w 1090712"/>
              <a:gd name="connsiteY430" fmla="*/ 378720 h 895572"/>
              <a:gd name="connsiteX431" fmla="*/ 74535 w 1090712"/>
              <a:gd name="connsiteY431" fmla="*/ 369929 h 895572"/>
              <a:gd name="connsiteX432" fmla="*/ 79762 w 1090712"/>
              <a:gd name="connsiteY432" fmla="*/ 360901 h 895572"/>
              <a:gd name="connsiteX433" fmla="*/ 85940 w 1090712"/>
              <a:gd name="connsiteY433" fmla="*/ 352585 h 895572"/>
              <a:gd name="connsiteX434" fmla="*/ 98057 w 1090712"/>
              <a:gd name="connsiteY434" fmla="*/ 335479 h 895572"/>
              <a:gd name="connsiteX435" fmla="*/ 102571 w 1090712"/>
              <a:gd name="connsiteY435" fmla="*/ 328113 h 895572"/>
              <a:gd name="connsiteX436" fmla="*/ 106848 w 1090712"/>
              <a:gd name="connsiteY436" fmla="*/ 320986 h 895572"/>
              <a:gd name="connsiteX437" fmla="*/ 116827 w 1090712"/>
              <a:gd name="connsiteY437" fmla="*/ 307205 h 895572"/>
              <a:gd name="connsiteX438" fmla="*/ 127043 w 1090712"/>
              <a:gd name="connsiteY438" fmla="*/ 293188 h 895572"/>
              <a:gd name="connsiteX439" fmla="*/ 137735 w 1090712"/>
              <a:gd name="connsiteY439" fmla="*/ 279407 h 895572"/>
              <a:gd name="connsiteX440" fmla="*/ 159831 w 1090712"/>
              <a:gd name="connsiteY440" fmla="*/ 251847 h 895572"/>
              <a:gd name="connsiteX441" fmla="*/ 170522 w 1090712"/>
              <a:gd name="connsiteY441" fmla="*/ 238066 h 895572"/>
              <a:gd name="connsiteX442" fmla="*/ 181214 w 1090712"/>
              <a:gd name="connsiteY442" fmla="*/ 223336 h 895572"/>
              <a:gd name="connsiteX443" fmla="*/ 164820 w 1090712"/>
              <a:gd name="connsiteY443" fmla="*/ 223336 h 895572"/>
              <a:gd name="connsiteX444" fmla="*/ 137972 w 1090712"/>
              <a:gd name="connsiteY444" fmla="*/ 230226 h 895572"/>
              <a:gd name="connsiteX445" fmla="*/ 125142 w 1090712"/>
              <a:gd name="connsiteY445" fmla="*/ 233790 h 895572"/>
              <a:gd name="connsiteX446" fmla="*/ 112788 w 1090712"/>
              <a:gd name="connsiteY446" fmla="*/ 237591 h 895572"/>
              <a:gd name="connsiteX447" fmla="*/ 100195 w 1090712"/>
              <a:gd name="connsiteY447" fmla="*/ 241630 h 895572"/>
              <a:gd name="connsiteX448" fmla="*/ 87840 w 1090712"/>
              <a:gd name="connsiteY448" fmla="*/ 245669 h 895572"/>
              <a:gd name="connsiteX449" fmla="*/ 75723 w 1090712"/>
              <a:gd name="connsiteY449" fmla="*/ 250183 h 895572"/>
              <a:gd name="connsiteX450" fmla="*/ 64319 w 1090712"/>
              <a:gd name="connsiteY450" fmla="*/ 254935 h 895572"/>
              <a:gd name="connsiteX451" fmla="*/ 52677 w 1090712"/>
              <a:gd name="connsiteY451" fmla="*/ 260400 h 895572"/>
              <a:gd name="connsiteX452" fmla="*/ 41035 w 1090712"/>
              <a:gd name="connsiteY452" fmla="*/ 265627 h 895572"/>
              <a:gd name="connsiteX453" fmla="*/ 29868 w 1090712"/>
              <a:gd name="connsiteY453" fmla="*/ 271567 h 895572"/>
              <a:gd name="connsiteX454" fmla="*/ 18939 w 1090712"/>
              <a:gd name="connsiteY454" fmla="*/ 277744 h 895572"/>
              <a:gd name="connsiteX455" fmla="*/ 7772 w 1090712"/>
              <a:gd name="connsiteY455" fmla="*/ 284397 h 895572"/>
              <a:gd name="connsiteX456" fmla="*/ 0 w 1090712"/>
              <a:gd name="connsiteY456" fmla="*/ 289924 h 895572"/>
              <a:gd name="connsiteX457" fmla="*/ 0 w 1090712"/>
              <a:gd name="connsiteY457" fmla="*/ 895572 h 895572"/>
              <a:gd name="connsiteX458" fmla="*/ 125653 w 1090712"/>
              <a:gd name="connsiteY458" fmla="*/ 895572 h 895572"/>
              <a:gd name="connsiteX459" fmla="*/ 127756 w 1090712"/>
              <a:gd name="connsiteY459" fmla="*/ 892155 h 895572"/>
              <a:gd name="connsiteX460" fmla="*/ 131082 w 1090712"/>
              <a:gd name="connsiteY460" fmla="*/ 885502 h 895572"/>
              <a:gd name="connsiteX461" fmla="*/ 133696 w 1090712"/>
              <a:gd name="connsiteY461" fmla="*/ 878374 h 895572"/>
              <a:gd name="connsiteX462" fmla="*/ 135834 w 1090712"/>
              <a:gd name="connsiteY462" fmla="*/ 871722 h 895572"/>
              <a:gd name="connsiteX463" fmla="*/ 137735 w 1090712"/>
              <a:gd name="connsiteY463" fmla="*/ 864594 h 895572"/>
              <a:gd name="connsiteX464" fmla="*/ 138923 w 1090712"/>
              <a:gd name="connsiteY464" fmla="*/ 857466 h 895572"/>
              <a:gd name="connsiteX465" fmla="*/ 140348 w 1090712"/>
              <a:gd name="connsiteY465" fmla="*/ 850339 h 895572"/>
              <a:gd name="connsiteX466" fmla="*/ 141298 w 1090712"/>
              <a:gd name="connsiteY466" fmla="*/ 843211 h 895572"/>
              <a:gd name="connsiteX467" fmla="*/ 142011 w 1090712"/>
              <a:gd name="connsiteY467" fmla="*/ 828955 h 895572"/>
              <a:gd name="connsiteX468" fmla="*/ 142486 w 1090712"/>
              <a:gd name="connsiteY468" fmla="*/ 814225 h 895572"/>
              <a:gd name="connsiteX469" fmla="*/ 142486 w 1090712"/>
              <a:gd name="connsiteY469" fmla="*/ 799494 h 895572"/>
              <a:gd name="connsiteX470" fmla="*/ 142486 w 1090712"/>
              <a:gd name="connsiteY470" fmla="*/ 782625 h 895572"/>
              <a:gd name="connsiteX471" fmla="*/ 142486 w 1090712"/>
              <a:gd name="connsiteY471" fmla="*/ 771458 h 895572"/>
              <a:gd name="connsiteX472" fmla="*/ 143912 w 1090712"/>
              <a:gd name="connsiteY472" fmla="*/ 778586 h 895572"/>
              <a:gd name="connsiteX473" fmla="*/ 145100 w 1090712"/>
              <a:gd name="connsiteY473" fmla="*/ 784526 h 895572"/>
              <a:gd name="connsiteX474" fmla="*/ 147476 w 1090712"/>
              <a:gd name="connsiteY474" fmla="*/ 789753 h 895572"/>
              <a:gd name="connsiteX475" fmla="*/ 149614 w 1090712"/>
              <a:gd name="connsiteY475" fmla="*/ 794267 h 895572"/>
              <a:gd name="connsiteX476" fmla="*/ 152228 w 1090712"/>
              <a:gd name="connsiteY476" fmla="*/ 797831 h 895572"/>
              <a:gd name="connsiteX477" fmla="*/ 155554 w 1090712"/>
              <a:gd name="connsiteY477" fmla="*/ 801395 h 895572"/>
              <a:gd name="connsiteX478" fmla="*/ 158643 w 1090712"/>
              <a:gd name="connsiteY478" fmla="*/ 803533 h 895572"/>
              <a:gd name="connsiteX479" fmla="*/ 162206 w 1090712"/>
              <a:gd name="connsiteY479" fmla="*/ 805909 h 895572"/>
              <a:gd name="connsiteX480" fmla="*/ 165770 w 1090712"/>
              <a:gd name="connsiteY480" fmla="*/ 807572 h 895572"/>
              <a:gd name="connsiteX481" fmla="*/ 169572 w 1090712"/>
              <a:gd name="connsiteY481" fmla="*/ 808523 h 895572"/>
              <a:gd name="connsiteX482" fmla="*/ 174086 w 1090712"/>
              <a:gd name="connsiteY482" fmla="*/ 809473 h 895572"/>
              <a:gd name="connsiteX483" fmla="*/ 178600 w 1090712"/>
              <a:gd name="connsiteY483" fmla="*/ 810186 h 895572"/>
              <a:gd name="connsiteX484" fmla="*/ 187866 w 1090712"/>
              <a:gd name="connsiteY484" fmla="*/ 810661 h 895572"/>
              <a:gd name="connsiteX485" fmla="*/ 198083 w 1090712"/>
              <a:gd name="connsiteY485" fmla="*/ 810661 h 895572"/>
              <a:gd name="connsiteX486" fmla="*/ 236810 w 1090712"/>
              <a:gd name="connsiteY486" fmla="*/ 810661 h 895572"/>
              <a:gd name="connsiteX487" fmla="*/ 249640 w 1090712"/>
              <a:gd name="connsiteY487" fmla="*/ 811136 h 895572"/>
              <a:gd name="connsiteX488" fmla="*/ 263183 w 1090712"/>
              <a:gd name="connsiteY488" fmla="*/ 811611 h 895572"/>
              <a:gd name="connsiteX489" fmla="*/ 270310 w 1090712"/>
              <a:gd name="connsiteY489" fmla="*/ 811611 h 895572"/>
              <a:gd name="connsiteX490" fmla="*/ 276963 w 1090712"/>
              <a:gd name="connsiteY490" fmla="*/ 811136 h 895572"/>
              <a:gd name="connsiteX491" fmla="*/ 283140 w 1090712"/>
              <a:gd name="connsiteY491" fmla="*/ 810186 h 895572"/>
              <a:gd name="connsiteX492" fmla="*/ 289793 w 1090712"/>
              <a:gd name="connsiteY492" fmla="*/ 808523 h 895572"/>
              <a:gd name="connsiteX493" fmla="*/ 295495 w 1090712"/>
              <a:gd name="connsiteY493" fmla="*/ 806147 h 895572"/>
              <a:gd name="connsiteX494" fmla="*/ 301435 w 1090712"/>
              <a:gd name="connsiteY494" fmla="*/ 803058 h 895572"/>
              <a:gd name="connsiteX495" fmla="*/ 304524 w 1090712"/>
              <a:gd name="connsiteY495" fmla="*/ 801395 h 895572"/>
              <a:gd name="connsiteX496" fmla="*/ 307137 w 1090712"/>
              <a:gd name="connsiteY496" fmla="*/ 799256 h 895572"/>
              <a:gd name="connsiteX497" fmla="*/ 309275 w 1090712"/>
              <a:gd name="connsiteY497" fmla="*/ 796881 h 895572"/>
              <a:gd name="connsiteX498" fmla="*/ 312126 w 1090712"/>
              <a:gd name="connsiteY498" fmla="*/ 794267 h 895572"/>
              <a:gd name="connsiteX499" fmla="*/ 314265 w 1090712"/>
              <a:gd name="connsiteY499" fmla="*/ 791178 h 895572"/>
              <a:gd name="connsiteX500" fmla="*/ 316403 w 1090712"/>
              <a:gd name="connsiteY500" fmla="*/ 788090 h 895572"/>
              <a:gd name="connsiteX501" fmla="*/ 318304 w 1090712"/>
              <a:gd name="connsiteY501" fmla="*/ 784051 h 895572"/>
              <a:gd name="connsiteX502" fmla="*/ 319967 w 1090712"/>
              <a:gd name="connsiteY502" fmla="*/ 780012 h 895572"/>
              <a:gd name="connsiteX503" fmla="*/ 321868 w 1090712"/>
              <a:gd name="connsiteY503" fmla="*/ 775973 h 895572"/>
              <a:gd name="connsiteX504" fmla="*/ 323056 w 1090712"/>
              <a:gd name="connsiteY504" fmla="*/ 771221 h 895572"/>
              <a:gd name="connsiteX505" fmla="*/ 324481 w 1090712"/>
              <a:gd name="connsiteY505" fmla="*/ 765756 h 895572"/>
              <a:gd name="connsiteX506" fmla="*/ 325907 w 1090712"/>
              <a:gd name="connsiteY506" fmla="*/ 760529 h 895572"/>
              <a:gd name="connsiteX507" fmla="*/ 325907 w 1090712"/>
              <a:gd name="connsiteY507" fmla="*/ 827530 h 895572"/>
              <a:gd name="connsiteX508" fmla="*/ 310226 w 1090712"/>
              <a:gd name="connsiteY508" fmla="*/ 835608 h 895572"/>
              <a:gd name="connsiteX509" fmla="*/ 295970 w 1090712"/>
              <a:gd name="connsiteY509" fmla="*/ 843686 h 895572"/>
              <a:gd name="connsiteX510" fmla="*/ 282665 w 1090712"/>
              <a:gd name="connsiteY510" fmla="*/ 850339 h 895572"/>
              <a:gd name="connsiteX511" fmla="*/ 276488 w 1090712"/>
              <a:gd name="connsiteY511" fmla="*/ 852952 h 895572"/>
              <a:gd name="connsiteX512" fmla="*/ 270310 w 1090712"/>
              <a:gd name="connsiteY512" fmla="*/ 855565 h 895572"/>
              <a:gd name="connsiteX513" fmla="*/ 266271 w 1090712"/>
              <a:gd name="connsiteY513" fmla="*/ 857942 h 895572"/>
              <a:gd name="connsiteX514" fmla="*/ 262708 w 1090712"/>
              <a:gd name="connsiteY514" fmla="*/ 860080 h 895572"/>
              <a:gd name="connsiteX515" fmla="*/ 259619 w 1090712"/>
              <a:gd name="connsiteY515" fmla="*/ 862693 h 895572"/>
              <a:gd name="connsiteX516" fmla="*/ 256768 w 1090712"/>
              <a:gd name="connsiteY516" fmla="*/ 865544 h 895572"/>
              <a:gd name="connsiteX517" fmla="*/ 254154 w 1090712"/>
              <a:gd name="connsiteY517" fmla="*/ 868633 h 895572"/>
              <a:gd name="connsiteX518" fmla="*/ 252491 w 1090712"/>
              <a:gd name="connsiteY518" fmla="*/ 871722 h 895572"/>
              <a:gd name="connsiteX519" fmla="*/ 250590 w 1090712"/>
              <a:gd name="connsiteY519" fmla="*/ 874810 h 895572"/>
              <a:gd name="connsiteX520" fmla="*/ 249402 w 1090712"/>
              <a:gd name="connsiteY520" fmla="*/ 877899 h 895572"/>
              <a:gd name="connsiteX521" fmla="*/ 248452 w 1090712"/>
              <a:gd name="connsiteY521" fmla="*/ 880988 h 895572"/>
              <a:gd name="connsiteX522" fmla="*/ 247977 w 1090712"/>
              <a:gd name="connsiteY522" fmla="*/ 884076 h 895572"/>
              <a:gd name="connsiteX523" fmla="*/ 247977 w 1090712"/>
              <a:gd name="connsiteY523" fmla="*/ 887165 h 895572"/>
              <a:gd name="connsiteX524" fmla="*/ 248452 w 1090712"/>
              <a:gd name="connsiteY524" fmla="*/ 890016 h 895572"/>
              <a:gd name="connsiteX525" fmla="*/ 249402 w 1090712"/>
              <a:gd name="connsiteY525" fmla="*/ 893105 h 895572"/>
              <a:gd name="connsiteX526" fmla="*/ 250075 w 1090712"/>
              <a:gd name="connsiteY526" fmla="*/ 895572 h 895572"/>
              <a:gd name="connsiteX527" fmla="*/ 474750 w 1090712"/>
              <a:gd name="connsiteY527" fmla="*/ 895572 h 895572"/>
              <a:gd name="connsiteX528" fmla="*/ 475827 w 1090712"/>
              <a:gd name="connsiteY528" fmla="*/ 894768 h 895572"/>
              <a:gd name="connsiteX529" fmla="*/ 486993 w 1090712"/>
              <a:gd name="connsiteY529" fmla="*/ 882889 h 895572"/>
              <a:gd name="connsiteX530" fmla="*/ 497210 w 1090712"/>
              <a:gd name="connsiteY530" fmla="*/ 870296 h 895572"/>
              <a:gd name="connsiteX531" fmla="*/ 506951 w 1090712"/>
              <a:gd name="connsiteY531" fmla="*/ 857942 h 895572"/>
              <a:gd name="connsiteX532" fmla="*/ 515742 w 1090712"/>
              <a:gd name="connsiteY532" fmla="*/ 844636 h 895572"/>
              <a:gd name="connsiteX533" fmla="*/ 523820 w 1090712"/>
              <a:gd name="connsiteY533" fmla="*/ 831094 h 895572"/>
              <a:gd name="connsiteX534" fmla="*/ 531898 w 1090712"/>
              <a:gd name="connsiteY534" fmla="*/ 816838 h 895572"/>
              <a:gd name="connsiteX535" fmla="*/ 539026 w 1090712"/>
              <a:gd name="connsiteY535" fmla="*/ 802583 h 895572"/>
              <a:gd name="connsiteX536" fmla="*/ 545678 w 1090712"/>
              <a:gd name="connsiteY536" fmla="*/ 788565 h 895572"/>
              <a:gd name="connsiteX537" fmla="*/ 552331 w 1090712"/>
              <a:gd name="connsiteY537" fmla="*/ 773359 h 895572"/>
              <a:gd name="connsiteX538" fmla="*/ 558033 w 1090712"/>
              <a:gd name="connsiteY538" fmla="*/ 758628 h 895572"/>
              <a:gd name="connsiteX539" fmla="*/ 563498 w 1090712"/>
              <a:gd name="connsiteY539" fmla="*/ 743185 h 895572"/>
              <a:gd name="connsiteX540" fmla="*/ 568725 w 1090712"/>
              <a:gd name="connsiteY540" fmla="*/ 727979 h 895572"/>
              <a:gd name="connsiteX541" fmla="*/ 573714 w 1090712"/>
              <a:gd name="connsiteY541" fmla="*/ 712298 h 895572"/>
              <a:gd name="connsiteX542" fmla="*/ 577991 w 1090712"/>
              <a:gd name="connsiteY542" fmla="*/ 696855 h 895572"/>
              <a:gd name="connsiteX543" fmla="*/ 586544 w 1090712"/>
              <a:gd name="connsiteY543" fmla="*/ 665255 h 895572"/>
              <a:gd name="connsiteX544" fmla="*/ 586069 w 1090712"/>
              <a:gd name="connsiteY544" fmla="*/ 663117 h 895572"/>
              <a:gd name="connsiteX545" fmla="*/ 584881 w 1090712"/>
              <a:gd name="connsiteY545" fmla="*/ 660266 h 895572"/>
              <a:gd name="connsiteX546" fmla="*/ 582980 w 1090712"/>
              <a:gd name="connsiteY546" fmla="*/ 657177 h 895572"/>
              <a:gd name="connsiteX547" fmla="*/ 580367 w 1090712"/>
              <a:gd name="connsiteY547" fmla="*/ 654088 h 895572"/>
              <a:gd name="connsiteX548" fmla="*/ 574902 w 1090712"/>
              <a:gd name="connsiteY548" fmla="*/ 647911 h 895572"/>
              <a:gd name="connsiteX549" fmla="*/ 570150 w 1090712"/>
              <a:gd name="connsiteY549" fmla="*/ 642922 h 895572"/>
              <a:gd name="connsiteX550" fmla="*/ 565636 w 1090712"/>
              <a:gd name="connsiteY550" fmla="*/ 636744 h 895572"/>
              <a:gd name="connsiteX551" fmla="*/ 560647 w 1090712"/>
              <a:gd name="connsiteY551" fmla="*/ 631517 h 895572"/>
              <a:gd name="connsiteX552" fmla="*/ 555420 w 1090712"/>
              <a:gd name="connsiteY552" fmla="*/ 626053 h 895572"/>
              <a:gd name="connsiteX553" fmla="*/ 550193 w 1090712"/>
              <a:gd name="connsiteY553" fmla="*/ 621301 h 895572"/>
              <a:gd name="connsiteX554" fmla="*/ 544253 w 1090712"/>
              <a:gd name="connsiteY554" fmla="*/ 616787 h 895572"/>
              <a:gd name="connsiteX555" fmla="*/ 538075 w 1090712"/>
              <a:gd name="connsiteY555" fmla="*/ 612272 h 895572"/>
              <a:gd name="connsiteX556" fmla="*/ 525721 w 1090712"/>
              <a:gd name="connsiteY556" fmla="*/ 603719 h 895572"/>
              <a:gd name="connsiteX557" fmla="*/ 563023 w 1090712"/>
              <a:gd name="connsiteY557" fmla="*/ 619875 h 895572"/>
              <a:gd name="connsiteX558" fmla="*/ 581317 w 1090712"/>
              <a:gd name="connsiteY558" fmla="*/ 628191 h 895572"/>
              <a:gd name="connsiteX559" fmla="*/ 599374 w 1090712"/>
              <a:gd name="connsiteY559" fmla="*/ 636744 h 895572"/>
              <a:gd name="connsiteX560" fmla="*/ 607927 w 1090712"/>
              <a:gd name="connsiteY560" fmla="*/ 641259 h 895572"/>
              <a:gd name="connsiteX561" fmla="*/ 616718 w 1090712"/>
              <a:gd name="connsiteY561" fmla="*/ 646010 h 895572"/>
              <a:gd name="connsiteX562" fmla="*/ 625271 w 1090712"/>
              <a:gd name="connsiteY562" fmla="*/ 651000 h 895572"/>
              <a:gd name="connsiteX563" fmla="*/ 633349 w 1090712"/>
              <a:gd name="connsiteY563" fmla="*/ 656227 h 895572"/>
              <a:gd name="connsiteX564" fmla="*/ 641665 w 1090712"/>
              <a:gd name="connsiteY564" fmla="*/ 662167 h 895572"/>
              <a:gd name="connsiteX565" fmla="*/ 649268 w 1090712"/>
              <a:gd name="connsiteY565" fmla="*/ 668344 h 895572"/>
              <a:gd name="connsiteX566" fmla="*/ 656871 w 1090712"/>
              <a:gd name="connsiteY566" fmla="*/ 674996 h 895572"/>
              <a:gd name="connsiteX567" fmla="*/ 664474 w 1090712"/>
              <a:gd name="connsiteY567" fmla="*/ 682124 h 895572"/>
              <a:gd name="connsiteX568" fmla="*/ 668988 w 1090712"/>
              <a:gd name="connsiteY568" fmla="*/ 686163 h 895572"/>
              <a:gd name="connsiteX569" fmla="*/ 672790 w 1090712"/>
              <a:gd name="connsiteY569" fmla="*/ 690202 h 895572"/>
              <a:gd name="connsiteX570" fmla="*/ 677304 w 1090712"/>
              <a:gd name="connsiteY570" fmla="*/ 693291 h 895572"/>
              <a:gd name="connsiteX571" fmla="*/ 682293 w 1090712"/>
              <a:gd name="connsiteY571" fmla="*/ 696855 h 895572"/>
              <a:gd name="connsiteX572" fmla="*/ 686570 w 1090712"/>
              <a:gd name="connsiteY572" fmla="*/ 699468 h 895572"/>
              <a:gd name="connsiteX573" fmla="*/ 691559 w 1090712"/>
              <a:gd name="connsiteY573" fmla="*/ 702082 h 895572"/>
              <a:gd name="connsiteX574" fmla="*/ 696549 w 1090712"/>
              <a:gd name="connsiteY574" fmla="*/ 703983 h 895572"/>
              <a:gd name="connsiteX575" fmla="*/ 701300 w 1090712"/>
              <a:gd name="connsiteY575" fmla="*/ 705646 h 895572"/>
              <a:gd name="connsiteX576" fmla="*/ 706290 w 1090712"/>
              <a:gd name="connsiteY576" fmla="*/ 707071 h 895572"/>
              <a:gd name="connsiteX577" fmla="*/ 711042 w 1090712"/>
              <a:gd name="connsiteY577" fmla="*/ 708497 h 895572"/>
              <a:gd name="connsiteX578" fmla="*/ 716506 w 1090712"/>
              <a:gd name="connsiteY578" fmla="*/ 708734 h 895572"/>
              <a:gd name="connsiteX579" fmla="*/ 721258 w 1090712"/>
              <a:gd name="connsiteY579" fmla="*/ 708734 h 895572"/>
              <a:gd name="connsiteX580" fmla="*/ 726723 w 1090712"/>
              <a:gd name="connsiteY580" fmla="*/ 708497 h 895572"/>
              <a:gd name="connsiteX581" fmla="*/ 731712 w 1090712"/>
              <a:gd name="connsiteY581" fmla="*/ 707546 h 895572"/>
              <a:gd name="connsiteX582" fmla="*/ 736939 w 1090712"/>
              <a:gd name="connsiteY582" fmla="*/ 706121 h 895572"/>
              <a:gd name="connsiteX583" fmla="*/ 742166 w 1090712"/>
              <a:gd name="connsiteY583" fmla="*/ 704458 h 895572"/>
              <a:gd name="connsiteX584" fmla="*/ 749294 w 1090712"/>
              <a:gd name="connsiteY584" fmla="*/ 702082 h 895572"/>
              <a:gd name="connsiteX585" fmla="*/ 756184 w 1090712"/>
              <a:gd name="connsiteY585" fmla="*/ 699468 h 895572"/>
              <a:gd name="connsiteX586" fmla="*/ 762361 w 1090712"/>
              <a:gd name="connsiteY586" fmla="*/ 696380 h 895572"/>
              <a:gd name="connsiteX587" fmla="*/ 768063 w 1090712"/>
              <a:gd name="connsiteY587" fmla="*/ 692816 h 895572"/>
              <a:gd name="connsiteX588" fmla="*/ 773528 w 1090712"/>
              <a:gd name="connsiteY588" fmla="*/ 689252 h 895572"/>
              <a:gd name="connsiteX589" fmla="*/ 778755 w 1090712"/>
              <a:gd name="connsiteY589" fmla="*/ 684738 h 895572"/>
              <a:gd name="connsiteX590" fmla="*/ 783269 w 1090712"/>
              <a:gd name="connsiteY590" fmla="*/ 680461 h 895572"/>
              <a:gd name="connsiteX591" fmla="*/ 787308 w 1090712"/>
              <a:gd name="connsiteY591" fmla="*/ 674996 h 895572"/>
              <a:gd name="connsiteX592" fmla="*/ 791110 w 1090712"/>
              <a:gd name="connsiteY592" fmla="*/ 669769 h 895572"/>
              <a:gd name="connsiteX593" fmla="*/ 794436 w 1090712"/>
              <a:gd name="connsiteY593" fmla="*/ 663830 h 895572"/>
              <a:gd name="connsiteX594" fmla="*/ 797050 w 1090712"/>
              <a:gd name="connsiteY594" fmla="*/ 657652 h 895572"/>
              <a:gd name="connsiteX595" fmla="*/ 799188 w 1090712"/>
              <a:gd name="connsiteY595" fmla="*/ 651000 h 895572"/>
              <a:gd name="connsiteX596" fmla="*/ 801089 w 1090712"/>
              <a:gd name="connsiteY596" fmla="*/ 643872 h 895572"/>
              <a:gd name="connsiteX597" fmla="*/ 802277 w 1090712"/>
              <a:gd name="connsiteY597" fmla="*/ 636744 h 895572"/>
              <a:gd name="connsiteX598" fmla="*/ 803227 w 1090712"/>
              <a:gd name="connsiteY598" fmla="*/ 628666 h 895572"/>
              <a:gd name="connsiteX599" fmla="*/ 803227 w 1090712"/>
              <a:gd name="connsiteY599" fmla="*/ 620826 h 895572"/>
              <a:gd name="connsiteX600" fmla="*/ 801089 w 1090712"/>
              <a:gd name="connsiteY600" fmla="*/ 622489 h 895572"/>
              <a:gd name="connsiteX601" fmla="*/ 798238 w 1090712"/>
              <a:gd name="connsiteY601" fmla="*/ 623914 h 895572"/>
              <a:gd name="connsiteX602" fmla="*/ 793011 w 1090712"/>
              <a:gd name="connsiteY602" fmla="*/ 626053 h 895572"/>
              <a:gd name="connsiteX603" fmla="*/ 790397 w 1090712"/>
              <a:gd name="connsiteY603" fmla="*/ 627478 h 895572"/>
              <a:gd name="connsiteX604" fmla="*/ 788496 w 1090712"/>
              <a:gd name="connsiteY604" fmla="*/ 628191 h 895572"/>
              <a:gd name="connsiteX605" fmla="*/ 787308 w 1090712"/>
              <a:gd name="connsiteY605" fmla="*/ 630092 h 895572"/>
              <a:gd name="connsiteX606" fmla="*/ 786833 w 1090712"/>
              <a:gd name="connsiteY606" fmla="*/ 631755 h 895572"/>
              <a:gd name="connsiteX607" fmla="*/ 785408 w 1090712"/>
              <a:gd name="connsiteY607" fmla="*/ 635794 h 895572"/>
              <a:gd name="connsiteX608" fmla="*/ 784220 w 1090712"/>
              <a:gd name="connsiteY608" fmla="*/ 639833 h 895572"/>
              <a:gd name="connsiteX609" fmla="*/ 780656 w 1090712"/>
              <a:gd name="connsiteY609" fmla="*/ 646485 h 895572"/>
              <a:gd name="connsiteX610" fmla="*/ 776617 w 1090712"/>
              <a:gd name="connsiteY610" fmla="*/ 653138 h 895572"/>
              <a:gd name="connsiteX611" fmla="*/ 772103 w 1090712"/>
              <a:gd name="connsiteY611" fmla="*/ 659078 h 895572"/>
              <a:gd name="connsiteX612" fmla="*/ 762361 w 1090712"/>
              <a:gd name="connsiteY612" fmla="*/ 670007 h 895572"/>
              <a:gd name="connsiteX613" fmla="*/ 757847 w 1090712"/>
              <a:gd name="connsiteY613" fmla="*/ 675947 h 895572"/>
              <a:gd name="connsiteX614" fmla="*/ 753333 w 1090712"/>
              <a:gd name="connsiteY614" fmla="*/ 682124 h 895572"/>
              <a:gd name="connsiteX615" fmla="*/ 750244 w 1090712"/>
              <a:gd name="connsiteY615" fmla="*/ 684738 h 895572"/>
              <a:gd name="connsiteX616" fmla="*/ 747155 w 1090712"/>
              <a:gd name="connsiteY616" fmla="*/ 687589 h 895572"/>
              <a:gd name="connsiteX617" fmla="*/ 744067 w 1090712"/>
              <a:gd name="connsiteY617" fmla="*/ 689252 h 895572"/>
              <a:gd name="connsiteX618" fmla="*/ 740978 w 1090712"/>
              <a:gd name="connsiteY618" fmla="*/ 690915 h 895572"/>
              <a:gd name="connsiteX619" fmla="*/ 737890 w 1090712"/>
              <a:gd name="connsiteY619" fmla="*/ 691865 h 895572"/>
              <a:gd name="connsiteX620" fmla="*/ 734801 w 1090712"/>
              <a:gd name="connsiteY620" fmla="*/ 692816 h 895572"/>
              <a:gd name="connsiteX621" fmla="*/ 731950 w 1090712"/>
              <a:gd name="connsiteY621" fmla="*/ 693291 h 895572"/>
              <a:gd name="connsiteX622" fmla="*/ 728861 w 1090712"/>
              <a:gd name="connsiteY622" fmla="*/ 693291 h 895572"/>
              <a:gd name="connsiteX623" fmla="*/ 723634 w 1090712"/>
              <a:gd name="connsiteY623" fmla="*/ 692816 h 895572"/>
              <a:gd name="connsiteX624" fmla="*/ 718169 w 1090712"/>
              <a:gd name="connsiteY624" fmla="*/ 691390 h 895572"/>
              <a:gd name="connsiteX625" fmla="*/ 713418 w 1090712"/>
              <a:gd name="connsiteY625" fmla="*/ 689727 h 895572"/>
              <a:gd name="connsiteX626" fmla="*/ 708903 w 1090712"/>
              <a:gd name="connsiteY626" fmla="*/ 687826 h 895572"/>
              <a:gd name="connsiteX627" fmla="*/ 706765 w 1090712"/>
              <a:gd name="connsiteY627" fmla="*/ 687589 h 895572"/>
              <a:gd name="connsiteX628" fmla="*/ 704864 w 1090712"/>
              <a:gd name="connsiteY628" fmla="*/ 687114 h 895572"/>
              <a:gd name="connsiteX629" fmla="*/ 703201 w 1090712"/>
              <a:gd name="connsiteY629" fmla="*/ 686163 h 895572"/>
              <a:gd name="connsiteX630" fmla="*/ 701776 w 1090712"/>
              <a:gd name="connsiteY630" fmla="*/ 684738 h 895572"/>
              <a:gd name="connsiteX631" fmla="*/ 698687 w 1090712"/>
              <a:gd name="connsiteY631" fmla="*/ 681649 h 895572"/>
              <a:gd name="connsiteX632" fmla="*/ 696549 w 1090712"/>
              <a:gd name="connsiteY632" fmla="*/ 678085 h 895572"/>
              <a:gd name="connsiteX633" fmla="*/ 694648 w 1090712"/>
              <a:gd name="connsiteY633" fmla="*/ 673571 h 895572"/>
              <a:gd name="connsiteX634" fmla="*/ 693460 w 1090712"/>
              <a:gd name="connsiteY634" fmla="*/ 668819 h 895572"/>
              <a:gd name="connsiteX635" fmla="*/ 692510 w 1090712"/>
              <a:gd name="connsiteY635" fmla="*/ 664305 h 895572"/>
              <a:gd name="connsiteX636" fmla="*/ 692510 w 1090712"/>
              <a:gd name="connsiteY636" fmla="*/ 659790 h 895572"/>
              <a:gd name="connsiteX637" fmla="*/ 692510 w 1090712"/>
              <a:gd name="connsiteY637" fmla="*/ 647436 h 895572"/>
              <a:gd name="connsiteX638" fmla="*/ 693460 w 1090712"/>
              <a:gd name="connsiteY638" fmla="*/ 635319 h 895572"/>
              <a:gd name="connsiteX639" fmla="*/ 694173 w 1090712"/>
              <a:gd name="connsiteY639" fmla="*/ 624389 h 895572"/>
              <a:gd name="connsiteX640" fmla="*/ 695598 w 1090712"/>
              <a:gd name="connsiteY640" fmla="*/ 612748 h 895572"/>
              <a:gd name="connsiteX641" fmla="*/ 699162 w 1090712"/>
              <a:gd name="connsiteY641" fmla="*/ 591364 h 895572"/>
              <a:gd name="connsiteX642" fmla="*/ 703676 w 1090712"/>
              <a:gd name="connsiteY642" fmla="*/ 570456 h 895572"/>
              <a:gd name="connsiteX643" fmla="*/ 720070 w 1090712"/>
              <a:gd name="connsiteY643" fmla="*/ 574971 h 895572"/>
              <a:gd name="connsiteX644" fmla="*/ 736939 w 1090712"/>
              <a:gd name="connsiteY644" fmla="*/ 579247 h 895572"/>
              <a:gd name="connsiteX645" fmla="*/ 770677 w 1090712"/>
              <a:gd name="connsiteY645" fmla="*/ 589226 h 895572"/>
              <a:gd name="connsiteX646" fmla="*/ 788021 w 1090712"/>
              <a:gd name="connsiteY646" fmla="*/ 593503 h 895572"/>
              <a:gd name="connsiteX647" fmla="*/ 805365 w 1090712"/>
              <a:gd name="connsiteY647" fmla="*/ 597542 h 895572"/>
              <a:gd name="connsiteX648" fmla="*/ 823660 w 1090712"/>
              <a:gd name="connsiteY648" fmla="*/ 601106 h 895572"/>
              <a:gd name="connsiteX649" fmla="*/ 841954 w 1090712"/>
              <a:gd name="connsiteY649" fmla="*/ 603719 h 895572"/>
              <a:gd name="connsiteX650" fmla="*/ 861437 w 1090712"/>
              <a:gd name="connsiteY650" fmla="*/ 606570 h 895572"/>
              <a:gd name="connsiteX651" fmla="*/ 880682 w 1090712"/>
              <a:gd name="connsiteY651" fmla="*/ 608233 h 895572"/>
              <a:gd name="connsiteX652" fmla="*/ 889948 w 1090712"/>
              <a:gd name="connsiteY652" fmla="*/ 608708 h 895572"/>
              <a:gd name="connsiteX653" fmla="*/ 898976 w 1090712"/>
              <a:gd name="connsiteY653" fmla="*/ 608708 h 895572"/>
              <a:gd name="connsiteX654" fmla="*/ 908242 w 1090712"/>
              <a:gd name="connsiteY654" fmla="*/ 608708 h 895572"/>
              <a:gd name="connsiteX655" fmla="*/ 916795 w 1090712"/>
              <a:gd name="connsiteY655" fmla="*/ 608233 h 895572"/>
              <a:gd name="connsiteX656" fmla="*/ 925586 w 1090712"/>
              <a:gd name="connsiteY656" fmla="*/ 607283 h 895572"/>
              <a:gd name="connsiteX657" fmla="*/ 934140 w 1090712"/>
              <a:gd name="connsiteY657" fmla="*/ 606095 h 895572"/>
              <a:gd name="connsiteX658" fmla="*/ 942455 w 1090712"/>
              <a:gd name="connsiteY658" fmla="*/ 604669 h 895572"/>
              <a:gd name="connsiteX659" fmla="*/ 950533 w 1090712"/>
              <a:gd name="connsiteY659" fmla="*/ 603006 h 895572"/>
              <a:gd name="connsiteX660" fmla="*/ 958611 w 1090712"/>
              <a:gd name="connsiteY660" fmla="*/ 600630 h 895572"/>
              <a:gd name="connsiteX661" fmla="*/ 966452 w 1090712"/>
              <a:gd name="connsiteY661" fmla="*/ 598017 h 895572"/>
              <a:gd name="connsiteX662" fmla="*/ 974055 w 1090712"/>
              <a:gd name="connsiteY662" fmla="*/ 595403 h 895572"/>
              <a:gd name="connsiteX663" fmla="*/ 981658 w 1090712"/>
              <a:gd name="connsiteY663" fmla="*/ 591840 h 895572"/>
              <a:gd name="connsiteX664" fmla="*/ 989261 w 1090712"/>
              <a:gd name="connsiteY664" fmla="*/ 588276 h 895572"/>
              <a:gd name="connsiteX665" fmla="*/ 996388 w 1090712"/>
              <a:gd name="connsiteY665" fmla="*/ 584237 h 895572"/>
              <a:gd name="connsiteX666" fmla="*/ 1003041 w 1090712"/>
              <a:gd name="connsiteY666" fmla="*/ 579247 h 895572"/>
              <a:gd name="connsiteX667" fmla="*/ 1009694 w 1090712"/>
              <a:gd name="connsiteY667" fmla="*/ 574495 h 895572"/>
              <a:gd name="connsiteX668" fmla="*/ 1016346 w 1090712"/>
              <a:gd name="connsiteY668" fmla="*/ 569031 h 895572"/>
              <a:gd name="connsiteX669" fmla="*/ 1022998 w 1090712"/>
              <a:gd name="connsiteY669" fmla="*/ 562853 h 895572"/>
              <a:gd name="connsiteX670" fmla="*/ 1029176 w 1090712"/>
              <a:gd name="connsiteY670" fmla="*/ 556676 h 895572"/>
              <a:gd name="connsiteX671" fmla="*/ 1035116 w 1090712"/>
              <a:gd name="connsiteY671" fmla="*/ 549548 h 895572"/>
              <a:gd name="connsiteX672" fmla="*/ 1040818 w 1090712"/>
              <a:gd name="connsiteY672" fmla="*/ 541945 h 895572"/>
              <a:gd name="connsiteX673" fmla="*/ 1046520 w 1090712"/>
              <a:gd name="connsiteY673" fmla="*/ 534342 h 895572"/>
              <a:gd name="connsiteX674" fmla="*/ 1051985 w 1090712"/>
              <a:gd name="connsiteY674" fmla="*/ 526027 h 895572"/>
              <a:gd name="connsiteX675" fmla="*/ 1056737 w 1090712"/>
              <a:gd name="connsiteY675" fmla="*/ 516523 h 895572"/>
              <a:gd name="connsiteX676" fmla="*/ 1061726 w 1090712"/>
              <a:gd name="connsiteY676" fmla="*/ 507257 h 895572"/>
              <a:gd name="connsiteX677" fmla="*/ 1066715 w 1090712"/>
              <a:gd name="connsiteY677" fmla="*/ 497041 h 895572"/>
              <a:gd name="connsiteX678" fmla="*/ 1070992 w 1090712"/>
              <a:gd name="connsiteY678" fmla="*/ 486349 h 895572"/>
              <a:gd name="connsiteX679" fmla="*/ 1075506 w 1090712"/>
              <a:gd name="connsiteY679" fmla="*/ 475182 h 895572"/>
              <a:gd name="connsiteX680" fmla="*/ 1079070 w 1090712"/>
              <a:gd name="connsiteY680" fmla="*/ 462828 h 895572"/>
              <a:gd name="connsiteX681" fmla="*/ 1082634 w 1090712"/>
              <a:gd name="connsiteY681" fmla="*/ 449998 h 895572"/>
              <a:gd name="connsiteX682" fmla="*/ 1084772 w 1090712"/>
              <a:gd name="connsiteY682" fmla="*/ 437405 h 895572"/>
              <a:gd name="connsiteX683" fmla="*/ 1087148 w 1090712"/>
              <a:gd name="connsiteY683" fmla="*/ 425050 h 895572"/>
              <a:gd name="connsiteX684" fmla="*/ 1088811 w 1090712"/>
              <a:gd name="connsiteY684" fmla="*/ 411983 h 895572"/>
              <a:gd name="connsiteX685" fmla="*/ 1089762 w 1090712"/>
              <a:gd name="connsiteY685" fmla="*/ 399628 h 895572"/>
              <a:gd name="connsiteX686" fmla="*/ 1090712 w 1090712"/>
              <a:gd name="connsiteY686" fmla="*/ 386798 h 895572"/>
              <a:gd name="connsiteX687" fmla="*/ 1090712 w 1090712"/>
              <a:gd name="connsiteY687" fmla="*/ 373731 h 895572"/>
              <a:gd name="connsiteX688" fmla="*/ 1090712 w 1090712"/>
              <a:gd name="connsiteY688" fmla="*/ 360901 h 895572"/>
              <a:gd name="connsiteX689" fmla="*/ 1089762 w 1090712"/>
              <a:gd name="connsiteY689" fmla="*/ 348071 h 895572"/>
              <a:gd name="connsiteX690" fmla="*/ 1088811 w 1090712"/>
              <a:gd name="connsiteY690" fmla="*/ 335004 h 895572"/>
              <a:gd name="connsiteX691" fmla="*/ 1088099 w 1090712"/>
              <a:gd name="connsiteY691" fmla="*/ 321698 h 895572"/>
              <a:gd name="connsiteX692" fmla="*/ 1084772 w 1090712"/>
              <a:gd name="connsiteY692" fmla="*/ 295563 h 895572"/>
              <a:gd name="connsiteX693" fmla="*/ 1080971 w 1090712"/>
              <a:gd name="connsiteY693" fmla="*/ 268478 h 895572"/>
              <a:gd name="connsiteX694" fmla="*/ 1078595 w 1090712"/>
              <a:gd name="connsiteY694" fmla="*/ 258262 h 895572"/>
              <a:gd name="connsiteX695" fmla="*/ 1075981 w 1090712"/>
              <a:gd name="connsiteY695" fmla="*/ 248283 h 895572"/>
              <a:gd name="connsiteX696" fmla="*/ 1072417 w 1090712"/>
              <a:gd name="connsiteY696" fmla="*/ 238542 h 895572"/>
              <a:gd name="connsiteX697" fmla="*/ 1069329 w 1090712"/>
              <a:gd name="connsiteY697" fmla="*/ 229275 h 895572"/>
              <a:gd name="connsiteX698" fmla="*/ 1061251 w 1090712"/>
              <a:gd name="connsiteY698" fmla="*/ 210031 h 895572"/>
              <a:gd name="connsiteX699" fmla="*/ 1053173 w 1090712"/>
              <a:gd name="connsiteY699" fmla="*/ 190073 h 895572"/>
              <a:gd name="connsiteX700" fmla="*/ 1051034 w 1090712"/>
              <a:gd name="connsiteY700" fmla="*/ 186034 h 895572"/>
              <a:gd name="connsiteX701" fmla="*/ 1048896 w 1090712"/>
              <a:gd name="connsiteY701" fmla="*/ 182470 h 895572"/>
              <a:gd name="connsiteX702" fmla="*/ 1046045 w 1090712"/>
              <a:gd name="connsiteY702" fmla="*/ 179381 h 895572"/>
              <a:gd name="connsiteX703" fmla="*/ 1043906 w 1090712"/>
              <a:gd name="connsiteY703" fmla="*/ 176768 h 895572"/>
              <a:gd name="connsiteX704" fmla="*/ 1041293 w 1090712"/>
              <a:gd name="connsiteY704" fmla="*/ 174630 h 895572"/>
              <a:gd name="connsiteX705" fmla="*/ 1038680 w 1090712"/>
              <a:gd name="connsiteY705" fmla="*/ 172729 h 895572"/>
              <a:gd name="connsiteX706" fmla="*/ 1035828 w 1090712"/>
              <a:gd name="connsiteY706" fmla="*/ 171303 h 895572"/>
              <a:gd name="connsiteX707" fmla="*/ 1032740 w 1090712"/>
              <a:gd name="connsiteY707" fmla="*/ 170591 h 895572"/>
              <a:gd name="connsiteX708" fmla="*/ 1030126 w 1090712"/>
              <a:gd name="connsiteY708" fmla="*/ 170591 h 895572"/>
              <a:gd name="connsiteX709" fmla="*/ 1027038 w 1090712"/>
              <a:gd name="connsiteY709" fmla="*/ 170591 h 895572"/>
              <a:gd name="connsiteX710" fmla="*/ 1024424 w 1090712"/>
              <a:gd name="connsiteY710" fmla="*/ 171303 h 895572"/>
              <a:gd name="connsiteX711" fmla="*/ 1021335 w 1090712"/>
              <a:gd name="connsiteY711" fmla="*/ 172729 h 895572"/>
              <a:gd name="connsiteX712" fmla="*/ 1018247 w 1090712"/>
              <a:gd name="connsiteY712" fmla="*/ 174867 h 895572"/>
              <a:gd name="connsiteX713" fmla="*/ 1014920 w 1090712"/>
              <a:gd name="connsiteY713" fmla="*/ 177718 h 895572"/>
              <a:gd name="connsiteX714" fmla="*/ 1011832 w 1090712"/>
              <a:gd name="connsiteY714" fmla="*/ 180807 h 895572"/>
              <a:gd name="connsiteX715" fmla="*/ 1008743 w 1090712"/>
              <a:gd name="connsiteY715" fmla="*/ 184846 h 895572"/>
              <a:gd name="connsiteX716" fmla="*/ 991874 w 1090712"/>
              <a:gd name="connsiteY716" fmla="*/ 201240 h 895572"/>
              <a:gd name="connsiteX717" fmla="*/ 983321 w 1090712"/>
              <a:gd name="connsiteY717" fmla="*/ 209318 h 895572"/>
              <a:gd name="connsiteX718" fmla="*/ 974530 w 1090712"/>
              <a:gd name="connsiteY718" fmla="*/ 216683 h 895572"/>
              <a:gd name="connsiteX719" fmla="*/ 965739 w 1090712"/>
              <a:gd name="connsiteY719" fmla="*/ 223811 h 895572"/>
              <a:gd name="connsiteX720" fmla="*/ 956236 w 1090712"/>
              <a:gd name="connsiteY720" fmla="*/ 230226 h 895572"/>
              <a:gd name="connsiteX721" fmla="*/ 946494 w 1090712"/>
              <a:gd name="connsiteY721" fmla="*/ 235928 h 895572"/>
              <a:gd name="connsiteX722" fmla="*/ 941505 w 1090712"/>
              <a:gd name="connsiteY722" fmla="*/ 238066 h 895572"/>
              <a:gd name="connsiteX723" fmla="*/ 936753 w 1090712"/>
              <a:gd name="connsiteY723" fmla="*/ 240442 h 895572"/>
              <a:gd name="connsiteX724" fmla="*/ 932239 w 1090712"/>
              <a:gd name="connsiteY724" fmla="*/ 242581 h 895572"/>
              <a:gd name="connsiteX725" fmla="*/ 928675 w 1090712"/>
              <a:gd name="connsiteY725" fmla="*/ 245669 h 895572"/>
              <a:gd name="connsiteX726" fmla="*/ 925111 w 1090712"/>
              <a:gd name="connsiteY726" fmla="*/ 249233 h 895572"/>
              <a:gd name="connsiteX727" fmla="*/ 922022 w 1090712"/>
              <a:gd name="connsiteY727" fmla="*/ 252797 h 895572"/>
              <a:gd name="connsiteX728" fmla="*/ 919884 w 1090712"/>
              <a:gd name="connsiteY728" fmla="*/ 257311 h 895572"/>
              <a:gd name="connsiteX729" fmla="*/ 918934 w 1090712"/>
              <a:gd name="connsiteY729" fmla="*/ 259925 h 895572"/>
              <a:gd name="connsiteX730" fmla="*/ 918459 w 1090712"/>
              <a:gd name="connsiteY730" fmla="*/ 262538 h 895572"/>
              <a:gd name="connsiteX731" fmla="*/ 918459 w 1090712"/>
              <a:gd name="connsiteY731" fmla="*/ 265389 h 895572"/>
              <a:gd name="connsiteX732" fmla="*/ 918459 w 1090712"/>
              <a:gd name="connsiteY732" fmla="*/ 268003 h 895572"/>
              <a:gd name="connsiteX733" fmla="*/ 918934 w 1090712"/>
              <a:gd name="connsiteY733" fmla="*/ 271091 h 895572"/>
              <a:gd name="connsiteX734" fmla="*/ 919884 w 1090712"/>
              <a:gd name="connsiteY734" fmla="*/ 274180 h 895572"/>
              <a:gd name="connsiteX735" fmla="*/ 921547 w 1090712"/>
              <a:gd name="connsiteY735" fmla="*/ 282258 h 895572"/>
              <a:gd name="connsiteX736" fmla="*/ 922973 w 1090712"/>
              <a:gd name="connsiteY736" fmla="*/ 290574 h 895572"/>
              <a:gd name="connsiteX737" fmla="*/ 923923 w 1090712"/>
              <a:gd name="connsiteY737" fmla="*/ 299127 h 895572"/>
              <a:gd name="connsiteX738" fmla="*/ 924161 w 1090712"/>
              <a:gd name="connsiteY738" fmla="*/ 307443 h 895572"/>
              <a:gd name="connsiteX739" fmla="*/ 924161 w 1090712"/>
              <a:gd name="connsiteY739" fmla="*/ 315996 h 895572"/>
              <a:gd name="connsiteX740" fmla="*/ 923923 w 1090712"/>
              <a:gd name="connsiteY740" fmla="*/ 324550 h 895572"/>
              <a:gd name="connsiteX741" fmla="*/ 922973 w 1090712"/>
              <a:gd name="connsiteY741" fmla="*/ 332865 h 895572"/>
              <a:gd name="connsiteX742" fmla="*/ 922022 w 1090712"/>
              <a:gd name="connsiteY742" fmla="*/ 340943 h 895572"/>
              <a:gd name="connsiteX743" fmla="*/ 920597 w 1090712"/>
              <a:gd name="connsiteY743" fmla="*/ 349259 h 895572"/>
              <a:gd name="connsiteX744" fmla="*/ 918934 w 1090712"/>
              <a:gd name="connsiteY744" fmla="*/ 357812 h 895572"/>
              <a:gd name="connsiteX745" fmla="*/ 914420 w 1090712"/>
              <a:gd name="connsiteY745" fmla="*/ 374681 h 895572"/>
              <a:gd name="connsiteX746" fmla="*/ 909192 w 1090712"/>
              <a:gd name="connsiteY746" fmla="*/ 391075 h 895572"/>
              <a:gd name="connsiteX747" fmla="*/ 903253 w 1090712"/>
              <a:gd name="connsiteY747" fmla="*/ 408182 h 895572"/>
              <a:gd name="connsiteX748" fmla="*/ 903253 w 1090712"/>
              <a:gd name="connsiteY748" fmla="*/ 397965 h 895572"/>
              <a:gd name="connsiteX749" fmla="*/ 904203 w 1090712"/>
              <a:gd name="connsiteY749" fmla="*/ 387274 h 895572"/>
              <a:gd name="connsiteX750" fmla="*/ 906104 w 1090712"/>
              <a:gd name="connsiteY750" fmla="*/ 367078 h 895572"/>
              <a:gd name="connsiteX751" fmla="*/ 907767 w 1090712"/>
              <a:gd name="connsiteY751" fmla="*/ 347596 h 895572"/>
              <a:gd name="connsiteX752" fmla="*/ 908717 w 1090712"/>
              <a:gd name="connsiteY752" fmla="*/ 338567 h 895572"/>
              <a:gd name="connsiteX753" fmla="*/ 908717 w 1090712"/>
              <a:gd name="connsiteY753" fmla="*/ 329777 h 895572"/>
              <a:gd name="connsiteX754" fmla="*/ 908717 w 1090712"/>
              <a:gd name="connsiteY754" fmla="*/ 325738 h 895572"/>
              <a:gd name="connsiteX755" fmla="*/ 907767 w 1090712"/>
              <a:gd name="connsiteY755" fmla="*/ 322649 h 895572"/>
              <a:gd name="connsiteX756" fmla="*/ 906817 w 1090712"/>
              <a:gd name="connsiteY756" fmla="*/ 319560 h 895572"/>
              <a:gd name="connsiteX757" fmla="*/ 905154 w 1090712"/>
              <a:gd name="connsiteY757" fmla="*/ 316471 h 895572"/>
              <a:gd name="connsiteX758" fmla="*/ 903728 w 1090712"/>
              <a:gd name="connsiteY758" fmla="*/ 314096 h 895572"/>
              <a:gd name="connsiteX759" fmla="*/ 901590 w 1090712"/>
              <a:gd name="connsiteY759" fmla="*/ 311957 h 895572"/>
              <a:gd name="connsiteX760" fmla="*/ 897551 w 1090712"/>
              <a:gd name="connsiteY760" fmla="*/ 307443 h 895572"/>
              <a:gd name="connsiteX761" fmla="*/ 895412 w 1090712"/>
              <a:gd name="connsiteY761" fmla="*/ 309344 h 895572"/>
              <a:gd name="connsiteX762" fmla="*/ 892561 w 1090712"/>
              <a:gd name="connsiteY762" fmla="*/ 310769 h 895572"/>
              <a:gd name="connsiteX763" fmla="*/ 887334 w 1090712"/>
              <a:gd name="connsiteY763" fmla="*/ 313383 h 895572"/>
              <a:gd name="connsiteX764" fmla="*/ 884721 w 1090712"/>
              <a:gd name="connsiteY764" fmla="*/ 314096 h 895572"/>
              <a:gd name="connsiteX765" fmla="*/ 882820 w 1090712"/>
              <a:gd name="connsiteY765" fmla="*/ 315521 h 895572"/>
              <a:gd name="connsiteX766" fmla="*/ 881632 w 1090712"/>
              <a:gd name="connsiteY766" fmla="*/ 316947 h 895572"/>
              <a:gd name="connsiteX767" fmla="*/ 881157 w 1090712"/>
              <a:gd name="connsiteY767" fmla="*/ 318610 h 895572"/>
              <a:gd name="connsiteX768" fmla="*/ 872604 w 1090712"/>
              <a:gd name="connsiteY768" fmla="*/ 331915 h 895572"/>
              <a:gd name="connsiteX769" fmla="*/ 864288 w 1090712"/>
              <a:gd name="connsiteY769" fmla="*/ 346646 h 895572"/>
              <a:gd name="connsiteX770" fmla="*/ 856210 w 1090712"/>
              <a:gd name="connsiteY770" fmla="*/ 361376 h 895572"/>
              <a:gd name="connsiteX771" fmla="*/ 847656 w 1090712"/>
              <a:gd name="connsiteY771" fmla="*/ 374681 h 895572"/>
              <a:gd name="connsiteX772" fmla="*/ 841954 w 1090712"/>
              <a:gd name="connsiteY772" fmla="*/ 374681 h 895572"/>
              <a:gd name="connsiteX773" fmla="*/ 846468 w 1090712"/>
              <a:gd name="connsiteY773" fmla="*/ 357812 h 895572"/>
              <a:gd name="connsiteX774" fmla="*/ 850508 w 1090712"/>
              <a:gd name="connsiteY774" fmla="*/ 339518 h 895572"/>
              <a:gd name="connsiteX775" fmla="*/ 854784 w 1090712"/>
              <a:gd name="connsiteY775" fmla="*/ 319560 h 895572"/>
              <a:gd name="connsiteX776" fmla="*/ 858823 w 1090712"/>
              <a:gd name="connsiteY776" fmla="*/ 296514 h 895572"/>
              <a:gd name="connsiteX777" fmla="*/ 848132 w 1090712"/>
              <a:gd name="connsiteY777" fmla="*/ 303879 h 895572"/>
              <a:gd name="connsiteX778" fmla="*/ 840054 w 1090712"/>
              <a:gd name="connsiteY778" fmla="*/ 310294 h 895572"/>
              <a:gd name="connsiteX779" fmla="*/ 833163 w 1090712"/>
              <a:gd name="connsiteY779" fmla="*/ 316947 h 895572"/>
              <a:gd name="connsiteX780" fmla="*/ 825560 w 1090712"/>
              <a:gd name="connsiteY780" fmla="*/ 324550 h 895572"/>
              <a:gd name="connsiteX781" fmla="*/ 823185 w 1090712"/>
              <a:gd name="connsiteY781" fmla="*/ 326688 h 895572"/>
              <a:gd name="connsiteX782" fmla="*/ 821522 w 1090712"/>
              <a:gd name="connsiteY782" fmla="*/ 329301 h 895572"/>
              <a:gd name="connsiteX783" fmla="*/ 817007 w 1090712"/>
              <a:gd name="connsiteY783" fmla="*/ 335954 h 895572"/>
              <a:gd name="connsiteX784" fmla="*/ 812968 w 1090712"/>
              <a:gd name="connsiteY784" fmla="*/ 344032 h 895572"/>
              <a:gd name="connsiteX785" fmla="*/ 808929 w 1090712"/>
              <a:gd name="connsiteY785" fmla="*/ 352585 h 895572"/>
              <a:gd name="connsiteX786" fmla="*/ 809880 w 1090712"/>
              <a:gd name="connsiteY786" fmla="*/ 343557 h 895572"/>
              <a:gd name="connsiteX787" fmla="*/ 811305 w 1090712"/>
              <a:gd name="connsiteY787" fmla="*/ 335479 h 895572"/>
              <a:gd name="connsiteX788" fmla="*/ 812493 w 1090712"/>
              <a:gd name="connsiteY788" fmla="*/ 328826 h 895572"/>
              <a:gd name="connsiteX789" fmla="*/ 814394 w 1090712"/>
              <a:gd name="connsiteY789" fmla="*/ 323124 h 895572"/>
              <a:gd name="connsiteX790" fmla="*/ 816532 w 1090712"/>
              <a:gd name="connsiteY790" fmla="*/ 317659 h 895572"/>
              <a:gd name="connsiteX791" fmla="*/ 819146 w 1090712"/>
              <a:gd name="connsiteY791" fmla="*/ 313383 h 895572"/>
              <a:gd name="connsiteX792" fmla="*/ 822709 w 1090712"/>
              <a:gd name="connsiteY792" fmla="*/ 309344 h 895572"/>
              <a:gd name="connsiteX793" fmla="*/ 826748 w 1090712"/>
              <a:gd name="connsiteY793" fmla="*/ 306255 h 895572"/>
              <a:gd name="connsiteX794" fmla="*/ 832213 w 1090712"/>
              <a:gd name="connsiteY794" fmla="*/ 303166 h 895572"/>
              <a:gd name="connsiteX795" fmla="*/ 838390 w 1090712"/>
              <a:gd name="connsiteY795" fmla="*/ 300315 h 895572"/>
              <a:gd name="connsiteX796" fmla="*/ 845518 w 1090712"/>
              <a:gd name="connsiteY796" fmla="*/ 298177 h 895572"/>
              <a:gd name="connsiteX797" fmla="*/ 854071 w 1090712"/>
              <a:gd name="connsiteY797" fmla="*/ 295563 h 895572"/>
              <a:gd name="connsiteX798" fmla="*/ 875217 w 1090712"/>
              <a:gd name="connsiteY798" fmla="*/ 290574 h 895572"/>
              <a:gd name="connsiteX799" fmla="*/ 903253 w 1090712"/>
              <a:gd name="connsiteY799" fmla="*/ 285347 h 895572"/>
              <a:gd name="connsiteX800" fmla="*/ 886384 w 1090712"/>
              <a:gd name="connsiteY800" fmla="*/ 268478 h 895572"/>
              <a:gd name="connsiteX801" fmla="*/ 879731 w 1090712"/>
              <a:gd name="connsiteY801" fmla="*/ 270141 h 895572"/>
              <a:gd name="connsiteX802" fmla="*/ 873079 w 1090712"/>
              <a:gd name="connsiteY802" fmla="*/ 271091 h 895572"/>
              <a:gd name="connsiteX803" fmla="*/ 867376 w 1090712"/>
              <a:gd name="connsiteY803" fmla="*/ 271567 h 895572"/>
              <a:gd name="connsiteX804" fmla="*/ 862387 w 1090712"/>
              <a:gd name="connsiteY804" fmla="*/ 271091 h 895572"/>
              <a:gd name="connsiteX805" fmla="*/ 857398 w 1090712"/>
              <a:gd name="connsiteY805" fmla="*/ 269666 h 895572"/>
              <a:gd name="connsiteX806" fmla="*/ 853596 w 1090712"/>
              <a:gd name="connsiteY806" fmla="*/ 268003 h 895572"/>
              <a:gd name="connsiteX807" fmla="*/ 849557 w 1090712"/>
              <a:gd name="connsiteY807" fmla="*/ 265627 h 895572"/>
              <a:gd name="connsiteX808" fmla="*/ 846468 w 1090712"/>
              <a:gd name="connsiteY808" fmla="*/ 262538 h 895572"/>
              <a:gd name="connsiteX809" fmla="*/ 843380 w 1090712"/>
              <a:gd name="connsiteY809" fmla="*/ 259450 h 895572"/>
              <a:gd name="connsiteX810" fmla="*/ 840529 w 1090712"/>
              <a:gd name="connsiteY810" fmla="*/ 255411 h 895572"/>
              <a:gd name="connsiteX811" fmla="*/ 838390 w 1090712"/>
              <a:gd name="connsiteY811" fmla="*/ 251134 h 895572"/>
              <a:gd name="connsiteX812" fmla="*/ 836490 w 1090712"/>
              <a:gd name="connsiteY812" fmla="*/ 246620 h 895572"/>
              <a:gd name="connsiteX813" fmla="*/ 834827 w 1090712"/>
              <a:gd name="connsiteY813" fmla="*/ 241155 h 895572"/>
              <a:gd name="connsiteX814" fmla="*/ 833401 w 1090712"/>
              <a:gd name="connsiteY814" fmla="*/ 235453 h 895572"/>
              <a:gd name="connsiteX815" fmla="*/ 831263 w 1090712"/>
              <a:gd name="connsiteY815" fmla="*/ 223336 h 895572"/>
              <a:gd name="connsiteX816" fmla="*/ 897551 w 1090712"/>
              <a:gd name="connsiteY816" fmla="*/ 206942 h 895572"/>
              <a:gd name="connsiteX817" fmla="*/ 888997 w 1090712"/>
              <a:gd name="connsiteY817" fmla="*/ 194112 h 895572"/>
              <a:gd name="connsiteX818" fmla="*/ 880682 w 1090712"/>
              <a:gd name="connsiteY818" fmla="*/ 181282 h 895572"/>
              <a:gd name="connsiteX819" fmla="*/ 871416 w 1090712"/>
              <a:gd name="connsiteY819" fmla="*/ 168690 h 895572"/>
              <a:gd name="connsiteX820" fmla="*/ 866901 w 1090712"/>
              <a:gd name="connsiteY820" fmla="*/ 162988 h 895572"/>
              <a:gd name="connsiteX821" fmla="*/ 861437 w 1090712"/>
              <a:gd name="connsiteY821" fmla="*/ 157048 h 895572"/>
              <a:gd name="connsiteX822" fmla="*/ 856210 w 1090712"/>
              <a:gd name="connsiteY822" fmla="*/ 151821 h 895572"/>
              <a:gd name="connsiteX823" fmla="*/ 850745 w 1090712"/>
              <a:gd name="connsiteY823" fmla="*/ 146831 h 895572"/>
              <a:gd name="connsiteX824" fmla="*/ 844568 w 1090712"/>
              <a:gd name="connsiteY824" fmla="*/ 142555 h 895572"/>
              <a:gd name="connsiteX825" fmla="*/ 838390 w 1090712"/>
              <a:gd name="connsiteY825" fmla="*/ 138516 h 895572"/>
              <a:gd name="connsiteX826" fmla="*/ 831738 w 1090712"/>
              <a:gd name="connsiteY826" fmla="*/ 134952 h 895572"/>
              <a:gd name="connsiteX827" fmla="*/ 824610 w 1090712"/>
              <a:gd name="connsiteY827" fmla="*/ 132338 h 895572"/>
              <a:gd name="connsiteX828" fmla="*/ 817007 w 1090712"/>
              <a:gd name="connsiteY828" fmla="*/ 129963 h 895572"/>
              <a:gd name="connsiteX829" fmla="*/ 808929 w 1090712"/>
              <a:gd name="connsiteY829" fmla="*/ 128774 h 895572"/>
              <a:gd name="connsiteX830" fmla="*/ 806791 w 1090712"/>
              <a:gd name="connsiteY830" fmla="*/ 128299 h 895572"/>
              <a:gd name="connsiteX831" fmla="*/ 804652 w 1090712"/>
              <a:gd name="connsiteY831" fmla="*/ 127824 h 895572"/>
              <a:gd name="connsiteX832" fmla="*/ 802752 w 1090712"/>
              <a:gd name="connsiteY832" fmla="*/ 126399 h 895572"/>
              <a:gd name="connsiteX833" fmla="*/ 801089 w 1090712"/>
              <a:gd name="connsiteY833" fmla="*/ 125211 h 895572"/>
              <a:gd name="connsiteX834" fmla="*/ 799663 w 1090712"/>
              <a:gd name="connsiteY834" fmla="*/ 123310 h 895572"/>
              <a:gd name="connsiteX835" fmla="*/ 798713 w 1090712"/>
              <a:gd name="connsiteY835" fmla="*/ 121647 h 895572"/>
              <a:gd name="connsiteX836" fmla="*/ 798000 w 1090712"/>
              <a:gd name="connsiteY836" fmla="*/ 119271 h 895572"/>
              <a:gd name="connsiteX837" fmla="*/ 798000 w 1090712"/>
              <a:gd name="connsiteY837" fmla="*/ 117608 h 895572"/>
              <a:gd name="connsiteX838" fmla="*/ 785408 w 1090712"/>
              <a:gd name="connsiteY838" fmla="*/ 106916 h 895572"/>
              <a:gd name="connsiteX839" fmla="*/ 772578 w 1090712"/>
              <a:gd name="connsiteY839" fmla="*/ 95749 h 895572"/>
              <a:gd name="connsiteX840" fmla="*/ 747155 w 1090712"/>
              <a:gd name="connsiteY840" fmla="*/ 72703 h 895572"/>
              <a:gd name="connsiteX841" fmla="*/ 733850 w 1090712"/>
              <a:gd name="connsiteY841" fmla="*/ 61061 h 895572"/>
              <a:gd name="connsiteX842" fmla="*/ 720545 w 1090712"/>
              <a:gd name="connsiteY842" fmla="*/ 49894 h 895572"/>
              <a:gd name="connsiteX843" fmla="*/ 706765 w 1090712"/>
              <a:gd name="connsiteY843" fmla="*/ 38728 h 895572"/>
              <a:gd name="connsiteX844" fmla="*/ 692510 w 1090712"/>
              <a:gd name="connsiteY844" fmla="*/ 28036 h 895572"/>
              <a:gd name="connsiteX845" fmla="*/ 679442 w 1090712"/>
              <a:gd name="connsiteY845" fmla="*/ 21859 h 895572"/>
              <a:gd name="connsiteX846" fmla="*/ 666137 w 1090712"/>
              <a:gd name="connsiteY846" fmla="*/ 16632 h 895572"/>
              <a:gd name="connsiteX847" fmla="*/ 652832 w 1090712"/>
              <a:gd name="connsiteY847" fmla="*/ 11642 h 895572"/>
              <a:gd name="connsiteX848" fmla="*/ 639527 w 1090712"/>
              <a:gd name="connsiteY848" fmla="*/ 7603 h 895572"/>
              <a:gd name="connsiteX849" fmla="*/ 626222 w 1090712"/>
              <a:gd name="connsiteY849" fmla="*/ 4514 h 895572"/>
              <a:gd name="connsiteX850" fmla="*/ 612917 w 1090712"/>
              <a:gd name="connsiteY850" fmla="*/ 1901 h 895572"/>
              <a:gd name="connsiteX851" fmla="*/ 599374 w 1090712"/>
              <a:gd name="connsiteY851" fmla="*/ 475 h 89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Lst>
            <a:rect l="l" t="t" r="r" b="b"/>
            <a:pathLst>
              <a:path w="1090712" h="895572">
                <a:moveTo>
                  <a:pt x="603413" y="721327"/>
                </a:moveTo>
                <a:lnTo>
                  <a:pt x="578466" y="770746"/>
                </a:lnTo>
                <a:lnTo>
                  <a:pt x="553519" y="818264"/>
                </a:lnTo>
                <a:lnTo>
                  <a:pt x="528334" y="865069"/>
                </a:lnTo>
                <a:lnTo>
                  <a:pt x="511825" y="895572"/>
                </a:lnTo>
                <a:lnTo>
                  <a:pt x="624528" y="895572"/>
                </a:lnTo>
                <a:lnTo>
                  <a:pt x="624796" y="894768"/>
                </a:lnTo>
                <a:lnTo>
                  <a:pt x="625271" y="891679"/>
                </a:lnTo>
                <a:lnTo>
                  <a:pt x="625747" y="889066"/>
                </a:lnTo>
                <a:lnTo>
                  <a:pt x="625747" y="860555"/>
                </a:lnTo>
                <a:lnTo>
                  <a:pt x="624796" y="833945"/>
                </a:lnTo>
                <a:lnTo>
                  <a:pt x="624321" y="820877"/>
                </a:lnTo>
                <a:lnTo>
                  <a:pt x="623608" y="808047"/>
                </a:lnTo>
                <a:lnTo>
                  <a:pt x="621708" y="795218"/>
                </a:lnTo>
                <a:lnTo>
                  <a:pt x="620044" y="782625"/>
                </a:lnTo>
                <a:lnTo>
                  <a:pt x="616005" y="766707"/>
                </a:lnTo>
                <a:lnTo>
                  <a:pt x="611966" y="751976"/>
                </a:lnTo>
                <a:lnTo>
                  <a:pt x="607452" y="737245"/>
                </a:lnTo>
                <a:close/>
                <a:moveTo>
                  <a:pt x="698212" y="530778"/>
                </a:moveTo>
                <a:lnTo>
                  <a:pt x="693460" y="534818"/>
                </a:lnTo>
                <a:lnTo>
                  <a:pt x="688471" y="538857"/>
                </a:lnTo>
                <a:lnTo>
                  <a:pt x="678254" y="546935"/>
                </a:lnTo>
                <a:lnTo>
                  <a:pt x="669226" y="553587"/>
                </a:lnTo>
                <a:lnTo>
                  <a:pt x="663048" y="558814"/>
                </a:lnTo>
                <a:lnTo>
                  <a:pt x="663048" y="556676"/>
                </a:lnTo>
                <a:lnTo>
                  <a:pt x="663523" y="554538"/>
                </a:lnTo>
                <a:lnTo>
                  <a:pt x="665424" y="550498"/>
                </a:lnTo>
                <a:lnTo>
                  <a:pt x="668038" y="546459"/>
                </a:lnTo>
                <a:lnTo>
                  <a:pt x="671602" y="542420"/>
                </a:lnTo>
                <a:lnTo>
                  <a:pt x="676829" y="538857"/>
                </a:lnTo>
                <a:lnTo>
                  <a:pt x="682768" y="535768"/>
                </a:lnTo>
                <a:lnTo>
                  <a:pt x="689896" y="533154"/>
                </a:lnTo>
                <a:close/>
                <a:moveTo>
                  <a:pt x="654257" y="302216"/>
                </a:moveTo>
                <a:lnTo>
                  <a:pt x="651882" y="302691"/>
                </a:lnTo>
                <a:lnTo>
                  <a:pt x="649268" y="303166"/>
                </a:lnTo>
                <a:lnTo>
                  <a:pt x="647130" y="304354"/>
                </a:lnTo>
                <a:lnTo>
                  <a:pt x="644516" y="306255"/>
                </a:lnTo>
                <a:lnTo>
                  <a:pt x="642140" y="307918"/>
                </a:lnTo>
                <a:lnTo>
                  <a:pt x="640002" y="310294"/>
                </a:lnTo>
                <a:lnTo>
                  <a:pt x="638101" y="312432"/>
                </a:lnTo>
                <a:lnTo>
                  <a:pt x="636913" y="314571"/>
                </a:lnTo>
                <a:lnTo>
                  <a:pt x="635963" y="316946"/>
                </a:lnTo>
                <a:lnTo>
                  <a:pt x="635963" y="319085"/>
                </a:lnTo>
                <a:lnTo>
                  <a:pt x="636913" y="321223"/>
                </a:lnTo>
                <a:lnTo>
                  <a:pt x="637626" y="324074"/>
                </a:lnTo>
                <a:lnTo>
                  <a:pt x="639527" y="326688"/>
                </a:lnTo>
                <a:lnTo>
                  <a:pt x="643091" y="331677"/>
                </a:lnTo>
                <a:lnTo>
                  <a:pt x="647130" y="335954"/>
                </a:lnTo>
                <a:lnTo>
                  <a:pt x="655920" y="330727"/>
                </a:lnTo>
                <a:lnTo>
                  <a:pt x="663999" y="324787"/>
                </a:lnTo>
                <a:lnTo>
                  <a:pt x="679917" y="313383"/>
                </a:lnTo>
                <a:lnTo>
                  <a:pt x="676354" y="311007"/>
                </a:lnTo>
                <a:lnTo>
                  <a:pt x="672790" y="308393"/>
                </a:lnTo>
                <a:lnTo>
                  <a:pt x="668988" y="306730"/>
                </a:lnTo>
                <a:lnTo>
                  <a:pt x="664949" y="304829"/>
                </a:lnTo>
                <a:lnTo>
                  <a:pt x="660910" y="303641"/>
                </a:lnTo>
                <a:lnTo>
                  <a:pt x="657346" y="302691"/>
                </a:lnTo>
                <a:close/>
                <a:moveTo>
                  <a:pt x="696549" y="252322"/>
                </a:moveTo>
                <a:lnTo>
                  <a:pt x="696786" y="259925"/>
                </a:lnTo>
                <a:lnTo>
                  <a:pt x="698212" y="266102"/>
                </a:lnTo>
                <a:lnTo>
                  <a:pt x="700113" y="272042"/>
                </a:lnTo>
                <a:lnTo>
                  <a:pt x="701776" y="276794"/>
                </a:lnTo>
                <a:lnTo>
                  <a:pt x="704389" y="280833"/>
                </a:lnTo>
                <a:lnTo>
                  <a:pt x="707240" y="284397"/>
                </a:lnTo>
                <a:lnTo>
                  <a:pt x="710329" y="287010"/>
                </a:lnTo>
                <a:lnTo>
                  <a:pt x="713418" y="289624"/>
                </a:lnTo>
                <a:lnTo>
                  <a:pt x="716506" y="291524"/>
                </a:lnTo>
                <a:lnTo>
                  <a:pt x="719595" y="293187"/>
                </a:lnTo>
                <a:lnTo>
                  <a:pt x="725772" y="295088"/>
                </a:lnTo>
                <a:lnTo>
                  <a:pt x="731237" y="296514"/>
                </a:lnTo>
                <a:lnTo>
                  <a:pt x="734801" y="296751"/>
                </a:lnTo>
                <a:lnTo>
                  <a:pt x="722209" y="303879"/>
                </a:lnTo>
                <a:lnTo>
                  <a:pt x="710804" y="311007"/>
                </a:lnTo>
                <a:lnTo>
                  <a:pt x="688471" y="324787"/>
                </a:lnTo>
                <a:lnTo>
                  <a:pt x="667563" y="339043"/>
                </a:lnTo>
                <a:lnTo>
                  <a:pt x="646179" y="352823"/>
                </a:lnTo>
                <a:lnTo>
                  <a:pt x="620044" y="313383"/>
                </a:lnTo>
                <a:lnTo>
                  <a:pt x="617668" y="312432"/>
                </a:lnTo>
                <a:lnTo>
                  <a:pt x="615055" y="312432"/>
                </a:lnTo>
                <a:lnTo>
                  <a:pt x="612441" y="313383"/>
                </a:lnTo>
                <a:lnTo>
                  <a:pt x="609353" y="314095"/>
                </a:lnTo>
                <a:lnTo>
                  <a:pt x="602938" y="316946"/>
                </a:lnTo>
                <a:lnTo>
                  <a:pt x="599849" y="317659"/>
                </a:lnTo>
                <a:lnTo>
                  <a:pt x="596760" y="318610"/>
                </a:lnTo>
                <a:lnTo>
                  <a:pt x="607927" y="307205"/>
                </a:lnTo>
                <a:lnTo>
                  <a:pt x="618619" y="295088"/>
                </a:lnTo>
                <a:lnTo>
                  <a:pt x="623846" y="289386"/>
                </a:lnTo>
                <a:lnTo>
                  <a:pt x="629786" y="283921"/>
                </a:lnTo>
                <a:lnTo>
                  <a:pt x="635963" y="278694"/>
                </a:lnTo>
                <a:lnTo>
                  <a:pt x="642140" y="273705"/>
                </a:lnTo>
                <a:lnTo>
                  <a:pt x="648793" y="269191"/>
                </a:lnTo>
                <a:lnTo>
                  <a:pt x="655446" y="265627"/>
                </a:lnTo>
                <a:lnTo>
                  <a:pt x="662098" y="263013"/>
                </a:lnTo>
                <a:lnTo>
                  <a:pt x="668988" y="260400"/>
                </a:lnTo>
                <a:lnTo>
                  <a:pt x="682768" y="256361"/>
                </a:lnTo>
                <a:close/>
                <a:moveTo>
                  <a:pt x="1030602" y="200289"/>
                </a:moveTo>
                <a:lnTo>
                  <a:pt x="1027513" y="207892"/>
                </a:lnTo>
                <a:lnTo>
                  <a:pt x="1023949" y="214545"/>
                </a:lnTo>
                <a:lnTo>
                  <a:pt x="1019910" y="221197"/>
                </a:lnTo>
                <a:lnTo>
                  <a:pt x="1015396" y="226899"/>
                </a:lnTo>
                <a:lnTo>
                  <a:pt x="1011119" y="232839"/>
                </a:lnTo>
                <a:lnTo>
                  <a:pt x="1006130" y="237591"/>
                </a:lnTo>
                <a:lnTo>
                  <a:pt x="1001140" y="242105"/>
                </a:lnTo>
                <a:lnTo>
                  <a:pt x="996388" y="246144"/>
                </a:lnTo>
                <a:lnTo>
                  <a:pt x="990924" y="249708"/>
                </a:lnTo>
                <a:lnTo>
                  <a:pt x="985697" y="252797"/>
                </a:lnTo>
                <a:lnTo>
                  <a:pt x="980232" y="254935"/>
                </a:lnTo>
                <a:lnTo>
                  <a:pt x="975005" y="256836"/>
                </a:lnTo>
                <a:lnTo>
                  <a:pt x="969541" y="258262"/>
                </a:lnTo>
                <a:lnTo>
                  <a:pt x="963839" y="258499"/>
                </a:lnTo>
                <a:lnTo>
                  <a:pt x="958612" y="258499"/>
                </a:lnTo>
                <a:lnTo>
                  <a:pt x="953622" y="257786"/>
                </a:lnTo>
                <a:lnTo>
                  <a:pt x="970966" y="244006"/>
                </a:lnTo>
                <a:lnTo>
                  <a:pt x="990211" y="229275"/>
                </a:lnTo>
                <a:lnTo>
                  <a:pt x="1010169" y="214069"/>
                </a:lnTo>
                <a:lnTo>
                  <a:pt x="1020385" y="206942"/>
                </a:lnTo>
                <a:close/>
                <a:moveTo>
                  <a:pt x="389581" y="176768"/>
                </a:moveTo>
                <a:lnTo>
                  <a:pt x="397422" y="177243"/>
                </a:lnTo>
                <a:lnTo>
                  <a:pt x="414766" y="178906"/>
                </a:lnTo>
                <a:lnTo>
                  <a:pt x="405500" y="179856"/>
                </a:lnTo>
                <a:lnTo>
                  <a:pt x="396946" y="181995"/>
                </a:lnTo>
                <a:lnTo>
                  <a:pt x="389581" y="184371"/>
                </a:lnTo>
                <a:lnTo>
                  <a:pt x="381978" y="186984"/>
                </a:lnTo>
                <a:lnTo>
                  <a:pt x="375326" y="190548"/>
                </a:lnTo>
                <a:lnTo>
                  <a:pt x="368911" y="194112"/>
                </a:lnTo>
                <a:lnTo>
                  <a:pt x="363208" y="198626"/>
                </a:lnTo>
                <a:lnTo>
                  <a:pt x="357981" y="202903"/>
                </a:lnTo>
                <a:lnTo>
                  <a:pt x="352517" y="208367"/>
                </a:lnTo>
                <a:lnTo>
                  <a:pt x="348003" y="214070"/>
                </a:lnTo>
                <a:lnTo>
                  <a:pt x="343726" y="220247"/>
                </a:lnTo>
                <a:lnTo>
                  <a:pt x="339687" y="226662"/>
                </a:lnTo>
                <a:lnTo>
                  <a:pt x="335648" y="233790"/>
                </a:lnTo>
                <a:lnTo>
                  <a:pt x="332559" y="240917"/>
                </a:lnTo>
                <a:lnTo>
                  <a:pt x="328995" y="248758"/>
                </a:lnTo>
                <a:lnTo>
                  <a:pt x="325907" y="256836"/>
                </a:lnTo>
                <a:lnTo>
                  <a:pt x="325432" y="252797"/>
                </a:lnTo>
                <a:lnTo>
                  <a:pt x="324956" y="248283"/>
                </a:lnTo>
                <a:lnTo>
                  <a:pt x="323056" y="239492"/>
                </a:lnTo>
                <a:lnTo>
                  <a:pt x="320917" y="229275"/>
                </a:lnTo>
                <a:lnTo>
                  <a:pt x="320442" y="223811"/>
                </a:lnTo>
                <a:lnTo>
                  <a:pt x="319967" y="217633"/>
                </a:lnTo>
                <a:lnTo>
                  <a:pt x="314740" y="217633"/>
                </a:lnTo>
                <a:lnTo>
                  <a:pt x="302148" y="243056"/>
                </a:lnTo>
                <a:lnTo>
                  <a:pt x="289793" y="267528"/>
                </a:lnTo>
                <a:lnTo>
                  <a:pt x="277438" y="291049"/>
                </a:lnTo>
                <a:lnTo>
                  <a:pt x="264371" y="312907"/>
                </a:lnTo>
                <a:lnTo>
                  <a:pt x="267459" y="295088"/>
                </a:lnTo>
                <a:lnTo>
                  <a:pt x="271023" y="279170"/>
                </a:lnTo>
                <a:lnTo>
                  <a:pt x="274587" y="263964"/>
                </a:lnTo>
                <a:lnTo>
                  <a:pt x="279101" y="250183"/>
                </a:lnTo>
                <a:lnTo>
                  <a:pt x="284091" y="238066"/>
                </a:lnTo>
                <a:lnTo>
                  <a:pt x="289318" y="226900"/>
                </a:lnTo>
                <a:lnTo>
                  <a:pt x="292406" y="221673"/>
                </a:lnTo>
                <a:lnTo>
                  <a:pt x="295495" y="217158"/>
                </a:lnTo>
                <a:lnTo>
                  <a:pt x="298584" y="212406"/>
                </a:lnTo>
                <a:lnTo>
                  <a:pt x="302148" y="208367"/>
                </a:lnTo>
                <a:lnTo>
                  <a:pt x="305711" y="204328"/>
                </a:lnTo>
                <a:lnTo>
                  <a:pt x="309275" y="200765"/>
                </a:lnTo>
                <a:lnTo>
                  <a:pt x="313314" y="197201"/>
                </a:lnTo>
                <a:lnTo>
                  <a:pt x="317354" y="194112"/>
                </a:lnTo>
                <a:lnTo>
                  <a:pt x="321868" y="191498"/>
                </a:lnTo>
                <a:lnTo>
                  <a:pt x="326382" y="188647"/>
                </a:lnTo>
                <a:lnTo>
                  <a:pt x="330659" y="186509"/>
                </a:lnTo>
                <a:lnTo>
                  <a:pt x="335648" y="184371"/>
                </a:lnTo>
                <a:lnTo>
                  <a:pt x="340637" y="182470"/>
                </a:lnTo>
                <a:lnTo>
                  <a:pt x="345864" y="181282"/>
                </a:lnTo>
                <a:lnTo>
                  <a:pt x="351091" y="179856"/>
                </a:lnTo>
                <a:lnTo>
                  <a:pt x="357031" y="178431"/>
                </a:lnTo>
                <a:lnTo>
                  <a:pt x="368911" y="177243"/>
                </a:lnTo>
                <a:lnTo>
                  <a:pt x="381978" y="176768"/>
                </a:lnTo>
                <a:close/>
                <a:moveTo>
                  <a:pt x="609353" y="174629"/>
                </a:moveTo>
                <a:lnTo>
                  <a:pt x="602463" y="180807"/>
                </a:lnTo>
                <a:lnTo>
                  <a:pt x="596285" y="187459"/>
                </a:lnTo>
                <a:lnTo>
                  <a:pt x="583931" y="201715"/>
                </a:lnTo>
                <a:lnTo>
                  <a:pt x="571101" y="215495"/>
                </a:lnTo>
                <a:lnTo>
                  <a:pt x="564686" y="222148"/>
                </a:lnTo>
                <a:lnTo>
                  <a:pt x="558508" y="228325"/>
                </a:lnTo>
                <a:lnTo>
                  <a:pt x="557558" y="223335"/>
                </a:lnTo>
                <a:lnTo>
                  <a:pt x="557083" y="219059"/>
                </a:lnTo>
                <a:lnTo>
                  <a:pt x="557083" y="215020"/>
                </a:lnTo>
                <a:lnTo>
                  <a:pt x="557558" y="210981"/>
                </a:lnTo>
                <a:lnTo>
                  <a:pt x="558508" y="207417"/>
                </a:lnTo>
                <a:lnTo>
                  <a:pt x="560409" y="203853"/>
                </a:lnTo>
                <a:lnTo>
                  <a:pt x="562072" y="200764"/>
                </a:lnTo>
                <a:lnTo>
                  <a:pt x="564686" y="197676"/>
                </a:lnTo>
                <a:lnTo>
                  <a:pt x="567774" y="194587"/>
                </a:lnTo>
                <a:lnTo>
                  <a:pt x="571813" y="191973"/>
                </a:lnTo>
                <a:lnTo>
                  <a:pt x="576328" y="188647"/>
                </a:lnTo>
                <a:lnTo>
                  <a:pt x="581317" y="186034"/>
                </a:lnTo>
                <a:lnTo>
                  <a:pt x="587019" y="183420"/>
                </a:lnTo>
                <a:lnTo>
                  <a:pt x="593672" y="180332"/>
                </a:lnTo>
                <a:close/>
                <a:moveTo>
                  <a:pt x="586544" y="0"/>
                </a:moveTo>
                <a:lnTo>
                  <a:pt x="570150" y="2851"/>
                </a:lnTo>
                <a:lnTo>
                  <a:pt x="553519" y="5940"/>
                </a:lnTo>
                <a:lnTo>
                  <a:pt x="536650" y="10454"/>
                </a:lnTo>
                <a:lnTo>
                  <a:pt x="520256" y="14731"/>
                </a:lnTo>
                <a:lnTo>
                  <a:pt x="486993" y="24472"/>
                </a:lnTo>
                <a:lnTo>
                  <a:pt x="469887" y="28986"/>
                </a:lnTo>
                <a:lnTo>
                  <a:pt x="453493" y="33500"/>
                </a:lnTo>
                <a:lnTo>
                  <a:pt x="438762" y="40153"/>
                </a:lnTo>
                <a:lnTo>
                  <a:pt x="424507" y="47281"/>
                </a:lnTo>
                <a:lnTo>
                  <a:pt x="417379" y="51320"/>
                </a:lnTo>
                <a:lnTo>
                  <a:pt x="410727" y="55834"/>
                </a:lnTo>
                <a:lnTo>
                  <a:pt x="403599" y="60111"/>
                </a:lnTo>
                <a:lnTo>
                  <a:pt x="397422" y="65100"/>
                </a:lnTo>
                <a:lnTo>
                  <a:pt x="390769" y="69852"/>
                </a:lnTo>
                <a:lnTo>
                  <a:pt x="384592" y="75792"/>
                </a:lnTo>
                <a:lnTo>
                  <a:pt x="378889" y="81494"/>
                </a:lnTo>
                <a:lnTo>
                  <a:pt x="372950" y="87671"/>
                </a:lnTo>
                <a:lnTo>
                  <a:pt x="367723" y="94324"/>
                </a:lnTo>
                <a:lnTo>
                  <a:pt x="362733" y="101452"/>
                </a:lnTo>
                <a:lnTo>
                  <a:pt x="357981" y="109055"/>
                </a:lnTo>
                <a:lnTo>
                  <a:pt x="353467" y="117608"/>
                </a:lnTo>
                <a:lnTo>
                  <a:pt x="409064" y="117608"/>
                </a:lnTo>
                <a:lnTo>
                  <a:pt x="406925" y="119271"/>
                </a:lnTo>
                <a:lnTo>
                  <a:pt x="404074" y="121647"/>
                </a:lnTo>
                <a:lnTo>
                  <a:pt x="400510" y="123310"/>
                </a:lnTo>
                <a:lnTo>
                  <a:pt x="397422" y="125211"/>
                </a:lnTo>
                <a:lnTo>
                  <a:pt x="393383" y="126399"/>
                </a:lnTo>
                <a:lnTo>
                  <a:pt x="389581" y="127824"/>
                </a:lnTo>
                <a:lnTo>
                  <a:pt x="385542" y="128299"/>
                </a:lnTo>
                <a:lnTo>
                  <a:pt x="381503" y="128774"/>
                </a:lnTo>
                <a:lnTo>
                  <a:pt x="375326" y="130438"/>
                </a:lnTo>
                <a:lnTo>
                  <a:pt x="368435" y="131863"/>
                </a:lnTo>
                <a:lnTo>
                  <a:pt x="361783" y="133051"/>
                </a:lnTo>
                <a:lnTo>
                  <a:pt x="355606" y="134001"/>
                </a:lnTo>
                <a:lnTo>
                  <a:pt x="342300" y="135427"/>
                </a:lnTo>
                <a:lnTo>
                  <a:pt x="329471" y="137090"/>
                </a:lnTo>
                <a:lnTo>
                  <a:pt x="322818" y="138040"/>
                </a:lnTo>
                <a:lnTo>
                  <a:pt x="316403" y="139704"/>
                </a:lnTo>
                <a:lnTo>
                  <a:pt x="310226" y="141604"/>
                </a:lnTo>
                <a:lnTo>
                  <a:pt x="304048" y="144218"/>
                </a:lnTo>
                <a:lnTo>
                  <a:pt x="298346" y="147307"/>
                </a:lnTo>
                <a:lnTo>
                  <a:pt x="292406" y="151346"/>
                </a:lnTo>
                <a:lnTo>
                  <a:pt x="286704" y="156335"/>
                </a:lnTo>
                <a:lnTo>
                  <a:pt x="281240" y="162037"/>
                </a:lnTo>
                <a:lnTo>
                  <a:pt x="262232" y="182945"/>
                </a:lnTo>
                <a:lnTo>
                  <a:pt x="242987" y="203378"/>
                </a:lnTo>
                <a:lnTo>
                  <a:pt x="203547" y="244006"/>
                </a:lnTo>
                <a:lnTo>
                  <a:pt x="183827" y="264439"/>
                </a:lnTo>
                <a:lnTo>
                  <a:pt x="164345" y="285822"/>
                </a:lnTo>
                <a:lnTo>
                  <a:pt x="144862" y="307443"/>
                </a:lnTo>
                <a:lnTo>
                  <a:pt x="126093" y="329777"/>
                </a:lnTo>
                <a:lnTo>
                  <a:pt x="122054" y="335004"/>
                </a:lnTo>
                <a:lnTo>
                  <a:pt x="118015" y="340468"/>
                </a:lnTo>
                <a:lnTo>
                  <a:pt x="110887" y="352110"/>
                </a:lnTo>
                <a:lnTo>
                  <a:pt x="104709" y="363514"/>
                </a:lnTo>
                <a:lnTo>
                  <a:pt x="99007" y="375156"/>
                </a:lnTo>
                <a:lnTo>
                  <a:pt x="87840" y="400103"/>
                </a:lnTo>
                <a:lnTo>
                  <a:pt x="82138" y="412458"/>
                </a:lnTo>
                <a:lnTo>
                  <a:pt x="75723" y="425050"/>
                </a:lnTo>
                <a:lnTo>
                  <a:pt x="75723" y="429802"/>
                </a:lnTo>
                <a:lnTo>
                  <a:pt x="76674" y="436217"/>
                </a:lnTo>
                <a:lnTo>
                  <a:pt x="77149" y="439306"/>
                </a:lnTo>
                <a:lnTo>
                  <a:pt x="78574" y="442395"/>
                </a:lnTo>
                <a:lnTo>
                  <a:pt x="79762" y="445008"/>
                </a:lnTo>
                <a:lnTo>
                  <a:pt x="81663" y="447147"/>
                </a:lnTo>
                <a:lnTo>
                  <a:pt x="94018" y="468055"/>
                </a:lnTo>
                <a:lnTo>
                  <a:pt x="106848" y="488963"/>
                </a:lnTo>
                <a:lnTo>
                  <a:pt x="113975" y="499654"/>
                </a:lnTo>
                <a:lnTo>
                  <a:pt x="121103" y="510346"/>
                </a:lnTo>
                <a:lnTo>
                  <a:pt x="128706" y="520562"/>
                </a:lnTo>
                <a:lnTo>
                  <a:pt x="137259" y="531254"/>
                </a:lnTo>
                <a:lnTo>
                  <a:pt x="149614" y="514385"/>
                </a:lnTo>
                <a:lnTo>
                  <a:pt x="162206" y="498466"/>
                </a:lnTo>
                <a:lnTo>
                  <a:pt x="174561" y="483260"/>
                </a:lnTo>
                <a:lnTo>
                  <a:pt x="180739" y="476133"/>
                </a:lnTo>
                <a:lnTo>
                  <a:pt x="186916" y="469480"/>
                </a:lnTo>
                <a:lnTo>
                  <a:pt x="182639" y="482310"/>
                </a:lnTo>
                <a:lnTo>
                  <a:pt x="178125" y="495615"/>
                </a:lnTo>
                <a:lnTo>
                  <a:pt x="172423" y="509871"/>
                </a:lnTo>
                <a:lnTo>
                  <a:pt x="164820" y="525552"/>
                </a:lnTo>
                <a:lnTo>
                  <a:pt x="156267" y="538381"/>
                </a:lnTo>
                <a:lnTo>
                  <a:pt x="152703" y="544559"/>
                </a:lnTo>
                <a:lnTo>
                  <a:pt x="148664" y="551449"/>
                </a:lnTo>
                <a:lnTo>
                  <a:pt x="145100" y="558339"/>
                </a:lnTo>
                <a:lnTo>
                  <a:pt x="142011" y="565467"/>
                </a:lnTo>
                <a:lnTo>
                  <a:pt x="139398" y="573070"/>
                </a:lnTo>
                <a:lnTo>
                  <a:pt x="137259" y="581623"/>
                </a:lnTo>
                <a:lnTo>
                  <a:pt x="136309" y="583761"/>
                </a:lnTo>
                <a:lnTo>
                  <a:pt x="135359" y="586137"/>
                </a:lnTo>
                <a:lnTo>
                  <a:pt x="134883" y="590889"/>
                </a:lnTo>
                <a:lnTo>
                  <a:pt x="134883" y="595879"/>
                </a:lnTo>
                <a:lnTo>
                  <a:pt x="135359" y="601106"/>
                </a:lnTo>
                <a:lnTo>
                  <a:pt x="136784" y="606095"/>
                </a:lnTo>
                <a:lnTo>
                  <a:pt x="138447" y="611322"/>
                </a:lnTo>
                <a:lnTo>
                  <a:pt x="140348" y="616311"/>
                </a:lnTo>
                <a:lnTo>
                  <a:pt x="142486" y="620826"/>
                </a:lnTo>
                <a:lnTo>
                  <a:pt x="148664" y="629616"/>
                </a:lnTo>
                <a:lnTo>
                  <a:pt x="155554" y="637219"/>
                </a:lnTo>
                <a:lnTo>
                  <a:pt x="162444" y="643872"/>
                </a:lnTo>
                <a:lnTo>
                  <a:pt x="169572" y="649099"/>
                </a:lnTo>
                <a:lnTo>
                  <a:pt x="177175" y="653613"/>
                </a:lnTo>
                <a:lnTo>
                  <a:pt x="184778" y="657177"/>
                </a:lnTo>
                <a:lnTo>
                  <a:pt x="192856" y="659553"/>
                </a:lnTo>
                <a:lnTo>
                  <a:pt x="200934" y="661216"/>
                </a:lnTo>
                <a:lnTo>
                  <a:pt x="209250" y="661691"/>
                </a:lnTo>
                <a:lnTo>
                  <a:pt x="218278" y="661691"/>
                </a:lnTo>
                <a:lnTo>
                  <a:pt x="227069" y="660266"/>
                </a:lnTo>
                <a:lnTo>
                  <a:pt x="236335" y="658603"/>
                </a:lnTo>
                <a:lnTo>
                  <a:pt x="245838" y="655514"/>
                </a:lnTo>
                <a:lnTo>
                  <a:pt x="255580" y="652425"/>
                </a:lnTo>
                <a:lnTo>
                  <a:pt x="265321" y="647911"/>
                </a:lnTo>
                <a:lnTo>
                  <a:pt x="276013" y="642922"/>
                </a:lnTo>
                <a:lnTo>
                  <a:pt x="288367" y="635081"/>
                </a:lnTo>
                <a:lnTo>
                  <a:pt x="301910" y="627478"/>
                </a:lnTo>
                <a:lnTo>
                  <a:pt x="315215" y="620350"/>
                </a:lnTo>
                <a:lnTo>
                  <a:pt x="329471" y="613698"/>
                </a:lnTo>
                <a:lnTo>
                  <a:pt x="343726" y="607283"/>
                </a:lnTo>
                <a:lnTo>
                  <a:pt x="357981" y="602056"/>
                </a:lnTo>
                <a:lnTo>
                  <a:pt x="371999" y="597066"/>
                </a:lnTo>
                <a:lnTo>
                  <a:pt x="386730" y="592790"/>
                </a:lnTo>
                <a:lnTo>
                  <a:pt x="394808" y="590414"/>
                </a:lnTo>
                <a:lnTo>
                  <a:pt x="402411" y="587325"/>
                </a:lnTo>
                <a:lnTo>
                  <a:pt x="409064" y="583761"/>
                </a:lnTo>
                <a:lnTo>
                  <a:pt x="411677" y="581623"/>
                </a:lnTo>
                <a:lnTo>
                  <a:pt x="414766" y="579247"/>
                </a:lnTo>
                <a:lnTo>
                  <a:pt x="417142" y="577109"/>
                </a:lnTo>
                <a:lnTo>
                  <a:pt x="419280" y="574495"/>
                </a:lnTo>
                <a:lnTo>
                  <a:pt x="420943" y="571407"/>
                </a:lnTo>
                <a:lnTo>
                  <a:pt x="422844" y="568318"/>
                </a:lnTo>
                <a:lnTo>
                  <a:pt x="424269" y="565229"/>
                </a:lnTo>
                <a:lnTo>
                  <a:pt x="424982" y="561665"/>
                </a:lnTo>
                <a:lnTo>
                  <a:pt x="425457" y="557626"/>
                </a:lnTo>
                <a:lnTo>
                  <a:pt x="425932" y="553587"/>
                </a:lnTo>
                <a:lnTo>
                  <a:pt x="425932" y="413884"/>
                </a:lnTo>
                <a:lnTo>
                  <a:pt x="425932" y="285347"/>
                </a:lnTo>
                <a:lnTo>
                  <a:pt x="429496" y="300078"/>
                </a:lnTo>
                <a:lnTo>
                  <a:pt x="433060" y="314096"/>
                </a:lnTo>
                <a:lnTo>
                  <a:pt x="436149" y="328826"/>
                </a:lnTo>
                <a:lnTo>
                  <a:pt x="438762" y="343082"/>
                </a:lnTo>
                <a:lnTo>
                  <a:pt x="443752" y="370642"/>
                </a:lnTo>
                <a:lnTo>
                  <a:pt x="447791" y="397015"/>
                </a:lnTo>
                <a:lnTo>
                  <a:pt x="451830" y="421962"/>
                </a:lnTo>
                <a:lnTo>
                  <a:pt x="454919" y="446434"/>
                </a:lnTo>
                <a:lnTo>
                  <a:pt x="456106" y="458313"/>
                </a:lnTo>
                <a:lnTo>
                  <a:pt x="457057" y="470430"/>
                </a:lnTo>
                <a:lnTo>
                  <a:pt x="457532" y="482310"/>
                </a:lnTo>
                <a:lnTo>
                  <a:pt x="457532" y="493952"/>
                </a:lnTo>
                <a:lnTo>
                  <a:pt x="457532" y="506069"/>
                </a:lnTo>
                <a:lnTo>
                  <a:pt x="456582" y="517473"/>
                </a:lnTo>
                <a:lnTo>
                  <a:pt x="455869" y="529116"/>
                </a:lnTo>
                <a:lnTo>
                  <a:pt x="453968" y="540757"/>
                </a:lnTo>
                <a:lnTo>
                  <a:pt x="452305" y="552162"/>
                </a:lnTo>
                <a:lnTo>
                  <a:pt x="449454" y="563804"/>
                </a:lnTo>
                <a:lnTo>
                  <a:pt x="446365" y="575446"/>
                </a:lnTo>
                <a:lnTo>
                  <a:pt x="442326" y="586850"/>
                </a:lnTo>
                <a:lnTo>
                  <a:pt x="440188" y="591364"/>
                </a:lnTo>
                <a:lnTo>
                  <a:pt x="437574" y="595403"/>
                </a:lnTo>
                <a:lnTo>
                  <a:pt x="434486" y="598967"/>
                </a:lnTo>
                <a:lnTo>
                  <a:pt x="431397" y="602531"/>
                </a:lnTo>
                <a:lnTo>
                  <a:pt x="428071" y="605145"/>
                </a:lnTo>
                <a:lnTo>
                  <a:pt x="424982" y="607283"/>
                </a:lnTo>
                <a:lnTo>
                  <a:pt x="422369" y="608708"/>
                </a:lnTo>
                <a:lnTo>
                  <a:pt x="420230" y="609659"/>
                </a:lnTo>
                <a:lnTo>
                  <a:pt x="410727" y="610847"/>
                </a:lnTo>
                <a:lnTo>
                  <a:pt x="401461" y="612748"/>
                </a:lnTo>
                <a:lnTo>
                  <a:pt x="392670" y="614886"/>
                </a:lnTo>
                <a:lnTo>
                  <a:pt x="383641" y="617262"/>
                </a:lnTo>
                <a:lnTo>
                  <a:pt x="374850" y="620350"/>
                </a:lnTo>
                <a:lnTo>
                  <a:pt x="365822" y="623914"/>
                </a:lnTo>
                <a:lnTo>
                  <a:pt x="348478" y="631042"/>
                </a:lnTo>
                <a:lnTo>
                  <a:pt x="331609" y="639358"/>
                </a:lnTo>
                <a:lnTo>
                  <a:pt x="314740" y="647911"/>
                </a:lnTo>
                <a:lnTo>
                  <a:pt x="281240" y="665255"/>
                </a:lnTo>
                <a:lnTo>
                  <a:pt x="274587" y="669294"/>
                </a:lnTo>
                <a:lnTo>
                  <a:pt x="267935" y="672858"/>
                </a:lnTo>
                <a:lnTo>
                  <a:pt x="261757" y="675947"/>
                </a:lnTo>
                <a:lnTo>
                  <a:pt x="255105" y="679035"/>
                </a:lnTo>
                <a:lnTo>
                  <a:pt x="248927" y="681174"/>
                </a:lnTo>
                <a:lnTo>
                  <a:pt x="242987" y="683075"/>
                </a:lnTo>
                <a:lnTo>
                  <a:pt x="236810" y="684738"/>
                </a:lnTo>
                <a:lnTo>
                  <a:pt x="231108" y="686163"/>
                </a:lnTo>
                <a:lnTo>
                  <a:pt x="225406" y="687114"/>
                </a:lnTo>
                <a:lnTo>
                  <a:pt x="219466" y="687589"/>
                </a:lnTo>
                <a:lnTo>
                  <a:pt x="213764" y="687589"/>
                </a:lnTo>
                <a:lnTo>
                  <a:pt x="208299" y="687589"/>
                </a:lnTo>
                <a:lnTo>
                  <a:pt x="203072" y="687114"/>
                </a:lnTo>
                <a:lnTo>
                  <a:pt x="197607" y="686163"/>
                </a:lnTo>
                <a:lnTo>
                  <a:pt x="192380" y="684738"/>
                </a:lnTo>
                <a:lnTo>
                  <a:pt x="186916" y="683550"/>
                </a:lnTo>
                <a:lnTo>
                  <a:pt x="181689" y="681649"/>
                </a:lnTo>
                <a:lnTo>
                  <a:pt x="176699" y="679986"/>
                </a:lnTo>
                <a:lnTo>
                  <a:pt x="171472" y="677610"/>
                </a:lnTo>
                <a:lnTo>
                  <a:pt x="166483" y="674996"/>
                </a:lnTo>
                <a:lnTo>
                  <a:pt x="156742" y="669294"/>
                </a:lnTo>
                <a:lnTo>
                  <a:pt x="147001" y="662167"/>
                </a:lnTo>
                <a:lnTo>
                  <a:pt x="137735" y="654564"/>
                </a:lnTo>
                <a:lnTo>
                  <a:pt x="127756" y="645535"/>
                </a:lnTo>
                <a:lnTo>
                  <a:pt x="118490" y="636269"/>
                </a:lnTo>
                <a:lnTo>
                  <a:pt x="109224" y="626053"/>
                </a:lnTo>
                <a:lnTo>
                  <a:pt x="107323" y="623914"/>
                </a:lnTo>
                <a:lnTo>
                  <a:pt x="106135" y="620350"/>
                </a:lnTo>
                <a:lnTo>
                  <a:pt x="105185" y="616311"/>
                </a:lnTo>
                <a:lnTo>
                  <a:pt x="105185" y="612272"/>
                </a:lnTo>
                <a:lnTo>
                  <a:pt x="105185" y="608233"/>
                </a:lnTo>
                <a:lnTo>
                  <a:pt x="106135" y="604194"/>
                </a:lnTo>
                <a:lnTo>
                  <a:pt x="107323" y="600630"/>
                </a:lnTo>
                <a:lnTo>
                  <a:pt x="109224" y="598017"/>
                </a:lnTo>
                <a:lnTo>
                  <a:pt x="111837" y="591840"/>
                </a:lnTo>
                <a:lnTo>
                  <a:pt x="113975" y="586137"/>
                </a:lnTo>
                <a:lnTo>
                  <a:pt x="115401" y="579722"/>
                </a:lnTo>
                <a:lnTo>
                  <a:pt x="115876" y="574020"/>
                </a:lnTo>
                <a:lnTo>
                  <a:pt x="115876" y="568318"/>
                </a:lnTo>
                <a:lnTo>
                  <a:pt x="115401" y="562378"/>
                </a:lnTo>
                <a:lnTo>
                  <a:pt x="114451" y="557151"/>
                </a:lnTo>
                <a:lnTo>
                  <a:pt x="112788" y="551449"/>
                </a:lnTo>
                <a:lnTo>
                  <a:pt x="110412" y="545984"/>
                </a:lnTo>
                <a:lnTo>
                  <a:pt x="108273" y="540757"/>
                </a:lnTo>
                <a:lnTo>
                  <a:pt x="105185" y="535293"/>
                </a:lnTo>
                <a:lnTo>
                  <a:pt x="102096" y="530066"/>
                </a:lnTo>
                <a:lnTo>
                  <a:pt x="94968" y="519374"/>
                </a:lnTo>
                <a:lnTo>
                  <a:pt x="86890" y="508683"/>
                </a:lnTo>
                <a:lnTo>
                  <a:pt x="78812" y="497991"/>
                </a:lnTo>
                <a:lnTo>
                  <a:pt x="70972" y="486824"/>
                </a:lnTo>
                <a:lnTo>
                  <a:pt x="67408" y="481122"/>
                </a:lnTo>
                <a:lnTo>
                  <a:pt x="64319" y="474707"/>
                </a:lnTo>
                <a:lnTo>
                  <a:pt x="61230" y="469005"/>
                </a:lnTo>
                <a:lnTo>
                  <a:pt x="58379" y="462828"/>
                </a:lnTo>
                <a:lnTo>
                  <a:pt x="56716" y="456175"/>
                </a:lnTo>
                <a:lnTo>
                  <a:pt x="54815" y="449998"/>
                </a:lnTo>
                <a:lnTo>
                  <a:pt x="54103" y="443345"/>
                </a:lnTo>
                <a:lnTo>
                  <a:pt x="53627" y="436455"/>
                </a:lnTo>
                <a:lnTo>
                  <a:pt x="53627" y="429327"/>
                </a:lnTo>
                <a:lnTo>
                  <a:pt x="54815" y="422675"/>
                </a:lnTo>
                <a:lnTo>
                  <a:pt x="56716" y="415547"/>
                </a:lnTo>
                <a:lnTo>
                  <a:pt x="59330" y="408182"/>
                </a:lnTo>
                <a:lnTo>
                  <a:pt x="60280" y="403192"/>
                </a:lnTo>
                <a:lnTo>
                  <a:pt x="61943" y="397965"/>
                </a:lnTo>
                <a:lnTo>
                  <a:pt x="65507" y="387986"/>
                </a:lnTo>
                <a:lnTo>
                  <a:pt x="69546" y="378720"/>
                </a:lnTo>
                <a:lnTo>
                  <a:pt x="74535" y="369929"/>
                </a:lnTo>
                <a:lnTo>
                  <a:pt x="79762" y="360901"/>
                </a:lnTo>
                <a:lnTo>
                  <a:pt x="85940" y="352585"/>
                </a:lnTo>
                <a:lnTo>
                  <a:pt x="98057" y="335479"/>
                </a:lnTo>
                <a:lnTo>
                  <a:pt x="102571" y="328113"/>
                </a:lnTo>
                <a:lnTo>
                  <a:pt x="106848" y="320986"/>
                </a:lnTo>
                <a:lnTo>
                  <a:pt x="116827" y="307205"/>
                </a:lnTo>
                <a:lnTo>
                  <a:pt x="127043" y="293188"/>
                </a:lnTo>
                <a:lnTo>
                  <a:pt x="137735" y="279407"/>
                </a:lnTo>
                <a:lnTo>
                  <a:pt x="159831" y="251847"/>
                </a:lnTo>
                <a:lnTo>
                  <a:pt x="170522" y="238066"/>
                </a:lnTo>
                <a:lnTo>
                  <a:pt x="181214" y="223336"/>
                </a:lnTo>
                <a:lnTo>
                  <a:pt x="164820" y="223336"/>
                </a:lnTo>
                <a:lnTo>
                  <a:pt x="137972" y="230226"/>
                </a:lnTo>
                <a:lnTo>
                  <a:pt x="125142" y="233790"/>
                </a:lnTo>
                <a:lnTo>
                  <a:pt x="112788" y="237591"/>
                </a:lnTo>
                <a:lnTo>
                  <a:pt x="100195" y="241630"/>
                </a:lnTo>
                <a:lnTo>
                  <a:pt x="87840" y="245669"/>
                </a:lnTo>
                <a:lnTo>
                  <a:pt x="75723" y="250183"/>
                </a:lnTo>
                <a:lnTo>
                  <a:pt x="64319" y="254935"/>
                </a:lnTo>
                <a:lnTo>
                  <a:pt x="52677" y="260400"/>
                </a:lnTo>
                <a:lnTo>
                  <a:pt x="41035" y="265627"/>
                </a:lnTo>
                <a:lnTo>
                  <a:pt x="29868" y="271567"/>
                </a:lnTo>
                <a:lnTo>
                  <a:pt x="18939" y="277744"/>
                </a:lnTo>
                <a:lnTo>
                  <a:pt x="7772" y="284397"/>
                </a:lnTo>
                <a:lnTo>
                  <a:pt x="0" y="289924"/>
                </a:lnTo>
                <a:lnTo>
                  <a:pt x="0" y="895572"/>
                </a:lnTo>
                <a:lnTo>
                  <a:pt x="125653" y="895572"/>
                </a:lnTo>
                <a:lnTo>
                  <a:pt x="127756" y="892155"/>
                </a:lnTo>
                <a:lnTo>
                  <a:pt x="131082" y="885502"/>
                </a:lnTo>
                <a:lnTo>
                  <a:pt x="133696" y="878374"/>
                </a:lnTo>
                <a:lnTo>
                  <a:pt x="135834" y="871722"/>
                </a:lnTo>
                <a:lnTo>
                  <a:pt x="137735" y="864594"/>
                </a:lnTo>
                <a:lnTo>
                  <a:pt x="138923" y="857466"/>
                </a:lnTo>
                <a:lnTo>
                  <a:pt x="140348" y="850339"/>
                </a:lnTo>
                <a:lnTo>
                  <a:pt x="141298" y="843211"/>
                </a:lnTo>
                <a:lnTo>
                  <a:pt x="142011" y="828955"/>
                </a:lnTo>
                <a:lnTo>
                  <a:pt x="142486" y="814225"/>
                </a:lnTo>
                <a:lnTo>
                  <a:pt x="142486" y="799494"/>
                </a:lnTo>
                <a:lnTo>
                  <a:pt x="142486" y="782625"/>
                </a:lnTo>
                <a:lnTo>
                  <a:pt x="142486" y="771458"/>
                </a:lnTo>
                <a:lnTo>
                  <a:pt x="143912" y="778586"/>
                </a:lnTo>
                <a:lnTo>
                  <a:pt x="145100" y="784526"/>
                </a:lnTo>
                <a:lnTo>
                  <a:pt x="147476" y="789753"/>
                </a:lnTo>
                <a:lnTo>
                  <a:pt x="149614" y="794267"/>
                </a:lnTo>
                <a:lnTo>
                  <a:pt x="152228" y="797831"/>
                </a:lnTo>
                <a:lnTo>
                  <a:pt x="155554" y="801395"/>
                </a:lnTo>
                <a:lnTo>
                  <a:pt x="158643" y="803533"/>
                </a:lnTo>
                <a:lnTo>
                  <a:pt x="162206" y="805909"/>
                </a:lnTo>
                <a:lnTo>
                  <a:pt x="165770" y="807572"/>
                </a:lnTo>
                <a:lnTo>
                  <a:pt x="169572" y="808523"/>
                </a:lnTo>
                <a:lnTo>
                  <a:pt x="174086" y="809473"/>
                </a:lnTo>
                <a:lnTo>
                  <a:pt x="178600" y="810186"/>
                </a:lnTo>
                <a:lnTo>
                  <a:pt x="187866" y="810661"/>
                </a:lnTo>
                <a:lnTo>
                  <a:pt x="198083" y="810661"/>
                </a:lnTo>
                <a:lnTo>
                  <a:pt x="236810" y="810661"/>
                </a:lnTo>
                <a:lnTo>
                  <a:pt x="249640" y="811136"/>
                </a:lnTo>
                <a:lnTo>
                  <a:pt x="263183" y="811611"/>
                </a:lnTo>
                <a:lnTo>
                  <a:pt x="270310" y="811611"/>
                </a:lnTo>
                <a:lnTo>
                  <a:pt x="276963" y="811136"/>
                </a:lnTo>
                <a:lnTo>
                  <a:pt x="283140" y="810186"/>
                </a:lnTo>
                <a:lnTo>
                  <a:pt x="289793" y="808523"/>
                </a:lnTo>
                <a:lnTo>
                  <a:pt x="295495" y="806147"/>
                </a:lnTo>
                <a:lnTo>
                  <a:pt x="301435" y="803058"/>
                </a:lnTo>
                <a:lnTo>
                  <a:pt x="304524" y="801395"/>
                </a:lnTo>
                <a:lnTo>
                  <a:pt x="307137" y="799256"/>
                </a:lnTo>
                <a:lnTo>
                  <a:pt x="309275" y="796881"/>
                </a:lnTo>
                <a:lnTo>
                  <a:pt x="312126" y="794267"/>
                </a:lnTo>
                <a:lnTo>
                  <a:pt x="314265" y="791178"/>
                </a:lnTo>
                <a:lnTo>
                  <a:pt x="316403" y="788090"/>
                </a:lnTo>
                <a:lnTo>
                  <a:pt x="318304" y="784051"/>
                </a:lnTo>
                <a:lnTo>
                  <a:pt x="319967" y="780012"/>
                </a:lnTo>
                <a:lnTo>
                  <a:pt x="321868" y="775973"/>
                </a:lnTo>
                <a:lnTo>
                  <a:pt x="323056" y="771221"/>
                </a:lnTo>
                <a:lnTo>
                  <a:pt x="324481" y="765756"/>
                </a:lnTo>
                <a:lnTo>
                  <a:pt x="325907" y="760529"/>
                </a:lnTo>
                <a:lnTo>
                  <a:pt x="325907" y="827530"/>
                </a:lnTo>
                <a:lnTo>
                  <a:pt x="310226" y="835608"/>
                </a:lnTo>
                <a:lnTo>
                  <a:pt x="295970" y="843686"/>
                </a:lnTo>
                <a:lnTo>
                  <a:pt x="282665" y="850339"/>
                </a:lnTo>
                <a:lnTo>
                  <a:pt x="276488" y="852952"/>
                </a:lnTo>
                <a:lnTo>
                  <a:pt x="270310" y="855565"/>
                </a:lnTo>
                <a:lnTo>
                  <a:pt x="266271" y="857942"/>
                </a:lnTo>
                <a:lnTo>
                  <a:pt x="262708" y="860080"/>
                </a:lnTo>
                <a:lnTo>
                  <a:pt x="259619" y="862693"/>
                </a:lnTo>
                <a:lnTo>
                  <a:pt x="256768" y="865544"/>
                </a:lnTo>
                <a:lnTo>
                  <a:pt x="254154" y="868633"/>
                </a:lnTo>
                <a:lnTo>
                  <a:pt x="252491" y="871722"/>
                </a:lnTo>
                <a:lnTo>
                  <a:pt x="250590" y="874810"/>
                </a:lnTo>
                <a:lnTo>
                  <a:pt x="249402" y="877899"/>
                </a:lnTo>
                <a:lnTo>
                  <a:pt x="248452" y="880988"/>
                </a:lnTo>
                <a:lnTo>
                  <a:pt x="247977" y="884076"/>
                </a:lnTo>
                <a:lnTo>
                  <a:pt x="247977" y="887165"/>
                </a:lnTo>
                <a:lnTo>
                  <a:pt x="248452" y="890016"/>
                </a:lnTo>
                <a:lnTo>
                  <a:pt x="249402" y="893105"/>
                </a:lnTo>
                <a:lnTo>
                  <a:pt x="250075" y="895572"/>
                </a:lnTo>
                <a:lnTo>
                  <a:pt x="474750" y="895572"/>
                </a:lnTo>
                <a:lnTo>
                  <a:pt x="475827" y="894768"/>
                </a:lnTo>
                <a:lnTo>
                  <a:pt x="486993" y="882889"/>
                </a:lnTo>
                <a:lnTo>
                  <a:pt x="497210" y="870296"/>
                </a:lnTo>
                <a:lnTo>
                  <a:pt x="506951" y="857942"/>
                </a:lnTo>
                <a:lnTo>
                  <a:pt x="515742" y="844636"/>
                </a:lnTo>
                <a:lnTo>
                  <a:pt x="523820" y="831094"/>
                </a:lnTo>
                <a:lnTo>
                  <a:pt x="531898" y="816838"/>
                </a:lnTo>
                <a:lnTo>
                  <a:pt x="539026" y="802583"/>
                </a:lnTo>
                <a:lnTo>
                  <a:pt x="545678" y="788565"/>
                </a:lnTo>
                <a:lnTo>
                  <a:pt x="552331" y="773359"/>
                </a:lnTo>
                <a:lnTo>
                  <a:pt x="558033" y="758628"/>
                </a:lnTo>
                <a:lnTo>
                  <a:pt x="563498" y="743185"/>
                </a:lnTo>
                <a:lnTo>
                  <a:pt x="568725" y="727979"/>
                </a:lnTo>
                <a:lnTo>
                  <a:pt x="573714" y="712298"/>
                </a:lnTo>
                <a:lnTo>
                  <a:pt x="577991" y="696855"/>
                </a:lnTo>
                <a:lnTo>
                  <a:pt x="586544" y="665255"/>
                </a:lnTo>
                <a:lnTo>
                  <a:pt x="586069" y="663117"/>
                </a:lnTo>
                <a:lnTo>
                  <a:pt x="584881" y="660266"/>
                </a:lnTo>
                <a:lnTo>
                  <a:pt x="582980" y="657177"/>
                </a:lnTo>
                <a:lnTo>
                  <a:pt x="580367" y="654088"/>
                </a:lnTo>
                <a:lnTo>
                  <a:pt x="574902" y="647911"/>
                </a:lnTo>
                <a:lnTo>
                  <a:pt x="570150" y="642922"/>
                </a:lnTo>
                <a:lnTo>
                  <a:pt x="565636" y="636744"/>
                </a:lnTo>
                <a:lnTo>
                  <a:pt x="560647" y="631517"/>
                </a:lnTo>
                <a:lnTo>
                  <a:pt x="555420" y="626053"/>
                </a:lnTo>
                <a:lnTo>
                  <a:pt x="550193" y="621301"/>
                </a:lnTo>
                <a:lnTo>
                  <a:pt x="544253" y="616787"/>
                </a:lnTo>
                <a:lnTo>
                  <a:pt x="538075" y="612272"/>
                </a:lnTo>
                <a:lnTo>
                  <a:pt x="525721" y="603719"/>
                </a:lnTo>
                <a:lnTo>
                  <a:pt x="563023" y="619875"/>
                </a:lnTo>
                <a:lnTo>
                  <a:pt x="581317" y="628191"/>
                </a:lnTo>
                <a:lnTo>
                  <a:pt x="599374" y="636744"/>
                </a:lnTo>
                <a:lnTo>
                  <a:pt x="607927" y="641259"/>
                </a:lnTo>
                <a:lnTo>
                  <a:pt x="616718" y="646010"/>
                </a:lnTo>
                <a:lnTo>
                  <a:pt x="625271" y="651000"/>
                </a:lnTo>
                <a:lnTo>
                  <a:pt x="633349" y="656227"/>
                </a:lnTo>
                <a:lnTo>
                  <a:pt x="641665" y="662167"/>
                </a:lnTo>
                <a:lnTo>
                  <a:pt x="649268" y="668344"/>
                </a:lnTo>
                <a:lnTo>
                  <a:pt x="656871" y="674996"/>
                </a:lnTo>
                <a:lnTo>
                  <a:pt x="664474" y="682124"/>
                </a:lnTo>
                <a:lnTo>
                  <a:pt x="668988" y="686163"/>
                </a:lnTo>
                <a:lnTo>
                  <a:pt x="672790" y="690202"/>
                </a:lnTo>
                <a:lnTo>
                  <a:pt x="677304" y="693291"/>
                </a:lnTo>
                <a:lnTo>
                  <a:pt x="682293" y="696855"/>
                </a:lnTo>
                <a:lnTo>
                  <a:pt x="686570" y="699468"/>
                </a:lnTo>
                <a:lnTo>
                  <a:pt x="691559" y="702082"/>
                </a:lnTo>
                <a:lnTo>
                  <a:pt x="696549" y="703983"/>
                </a:lnTo>
                <a:lnTo>
                  <a:pt x="701300" y="705646"/>
                </a:lnTo>
                <a:lnTo>
                  <a:pt x="706290" y="707071"/>
                </a:lnTo>
                <a:lnTo>
                  <a:pt x="711042" y="708497"/>
                </a:lnTo>
                <a:lnTo>
                  <a:pt x="716506" y="708734"/>
                </a:lnTo>
                <a:lnTo>
                  <a:pt x="721258" y="708734"/>
                </a:lnTo>
                <a:lnTo>
                  <a:pt x="726723" y="708497"/>
                </a:lnTo>
                <a:lnTo>
                  <a:pt x="731712" y="707546"/>
                </a:lnTo>
                <a:lnTo>
                  <a:pt x="736939" y="706121"/>
                </a:lnTo>
                <a:lnTo>
                  <a:pt x="742166" y="704458"/>
                </a:lnTo>
                <a:lnTo>
                  <a:pt x="749294" y="702082"/>
                </a:lnTo>
                <a:lnTo>
                  <a:pt x="756184" y="699468"/>
                </a:lnTo>
                <a:lnTo>
                  <a:pt x="762361" y="696380"/>
                </a:lnTo>
                <a:lnTo>
                  <a:pt x="768063" y="692816"/>
                </a:lnTo>
                <a:lnTo>
                  <a:pt x="773528" y="689252"/>
                </a:lnTo>
                <a:lnTo>
                  <a:pt x="778755" y="684738"/>
                </a:lnTo>
                <a:lnTo>
                  <a:pt x="783269" y="680461"/>
                </a:lnTo>
                <a:lnTo>
                  <a:pt x="787308" y="674996"/>
                </a:lnTo>
                <a:lnTo>
                  <a:pt x="791110" y="669769"/>
                </a:lnTo>
                <a:lnTo>
                  <a:pt x="794436" y="663830"/>
                </a:lnTo>
                <a:lnTo>
                  <a:pt x="797050" y="657652"/>
                </a:lnTo>
                <a:lnTo>
                  <a:pt x="799188" y="651000"/>
                </a:lnTo>
                <a:lnTo>
                  <a:pt x="801089" y="643872"/>
                </a:lnTo>
                <a:lnTo>
                  <a:pt x="802277" y="636744"/>
                </a:lnTo>
                <a:lnTo>
                  <a:pt x="803227" y="628666"/>
                </a:lnTo>
                <a:lnTo>
                  <a:pt x="803227" y="620826"/>
                </a:lnTo>
                <a:lnTo>
                  <a:pt x="801089" y="622489"/>
                </a:lnTo>
                <a:lnTo>
                  <a:pt x="798238" y="623914"/>
                </a:lnTo>
                <a:lnTo>
                  <a:pt x="793011" y="626053"/>
                </a:lnTo>
                <a:lnTo>
                  <a:pt x="790397" y="627478"/>
                </a:lnTo>
                <a:lnTo>
                  <a:pt x="788496" y="628191"/>
                </a:lnTo>
                <a:lnTo>
                  <a:pt x="787308" y="630092"/>
                </a:lnTo>
                <a:lnTo>
                  <a:pt x="786833" y="631755"/>
                </a:lnTo>
                <a:lnTo>
                  <a:pt x="785408" y="635794"/>
                </a:lnTo>
                <a:lnTo>
                  <a:pt x="784220" y="639833"/>
                </a:lnTo>
                <a:lnTo>
                  <a:pt x="780656" y="646485"/>
                </a:lnTo>
                <a:lnTo>
                  <a:pt x="776617" y="653138"/>
                </a:lnTo>
                <a:lnTo>
                  <a:pt x="772103" y="659078"/>
                </a:lnTo>
                <a:lnTo>
                  <a:pt x="762361" y="670007"/>
                </a:lnTo>
                <a:lnTo>
                  <a:pt x="757847" y="675947"/>
                </a:lnTo>
                <a:lnTo>
                  <a:pt x="753333" y="682124"/>
                </a:lnTo>
                <a:lnTo>
                  <a:pt x="750244" y="684738"/>
                </a:lnTo>
                <a:lnTo>
                  <a:pt x="747155" y="687589"/>
                </a:lnTo>
                <a:lnTo>
                  <a:pt x="744067" y="689252"/>
                </a:lnTo>
                <a:lnTo>
                  <a:pt x="740978" y="690915"/>
                </a:lnTo>
                <a:lnTo>
                  <a:pt x="737890" y="691865"/>
                </a:lnTo>
                <a:lnTo>
                  <a:pt x="734801" y="692816"/>
                </a:lnTo>
                <a:lnTo>
                  <a:pt x="731950" y="693291"/>
                </a:lnTo>
                <a:lnTo>
                  <a:pt x="728861" y="693291"/>
                </a:lnTo>
                <a:lnTo>
                  <a:pt x="723634" y="692816"/>
                </a:lnTo>
                <a:lnTo>
                  <a:pt x="718169" y="691390"/>
                </a:lnTo>
                <a:lnTo>
                  <a:pt x="713418" y="689727"/>
                </a:lnTo>
                <a:lnTo>
                  <a:pt x="708903" y="687826"/>
                </a:lnTo>
                <a:lnTo>
                  <a:pt x="706765" y="687589"/>
                </a:lnTo>
                <a:lnTo>
                  <a:pt x="704864" y="687114"/>
                </a:lnTo>
                <a:lnTo>
                  <a:pt x="703201" y="686163"/>
                </a:lnTo>
                <a:lnTo>
                  <a:pt x="701776" y="684738"/>
                </a:lnTo>
                <a:lnTo>
                  <a:pt x="698687" y="681649"/>
                </a:lnTo>
                <a:lnTo>
                  <a:pt x="696549" y="678085"/>
                </a:lnTo>
                <a:lnTo>
                  <a:pt x="694648" y="673571"/>
                </a:lnTo>
                <a:lnTo>
                  <a:pt x="693460" y="668819"/>
                </a:lnTo>
                <a:lnTo>
                  <a:pt x="692510" y="664305"/>
                </a:lnTo>
                <a:lnTo>
                  <a:pt x="692510" y="659790"/>
                </a:lnTo>
                <a:lnTo>
                  <a:pt x="692510" y="647436"/>
                </a:lnTo>
                <a:lnTo>
                  <a:pt x="693460" y="635319"/>
                </a:lnTo>
                <a:lnTo>
                  <a:pt x="694173" y="624389"/>
                </a:lnTo>
                <a:lnTo>
                  <a:pt x="695598" y="612748"/>
                </a:lnTo>
                <a:lnTo>
                  <a:pt x="699162" y="591364"/>
                </a:lnTo>
                <a:lnTo>
                  <a:pt x="703676" y="570456"/>
                </a:lnTo>
                <a:lnTo>
                  <a:pt x="720070" y="574971"/>
                </a:lnTo>
                <a:lnTo>
                  <a:pt x="736939" y="579247"/>
                </a:lnTo>
                <a:lnTo>
                  <a:pt x="770677" y="589226"/>
                </a:lnTo>
                <a:lnTo>
                  <a:pt x="788021" y="593503"/>
                </a:lnTo>
                <a:lnTo>
                  <a:pt x="805365" y="597542"/>
                </a:lnTo>
                <a:lnTo>
                  <a:pt x="823660" y="601106"/>
                </a:lnTo>
                <a:lnTo>
                  <a:pt x="841954" y="603719"/>
                </a:lnTo>
                <a:lnTo>
                  <a:pt x="861437" y="606570"/>
                </a:lnTo>
                <a:lnTo>
                  <a:pt x="880682" y="608233"/>
                </a:lnTo>
                <a:lnTo>
                  <a:pt x="889948" y="608708"/>
                </a:lnTo>
                <a:lnTo>
                  <a:pt x="898976" y="608708"/>
                </a:lnTo>
                <a:lnTo>
                  <a:pt x="908242" y="608708"/>
                </a:lnTo>
                <a:lnTo>
                  <a:pt x="916795" y="608233"/>
                </a:lnTo>
                <a:lnTo>
                  <a:pt x="925586" y="607283"/>
                </a:lnTo>
                <a:lnTo>
                  <a:pt x="934140" y="606095"/>
                </a:lnTo>
                <a:lnTo>
                  <a:pt x="942455" y="604669"/>
                </a:lnTo>
                <a:lnTo>
                  <a:pt x="950533" y="603006"/>
                </a:lnTo>
                <a:lnTo>
                  <a:pt x="958611" y="600630"/>
                </a:lnTo>
                <a:lnTo>
                  <a:pt x="966452" y="598017"/>
                </a:lnTo>
                <a:lnTo>
                  <a:pt x="974055" y="595403"/>
                </a:lnTo>
                <a:lnTo>
                  <a:pt x="981658" y="591840"/>
                </a:lnTo>
                <a:lnTo>
                  <a:pt x="989261" y="588276"/>
                </a:lnTo>
                <a:lnTo>
                  <a:pt x="996388" y="584237"/>
                </a:lnTo>
                <a:lnTo>
                  <a:pt x="1003041" y="579247"/>
                </a:lnTo>
                <a:lnTo>
                  <a:pt x="1009694" y="574495"/>
                </a:lnTo>
                <a:lnTo>
                  <a:pt x="1016346" y="569031"/>
                </a:lnTo>
                <a:lnTo>
                  <a:pt x="1022998" y="562853"/>
                </a:lnTo>
                <a:lnTo>
                  <a:pt x="1029176" y="556676"/>
                </a:lnTo>
                <a:lnTo>
                  <a:pt x="1035116" y="549548"/>
                </a:lnTo>
                <a:lnTo>
                  <a:pt x="1040818" y="541945"/>
                </a:lnTo>
                <a:lnTo>
                  <a:pt x="1046520" y="534342"/>
                </a:lnTo>
                <a:lnTo>
                  <a:pt x="1051985" y="526027"/>
                </a:lnTo>
                <a:lnTo>
                  <a:pt x="1056737" y="516523"/>
                </a:lnTo>
                <a:lnTo>
                  <a:pt x="1061726" y="507257"/>
                </a:lnTo>
                <a:lnTo>
                  <a:pt x="1066715" y="497041"/>
                </a:lnTo>
                <a:lnTo>
                  <a:pt x="1070992" y="486349"/>
                </a:lnTo>
                <a:lnTo>
                  <a:pt x="1075506" y="475182"/>
                </a:lnTo>
                <a:lnTo>
                  <a:pt x="1079070" y="462828"/>
                </a:lnTo>
                <a:lnTo>
                  <a:pt x="1082634" y="449998"/>
                </a:lnTo>
                <a:lnTo>
                  <a:pt x="1084772" y="437405"/>
                </a:lnTo>
                <a:lnTo>
                  <a:pt x="1087148" y="425050"/>
                </a:lnTo>
                <a:lnTo>
                  <a:pt x="1088811" y="411983"/>
                </a:lnTo>
                <a:lnTo>
                  <a:pt x="1089762" y="399628"/>
                </a:lnTo>
                <a:lnTo>
                  <a:pt x="1090712" y="386798"/>
                </a:lnTo>
                <a:lnTo>
                  <a:pt x="1090712" y="373731"/>
                </a:lnTo>
                <a:lnTo>
                  <a:pt x="1090712" y="360901"/>
                </a:lnTo>
                <a:lnTo>
                  <a:pt x="1089762" y="348071"/>
                </a:lnTo>
                <a:lnTo>
                  <a:pt x="1088811" y="335004"/>
                </a:lnTo>
                <a:lnTo>
                  <a:pt x="1088099" y="321698"/>
                </a:lnTo>
                <a:lnTo>
                  <a:pt x="1084772" y="295563"/>
                </a:lnTo>
                <a:lnTo>
                  <a:pt x="1080971" y="268478"/>
                </a:lnTo>
                <a:lnTo>
                  <a:pt x="1078595" y="258262"/>
                </a:lnTo>
                <a:lnTo>
                  <a:pt x="1075981" y="248283"/>
                </a:lnTo>
                <a:lnTo>
                  <a:pt x="1072417" y="238542"/>
                </a:lnTo>
                <a:lnTo>
                  <a:pt x="1069329" y="229275"/>
                </a:lnTo>
                <a:lnTo>
                  <a:pt x="1061251" y="210031"/>
                </a:lnTo>
                <a:lnTo>
                  <a:pt x="1053173" y="190073"/>
                </a:lnTo>
                <a:lnTo>
                  <a:pt x="1051034" y="186034"/>
                </a:lnTo>
                <a:lnTo>
                  <a:pt x="1048896" y="182470"/>
                </a:lnTo>
                <a:lnTo>
                  <a:pt x="1046045" y="179381"/>
                </a:lnTo>
                <a:lnTo>
                  <a:pt x="1043906" y="176768"/>
                </a:lnTo>
                <a:lnTo>
                  <a:pt x="1041293" y="174630"/>
                </a:lnTo>
                <a:lnTo>
                  <a:pt x="1038680" y="172729"/>
                </a:lnTo>
                <a:lnTo>
                  <a:pt x="1035828" y="171303"/>
                </a:lnTo>
                <a:lnTo>
                  <a:pt x="1032740" y="170591"/>
                </a:lnTo>
                <a:lnTo>
                  <a:pt x="1030126" y="170591"/>
                </a:lnTo>
                <a:lnTo>
                  <a:pt x="1027038" y="170591"/>
                </a:lnTo>
                <a:lnTo>
                  <a:pt x="1024424" y="171303"/>
                </a:lnTo>
                <a:lnTo>
                  <a:pt x="1021335" y="172729"/>
                </a:lnTo>
                <a:lnTo>
                  <a:pt x="1018247" y="174867"/>
                </a:lnTo>
                <a:lnTo>
                  <a:pt x="1014920" y="177718"/>
                </a:lnTo>
                <a:lnTo>
                  <a:pt x="1011832" y="180807"/>
                </a:lnTo>
                <a:lnTo>
                  <a:pt x="1008743" y="184846"/>
                </a:lnTo>
                <a:lnTo>
                  <a:pt x="991874" y="201240"/>
                </a:lnTo>
                <a:lnTo>
                  <a:pt x="983321" y="209318"/>
                </a:lnTo>
                <a:lnTo>
                  <a:pt x="974530" y="216683"/>
                </a:lnTo>
                <a:lnTo>
                  <a:pt x="965739" y="223811"/>
                </a:lnTo>
                <a:lnTo>
                  <a:pt x="956236" y="230226"/>
                </a:lnTo>
                <a:lnTo>
                  <a:pt x="946494" y="235928"/>
                </a:lnTo>
                <a:lnTo>
                  <a:pt x="941505" y="238066"/>
                </a:lnTo>
                <a:lnTo>
                  <a:pt x="936753" y="240442"/>
                </a:lnTo>
                <a:lnTo>
                  <a:pt x="932239" y="242581"/>
                </a:lnTo>
                <a:lnTo>
                  <a:pt x="928675" y="245669"/>
                </a:lnTo>
                <a:lnTo>
                  <a:pt x="925111" y="249233"/>
                </a:lnTo>
                <a:lnTo>
                  <a:pt x="922022" y="252797"/>
                </a:lnTo>
                <a:lnTo>
                  <a:pt x="919884" y="257311"/>
                </a:lnTo>
                <a:lnTo>
                  <a:pt x="918934" y="259925"/>
                </a:lnTo>
                <a:lnTo>
                  <a:pt x="918459" y="262538"/>
                </a:lnTo>
                <a:lnTo>
                  <a:pt x="918459" y="265389"/>
                </a:lnTo>
                <a:lnTo>
                  <a:pt x="918459" y="268003"/>
                </a:lnTo>
                <a:lnTo>
                  <a:pt x="918934" y="271091"/>
                </a:lnTo>
                <a:lnTo>
                  <a:pt x="919884" y="274180"/>
                </a:lnTo>
                <a:lnTo>
                  <a:pt x="921547" y="282258"/>
                </a:lnTo>
                <a:lnTo>
                  <a:pt x="922973" y="290574"/>
                </a:lnTo>
                <a:lnTo>
                  <a:pt x="923923" y="299127"/>
                </a:lnTo>
                <a:lnTo>
                  <a:pt x="924161" y="307443"/>
                </a:lnTo>
                <a:lnTo>
                  <a:pt x="924161" y="315996"/>
                </a:lnTo>
                <a:lnTo>
                  <a:pt x="923923" y="324550"/>
                </a:lnTo>
                <a:lnTo>
                  <a:pt x="922973" y="332865"/>
                </a:lnTo>
                <a:lnTo>
                  <a:pt x="922022" y="340943"/>
                </a:lnTo>
                <a:lnTo>
                  <a:pt x="920597" y="349259"/>
                </a:lnTo>
                <a:lnTo>
                  <a:pt x="918934" y="357812"/>
                </a:lnTo>
                <a:lnTo>
                  <a:pt x="914420" y="374681"/>
                </a:lnTo>
                <a:lnTo>
                  <a:pt x="909192" y="391075"/>
                </a:lnTo>
                <a:lnTo>
                  <a:pt x="903253" y="408182"/>
                </a:lnTo>
                <a:lnTo>
                  <a:pt x="903253" y="397965"/>
                </a:lnTo>
                <a:lnTo>
                  <a:pt x="904203" y="387274"/>
                </a:lnTo>
                <a:lnTo>
                  <a:pt x="906104" y="367078"/>
                </a:lnTo>
                <a:lnTo>
                  <a:pt x="907767" y="347596"/>
                </a:lnTo>
                <a:lnTo>
                  <a:pt x="908717" y="338567"/>
                </a:lnTo>
                <a:lnTo>
                  <a:pt x="908717" y="329777"/>
                </a:lnTo>
                <a:lnTo>
                  <a:pt x="908717" y="325738"/>
                </a:lnTo>
                <a:lnTo>
                  <a:pt x="907767" y="322649"/>
                </a:lnTo>
                <a:lnTo>
                  <a:pt x="906817" y="319560"/>
                </a:lnTo>
                <a:lnTo>
                  <a:pt x="905154" y="316471"/>
                </a:lnTo>
                <a:lnTo>
                  <a:pt x="903728" y="314096"/>
                </a:lnTo>
                <a:lnTo>
                  <a:pt x="901590" y="311957"/>
                </a:lnTo>
                <a:lnTo>
                  <a:pt x="897551" y="307443"/>
                </a:lnTo>
                <a:lnTo>
                  <a:pt x="895412" y="309344"/>
                </a:lnTo>
                <a:lnTo>
                  <a:pt x="892561" y="310769"/>
                </a:lnTo>
                <a:lnTo>
                  <a:pt x="887334" y="313383"/>
                </a:lnTo>
                <a:lnTo>
                  <a:pt x="884721" y="314096"/>
                </a:lnTo>
                <a:lnTo>
                  <a:pt x="882820" y="315521"/>
                </a:lnTo>
                <a:lnTo>
                  <a:pt x="881632" y="316947"/>
                </a:lnTo>
                <a:lnTo>
                  <a:pt x="881157" y="318610"/>
                </a:lnTo>
                <a:lnTo>
                  <a:pt x="872604" y="331915"/>
                </a:lnTo>
                <a:lnTo>
                  <a:pt x="864288" y="346646"/>
                </a:lnTo>
                <a:lnTo>
                  <a:pt x="856210" y="361376"/>
                </a:lnTo>
                <a:lnTo>
                  <a:pt x="847656" y="374681"/>
                </a:lnTo>
                <a:lnTo>
                  <a:pt x="841954" y="374681"/>
                </a:lnTo>
                <a:lnTo>
                  <a:pt x="846468" y="357812"/>
                </a:lnTo>
                <a:lnTo>
                  <a:pt x="850508" y="339518"/>
                </a:lnTo>
                <a:lnTo>
                  <a:pt x="854784" y="319560"/>
                </a:lnTo>
                <a:lnTo>
                  <a:pt x="858823" y="296514"/>
                </a:lnTo>
                <a:lnTo>
                  <a:pt x="848132" y="303879"/>
                </a:lnTo>
                <a:lnTo>
                  <a:pt x="840054" y="310294"/>
                </a:lnTo>
                <a:lnTo>
                  <a:pt x="833163" y="316947"/>
                </a:lnTo>
                <a:lnTo>
                  <a:pt x="825560" y="324550"/>
                </a:lnTo>
                <a:lnTo>
                  <a:pt x="823185" y="326688"/>
                </a:lnTo>
                <a:lnTo>
                  <a:pt x="821522" y="329301"/>
                </a:lnTo>
                <a:lnTo>
                  <a:pt x="817007" y="335954"/>
                </a:lnTo>
                <a:lnTo>
                  <a:pt x="812968" y="344032"/>
                </a:lnTo>
                <a:lnTo>
                  <a:pt x="808929" y="352585"/>
                </a:lnTo>
                <a:lnTo>
                  <a:pt x="809880" y="343557"/>
                </a:lnTo>
                <a:lnTo>
                  <a:pt x="811305" y="335479"/>
                </a:lnTo>
                <a:lnTo>
                  <a:pt x="812493" y="328826"/>
                </a:lnTo>
                <a:lnTo>
                  <a:pt x="814394" y="323124"/>
                </a:lnTo>
                <a:lnTo>
                  <a:pt x="816532" y="317659"/>
                </a:lnTo>
                <a:lnTo>
                  <a:pt x="819146" y="313383"/>
                </a:lnTo>
                <a:lnTo>
                  <a:pt x="822709" y="309344"/>
                </a:lnTo>
                <a:lnTo>
                  <a:pt x="826748" y="306255"/>
                </a:lnTo>
                <a:lnTo>
                  <a:pt x="832213" y="303166"/>
                </a:lnTo>
                <a:lnTo>
                  <a:pt x="838390" y="300315"/>
                </a:lnTo>
                <a:lnTo>
                  <a:pt x="845518" y="298177"/>
                </a:lnTo>
                <a:lnTo>
                  <a:pt x="854071" y="295563"/>
                </a:lnTo>
                <a:lnTo>
                  <a:pt x="875217" y="290574"/>
                </a:lnTo>
                <a:lnTo>
                  <a:pt x="903253" y="285347"/>
                </a:lnTo>
                <a:lnTo>
                  <a:pt x="886384" y="268478"/>
                </a:lnTo>
                <a:lnTo>
                  <a:pt x="879731" y="270141"/>
                </a:lnTo>
                <a:lnTo>
                  <a:pt x="873079" y="271091"/>
                </a:lnTo>
                <a:lnTo>
                  <a:pt x="867376" y="271567"/>
                </a:lnTo>
                <a:lnTo>
                  <a:pt x="862387" y="271091"/>
                </a:lnTo>
                <a:lnTo>
                  <a:pt x="857398" y="269666"/>
                </a:lnTo>
                <a:lnTo>
                  <a:pt x="853596" y="268003"/>
                </a:lnTo>
                <a:lnTo>
                  <a:pt x="849557" y="265627"/>
                </a:lnTo>
                <a:lnTo>
                  <a:pt x="846468" y="262538"/>
                </a:lnTo>
                <a:lnTo>
                  <a:pt x="843380" y="259450"/>
                </a:lnTo>
                <a:lnTo>
                  <a:pt x="840529" y="255411"/>
                </a:lnTo>
                <a:lnTo>
                  <a:pt x="838390" y="251134"/>
                </a:lnTo>
                <a:lnTo>
                  <a:pt x="836490" y="246620"/>
                </a:lnTo>
                <a:lnTo>
                  <a:pt x="834827" y="241155"/>
                </a:lnTo>
                <a:lnTo>
                  <a:pt x="833401" y="235453"/>
                </a:lnTo>
                <a:lnTo>
                  <a:pt x="831263" y="223336"/>
                </a:lnTo>
                <a:lnTo>
                  <a:pt x="897551" y="206942"/>
                </a:lnTo>
                <a:lnTo>
                  <a:pt x="888997" y="194112"/>
                </a:lnTo>
                <a:lnTo>
                  <a:pt x="880682" y="181282"/>
                </a:lnTo>
                <a:lnTo>
                  <a:pt x="871416" y="168690"/>
                </a:lnTo>
                <a:lnTo>
                  <a:pt x="866901" y="162988"/>
                </a:lnTo>
                <a:lnTo>
                  <a:pt x="861437" y="157048"/>
                </a:lnTo>
                <a:lnTo>
                  <a:pt x="856210" y="151821"/>
                </a:lnTo>
                <a:lnTo>
                  <a:pt x="850745" y="146831"/>
                </a:lnTo>
                <a:lnTo>
                  <a:pt x="844568" y="142555"/>
                </a:lnTo>
                <a:lnTo>
                  <a:pt x="838390" y="138516"/>
                </a:lnTo>
                <a:lnTo>
                  <a:pt x="831738" y="134952"/>
                </a:lnTo>
                <a:lnTo>
                  <a:pt x="824610" y="132338"/>
                </a:lnTo>
                <a:lnTo>
                  <a:pt x="817007" y="129963"/>
                </a:lnTo>
                <a:lnTo>
                  <a:pt x="808929" y="128774"/>
                </a:lnTo>
                <a:lnTo>
                  <a:pt x="806791" y="128299"/>
                </a:lnTo>
                <a:lnTo>
                  <a:pt x="804652" y="127824"/>
                </a:lnTo>
                <a:lnTo>
                  <a:pt x="802752" y="126399"/>
                </a:lnTo>
                <a:lnTo>
                  <a:pt x="801089" y="125211"/>
                </a:lnTo>
                <a:lnTo>
                  <a:pt x="799663" y="123310"/>
                </a:lnTo>
                <a:lnTo>
                  <a:pt x="798713" y="121647"/>
                </a:lnTo>
                <a:lnTo>
                  <a:pt x="798000" y="119271"/>
                </a:lnTo>
                <a:lnTo>
                  <a:pt x="798000" y="117608"/>
                </a:lnTo>
                <a:lnTo>
                  <a:pt x="785408" y="106916"/>
                </a:lnTo>
                <a:lnTo>
                  <a:pt x="772578" y="95749"/>
                </a:lnTo>
                <a:lnTo>
                  <a:pt x="747155" y="72703"/>
                </a:lnTo>
                <a:lnTo>
                  <a:pt x="733850" y="61061"/>
                </a:lnTo>
                <a:lnTo>
                  <a:pt x="720545" y="49894"/>
                </a:lnTo>
                <a:lnTo>
                  <a:pt x="706765" y="38728"/>
                </a:lnTo>
                <a:lnTo>
                  <a:pt x="692510" y="28036"/>
                </a:lnTo>
                <a:lnTo>
                  <a:pt x="679442" y="21859"/>
                </a:lnTo>
                <a:lnTo>
                  <a:pt x="666137" y="16632"/>
                </a:lnTo>
                <a:lnTo>
                  <a:pt x="652832" y="11642"/>
                </a:lnTo>
                <a:lnTo>
                  <a:pt x="639527" y="7603"/>
                </a:lnTo>
                <a:lnTo>
                  <a:pt x="626222" y="4514"/>
                </a:lnTo>
                <a:lnTo>
                  <a:pt x="612917" y="1901"/>
                </a:lnTo>
                <a:lnTo>
                  <a:pt x="599374" y="475"/>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IN"/>
          </a:p>
        </p:txBody>
      </p:sp>
      <p:sp>
        <p:nvSpPr>
          <p:cNvPr id="14" name="Freeform 13"/>
          <p:cNvSpPr>
            <a:spLocks/>
          </p:cNvSpPr>
          <p:nvPr/>
        </p:nvSpPr>
        <p:spPr bwMode="auto">
          <a:xfrm>
            <a:off x="6036465" y="1696181"/>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5" name="TextBox 14"/>
          <p:cNvSpPr txBox="1"/>
          <p:nvPr/>
        </p:nvSpPr>
        <p:spPr>
          <a:xfrm>
            <a:off x="5809222" y="1496535"/>
            <a:ext cx="6513024" cy="1187975"/>
          </a:xfrm>
          <a:prstGeom prst="rect">
            <a:avLst/>
          </a:prstGeom>
          <a:noFill/>
        </p:spPr>
        <p:txBody>
          <a:bodyPr wrap="square" lIns="274281" tIns="146283" rIns="182854" bIns="146283" rtlCol="0">
            <a:spAutoFit/>
          </a:bodyPr>
          <a:lstStyle/>
          <a:p>
            <a:pPr marL="682625" lvl="1" indent="0" defTabSz="932133">
              <a:spcBef>
                <a:spcPts val="1200"/>
              </a:spcBef>
              <a:buClr>
                <a:schemeClr val="accent3">
                  <a:lumMod val="50000"/>
                </a:schemeClr>
              </a:buClr>
            </a:pPr>
            <a:r>
              <a:rPr lang="en-IN" dirty="0" smtClean="0">
                <a:solidFill>
                  <a:schemeClr val="tx2"/>
                </a:solidFill>
                <a:latin typeface="+mj-lt"/>
                <a:ea typeface="Segoe UI" pitchFamily="34" charset="0"/>
                <a:cs typeface="Segoe UI" pitchFamily="34" charset="0"/>
              </a:rPr>
              <a:t>Breaking points of traditional approach</a:t>
            </a:r>
          </a:p>
          <a:p>
            <a:pPr marL="682625" lvl="1" indent="0" defTabSz="932133">
              <a:spcBef>
                <a:spcPts val="1200"/>
              </a:spcBef>
              <a:buClr>
                <a:schemeClr val="accent3">
                  <a:lumMod val="50000"/>
                </a:schemeClr>
              </a:buClr>
            </a:pPr>
            <a:r>
              <a:rPr lang="en-IN" dirty="0" smtClean="0">
                <a:solidFill>
                  <a:schemeClr val="tx2"/>
                </a:solidFill>
                <a:latin typeface="+mj-lt"/>
                <a:ea typeface="Segoe UI" pitchFamily="34" charset="0"/>
                <a:cs typeface="Segoe UI" pitchFamily="34" charset="0"/>
              </a:rPr>
              <a:t>Introducing Apache Hadoop</a:t>
            </a:r>
          </a:p>
        </p:txBody>
      </p:sp>
      <p:sp>
        <p:nvSpPr>
          <p:cNvPr id="10" name="Rectangle 9"/>
          <p:cNvSpPr/>
          <p:nvPr/>
        </p:nvSpPr>
        <p:spPr bwMode="auto">
          <a:xfrm>
            <a:off x="5809222" y="412893"/>
            <a:ext cx="5981944" cy="1690255"/>
          </a:xfrm>
          <a:prstGeom prst="rect">
            <a:avLst/>
          </a:prstGeom>
          <a:solidFill>
            <a:schemeClr val="bg1">
              <a:alpha val="8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Tree>
    <p:extLst>
      <p:ext uri="{BB962C8B-B14F-4D97-AF65-F5344CB8AC3E}">
        <p14:creationId xmlns:p14="http://schemas.microsoft.com/office/powerpoint/2010/main" val="205183186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22" presetClass="entr" presetSubtype="8" fill="hold" nodeType="withEffect">
                                  <p:stCondLst>
                                    <p:cond delay="0"/>
                                  </p:stCondLst>
                                  <p:childTnLst>
                                    <p:set>
                                      <p:cBhvr>
                                        <p:cTn id="14" dur="1" fill="hold">
                                          <p:stCondLst>
                                            <p:cond delay="0"/>
                                          </p:stCondLst>
                                        </p:cTn>
                                        <p:tgtEl>
                                          <p:spTgt spid="15">
                                            <p:txEl>
                                              <p:pRg st="0" end="0"/>
                                            </p:txEl>
                                          </p:spTgt>
                                        </p:tgtEl>
                                        <p:attrNameLst>
                                          <p:attrName>style.visibility</p:attrName>
                                        </p:attrNameLst>
                                      </p:cBhvr>
                                      <p:to>
                                        <p:strVal val="visible"/>
                                      </p:to>
                                    </p:set>
                                    <p:animEffect transition="in" filter="wipe(left)">
                                      <p:cBhvr>
                                        <p:cTn id="15" dur="500"/>
                                        <p:tgtEl>
                                          <p:spTgt spid="15">
                                            <p:txEl>
                                              <p:pRg st="0" end="0"/>
                                            </p:txEl>
                                          </p:spTgt>
                                        </p:tgtEl>
                                      </p:cBhvr>
                                    </p:animEffect>
                                  </p:childTnLst>
                                </p:cTn>
                              </p:par>
                              <p:par>
                                <p:cTn id="16" presetID="22" presetClass="entr" presetSubtype="8" fill="hold" nodeType="withEffect">
                                  <p:stCondLst>
                                    <p:cond delay="0"/>
                                  </p:stCondLst>
                                  <p:childTnLst>
                                    <p:set>
                                      <p:cBhvr>
                                        <p:cTn id="17" dur="1" fill="hold">
                                          <p:stCondLst>
                                            <p:cond delay="0"/>
                                          </p:stCondLst>
                                        </p:cTn>
                                        <p:tgtEl>
                                          <p:spTgt spid="15">
                                            <p:txEl>
                                              <p:pRg st="1" end="1"/>
                                            </p:txEl>
                                          </p:spTgt>
                                        </p:tgtEl>
                                        <p:attrNameLst>
                                          <p:attrName>style.visibility</p:attrName>
                                        </p:attrNameLst>
                                      </p:cBhvr>
                                      <p:to>
                                        <p:strVal val="visible"/>
                                      </p:to>
                                    </p:set>
                                    <p:animEffect transition="in" filter="wipe(left)">
                                      <p:cBhvr>
                                        <p:cTn id="18" dur="500"/>
                                        <p:tgtEl>
                                          <p:spTgt spid="1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8241632" y="3671980"/>
            <a:ext cx="3681663" cy="2592888"/>
            <a:chOff x="8241632" y="3671980"/>
            <a:chExt cx="3681663" cy="2592888"/>
          </a:xfrm>
        </p:grpSpPr>
        <p:sp>
          <p:nvSpPr>
            <p:cNvPr id="71" name="Rectangle 70"/>
            <p:cNvSpPr/>
            <p:nvPr/>
          </p:nvSpPr>
          <p:spPr bwMode="auto">
            <a:xfrm>
              <a:off x="8241632" y="3671980"/>
              <a:ext cx="3681663" cy="2592888"/>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776927">
                <a:lnSpc>
                  <a:spcPct val="90000"/>
                </a:lnSpc>
              </a:pPr>
              <a:r>
                <a:rPr lang="en-US" sz="2800" kern="0" dirty="0">
                  <a:ln>
                    <a:solidFill>
                      <a:srgbClr val="FFFFFF">
                        <a:alpha val="0"/>
                      </a:srgbClr>
                    </a:solidFill>
                  </a:ln>
                  <a:gradFill>
                    <a:gsLst>
                      <a:gs pos="56637">
                        <a:srgbClr val="FFFFFF"/>
                      </a:gs>
                      <a:gs pos="11000">
                        <a:srgbClr val="FFFFFF"/>
                      </a:gs>
                    </a:gsLst>
                    <a:lin ang="5400000" scaled="0"/>
                  </a:gradFill>
                </a:rPr>
                <a:t>Data </a:t>
              </a:r>
              <a:r>
                <a:rPr lang="en-US" sz="2800" kern="0" dirty="0" smtClean="0">
                  <a:ln>
                    <a:solidFill>
                      <a:srgbClr val="FFFFFF">
                        <a:alpha val="0"/>
                      </a:srgbClr>
                    </a:solidFill>
                  </a:ln>
                  <a:gradFill>
                    <a:gsLst>
                      <a:gs pos="56637">
                        <a:srgbClr val="FFFFFF"/>
                      </a:gs>
                      <a:gs pos="11000">
                        <a:srgbClr val="FFFFFF"/>
                      </a:gs>
                    </a:gsLst>
                    <a:lin ang="5400000" scaled="0"/>
                  </a:gradFill>
                </a:rPr>
                <a:t>velocity</a:t>
              </a:r>
              <a:endParaRPr lang="en-US" sz="2800" kern="0" dirty="0">
                <a:ln>
                  <a:solidFill>
                    <a:srgbClr val="FFFFFF">
                      <a:alpha val="0"/>
                    </a:srgbClr>
                  </a:solidFill>
                </a:ln>
                <a:gradFill>
                  <a:gsLst>
                    <a:gs pos="56637">
                      <a:srgbClr val="FFFFFF"/>
                    </a:gs>
                    <a:gs pos="11000">
                      <a:srgbClr val="FFFFFF"/>
                    </a:gs>
                  </a:gsLst>
                  <a:lin ang="5400000" scaled="0"/>
                </a:gradFill>
              </a:endParaRPr>
            </a:p>
          </p:txBody>
        </p:sp>
        <p:sp>
          <p:nvSpPr>
            <p:cNvPr id="80" name="Freeform 9"/>
            <p:cNvSpPr>
              <a:spLocks noChangeAspect="1" noEditPoints="1"/>
            </p:cNvSpPr>
            <p:nvPr/>
          </p:nvSpPr>
          <p:spPr bwMode="auto">
            <a:xfrm>
              <a:off x="9354130" y="4691063"/>
              <a:ext cx="1456666" cy="793988"/>
            </a:xfrm>
            <a:custGeom>
              <a:avLst/>
              <a:gdLst>
                <a:gd name="T0" fmla="*/ 267 w 455"/>
                <a:gd name="T1" fmla="*/ 136 h 240"/>
                <a:gd name="T2" fmla="*/ 278 w 455"/>
                <a:gd name="T3" fmla="*/ 94 h 240"/>
                <a:gd name="T4" fmla="*/ 330 w 455"/>
                <a:gd name="T5" fmla="*/ 145 h 240"/>
                <a:gd name="T6" fmla="*/ 308 w 455"/>
                <a:gd name="T7" fmla="*/ 105 h 240"/>
                <a:gd name="T8" fmla="*/ 319 w 455"/>
                <a:gd name="T9" fmla="*/ 136 h 240"/>
                <a:gd name="T10" fmla="*/ 367 w 455"/>
                <a:gd name="T11" fmla="*/ 139 h 240"/>
                <a:gd name="T12" fmla="*/ 355 w 455"/>
                <a:gd name="T13" fmla="*/ 94 h 240"/>
                <a:gd name="T14" fmla="*/ 347 w 455"/>
                <a:gd name="T15" fmla="*/ 120 h 240"/>
                <a:gd name="T16" fmla="*/ 381 w 455"/>
                <a:gd name="T17" fmla="*/ 145 h 240"/>
                <a:gd name="T18" fmla="*/ 380 w 455"/>
                <a:gd name="T19" fmla="*/ 107 h 240"/>
                <a:gd name="T20" fmla="*/ 413 w 455"/>
                <a:gd name="T21" fmla="*/ 136 h 240"/>
                <a:gd name="T22" fmla="*/ 437 w 455"/>
                <a:gd name="T23" fmla="*/ 146 h 240"/>
                <a:gd name="T24" fmla="*/ 455 w 455"/>
                <a:gd name="T25" fmla="*/ 119 h 240"/>
                <a:gd name="T26" fmla="*/ 437 w 455"/>
                <a:gd name="T27" fmla="*/ 137 h 240"/>
                <a:gd name="T28" fmla="*/ 253 w 455"/>
                <a:gd name="T29" fmla="*/ 221 h 240"/>
                <a:gd name="T30" fmla="*/ 272 w 455"/>
                <a:gd name="T31" fmla="*/ 194 h 240"/>
                <a:gd name="T32" fmla="*/ 254 w 455"/>
                <a:gd name="T33" fmla="*/ 212 h 240"/>
                <a:gd name="T34" fmla="*/ 295 w 455"/>
                <a:gd name="T35" fmla="*/ 221 h 240"/>
                <a:gd name="T36" fmla="*/ 313 w 455"/>
                <a:gd name="T37" fmla="*/ 194 h 240"/>
                <a:gd name="T38" fmla="*/ 295 w 455"/>
                <a:gd name="T39" fmla="*/ 212 h 240"/>
                <a:gd name="T40" fmla="*/ 322 w 455"/>
                <a:gd name="T41" fmla="*/ 211 h 240"/>
                <a:gd name="T42" fmla="*/ 322 w 455"/>
                <a:gd name="T43" fmla="*/ 173 h 240"/>
                <a:gd name="T44" fmla="*/ 354 w 455"/>
                <a:gd name="T45" fmla="*/ 220 h 240"/>
                <a:gd name="T46" fmla="*/ 374 w 455"/>
                <a:gd name="T47" fmla="*/ 211 h 240"/>
                <a:gd name="T48" fmla="*/ 385 w 455"/>
                <a:gd name="T49" fmla="*/ 168 h 240"/>
                <a:gd name="T50" fmla="*/ 437 w 455"/>
                <a:gd name="T51" fmla="*/ 220 h 240"/>
                <a:gd name="T52" fmla="*/ 415 w 455"/>
                <a:gd name="T53" fmla="*/ 179 h 240"/>
                <a:gd name="T54" fmla="*/ 426 w 455"/>
                <a:gd name="T55" fmla="*/ 211 h 240"/>
                <a:gd name="T56" fmla="*/ 267 w 455"/>
                <a:gd name="T57" fmla="*/ 65 h 240"/>
                <a:gd name="T58" fmla="*/ 254 w 455"/>
                <a:gd name="T59" fmla="*/ 19 h 240"/>
                <a:gd name="T60" fmla="*/ 247 w 455"/>
                <a:gd name="T61" fmla="*/ 46 h 240"/>
                <a:gd name="T62" fmla="*/ 280 w 455"/>
                <a:gd name="T63" fmla="*/ 70 h 240"/>
                <a:gd name="T64" fmla="*/ 280 w 455"/>
                <a:gd name="T65" fmla="*/ 32 h 240"/>
                <a:gd name="T66" fmla="*/ 312 w 455"/>
                <a:gd name="T67" fmla="*/ 62 h 240"/>
                <a:gd name="T68" fmla="*/ 322 w 455"/>
                <a:gd name="T69" fmla="*/ 62 h 240"/>
                <a:gd name="T70" fmla="*/ 322 w 455"/>
                <a:gd name="T71" fmla="*/ 23 h 240"/>
                <a:gd name="T72" fmla="*/ 354 w 455"/>
                <a:gd name="T73" fmla="*/ 70 h 240"/>
                <a:gd name="T74" fmla="*/ 374 w 455"/>
                <a:gd name="T75" fmla="*/ 62 h 240"/>
                <a:gd name="T76" fmla="*/ 385 w 455"/>
                <a:gd name="T77" fmla="*/ 19 h 240"/>
                <a:gd name="T78" fmla="*/ 438 w 455"/>
                <a:gd name="T79" fmla="*/ 45 h 240"/>
                <a:gd name="T80" fmla="*/ 406 w 455"/>
                <a:gd name="T81" fmla="*/ 26 h 240"/>
                <a:gd name="T82" fmla="*/ 420 w 455"/>
                <a:gd name="T83" fmla="*/ 28 h 240"/>
                <a:gd name="T84" fmla="*/ 120 w 455"/>
                <a:gd name="T85" fmla="*/ 0 h 240"/>
                <a:gd name="T86" fmla="*/ 120 w 455"/>
                <a:gd name="T87" fmla="*/ 0 h 240"/>
                <a:gd name="T88" fmla="*/ 168 w 455"/>
                <a:gd name="T89" fmla="*/ 209 h 240"/>
                <a:gd name="T90" fmla="*/ 117 w 455"/>
                <a:gd name="T91" fmla="*/ 221 h 240"/>
                <a:gd name="T92" fmla="*/ 67 w 455"/>
                <a:gd name="T93" fmla="*/ 206 h 240"/>
                <a:gd name="T94" fmla="*/ 31 w 455"/>
                <a:gd name="T95" fmla="*/ 168 h 240"/>
                <a:gd name="T96" fmla="*/ 18 w 455"/>
                <a:gd name="T97" fmla="*/ 117 h 240"/>
                <a:gd name="T98" fmla="*/ 33 w 455"/>
                <a:gd name="T99" fmla="*/ 66 h 240"/>
                <a:gd name="T100" fmla="*/ 71 w 455"/>
                <a:gd name="T101" fmla="*/ 29 h 240"/>
                <a:gd name="T102" fmla="*/ 123 w 455"/>
                <a:gd name="T103" fmla="*/ 17 h 240"/>
                <a:gd name="T104" fmla="*/ 174 w 455"/>
                <a:gd name="T105" fmla="*/ 33 h 240"/>
                <a:gd name="T106" fmla="*/ 210 w 455"/>
                <a:gd name="T107" fmla="*/ 71 h 240"/>
                <a:gd name="T108" fmla="*/ 222 w 455"/>
                <a:gd name="T109" fmla="*/ 122 h 240"/>
                <a:gd name="T110" fmla="*/ 207 w 455"/>
                <a:gd name="T111" fmla="*/ 173 h 240"/>
                <a:gd name="T112" fmla="*/ 152 w 455"/>
                <a:gd name="T113" fmla="*/ 124 h 240"/>
                <a:gd name="T114" fmla="*/ 111 w 455"/>
                <a:gd name="T115" fmla="*/ 105 h 240"/>
                <a:gd name="T116" fmla="*/ 97 w 455"/>
                <a:gd name="T117" fmla="*/ 29 h 240"/>
                <a:gd name="T118" fmla="*/ 114 w 455"/>
                <a:gd name="T119" fmla="*/ 73 h 240"/>
                <a:gd name="T120" fmla="*/ 135 w 455"/>
                <a:gd name="T121" fmla="*/ 110 h 240"/>
                <a:gd name="T122" fmla="*/ 150 w 455"/>
                <a:gd name="T123" fmla="*/ 108 h 240"/>
                <a:gd name="T124" fmla="*/ 166 w 455"/>
                <a:gd name="T125" fmla="*/ 12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5" h="240">
                  <a:moveTo>
                    <a:pt x="288" y="145"/>
                  </a:moveTo>
                  <a:cubicBezTo>
                    <a:pt x="256" y="145"/>
                    <a:pt x="256" y="145"/>
                    <a:pt x="256" y="145"/>
                  </a:cubicBezTo>
                  <a:cubicBezTo>
                    <a:pt x="256" y="136"/>
                    <a:pt x="256" y="136"/>
                    <a:pt x="256" y="136"/>
                  </a:cubicBezTo>
                  <a:cubicBezTo>
                    <a:pt x="267" y="136"/>
                    <a:pt x="267" y="136"/>
                    <a:pt x="267" y="136"/>
                  </a:cubicBezTo>
                  <a:cubicBezTo>
                    <a:pt x="267" y="105"/>
                    <a:pt x="267" y="105"/>
                    <a:pt x="267" y="105"/>
                  </a:cubicBezTo>
                  <a:cubicBezTo>
                    <a:pt x="256" y="107"/>
                    <a:pt x="256" y="107"/>
                    <a:pt x="256" y="107"/>
                  </a:cubicBezTo>
                  <a:cubicBezTo>
                    <a:pt x="256" y="98"/>
                    <a:pt x="256" y="98"/>
                    <a:pt x="256" y="98"/>
                  </a:cubicBezTo>
                  <a:cubicBezTo>
                    <a:pt x="278" y="94"/>
                    <a:pt x="278" y="94"/>
                    <a:pt x="278" y="94"/>
                  </a:cubicBezTo>
                  <a:cubicBezTo>
                    <a:pt x="278" y="136"/>
                    <a:pt x="278" y="136"/>
                    <a:pt x="278" y="136"/>
                  </a:cubicBezTo>
                  <a:cubicBezTo>
                    <a:pt x="288" y="136"/>
                    <a:pt x="288" y="136"/>
                    <a:pt x="288" y="136"/>
                  </a:cubicBezTo>
                  <a:lnTo>
                    <a:pt x="288" y="145"/>
                  </a:lnTo>
                  <a:close/>
                  <a:moveTo>
                    <a:pt x="330" y="145"/>
                  </a:moveTo>
                  <a:cubicBezTo>
                    <a:pt x="298" y="145"/>
                    <a:pt x="298" y="145"/>
                    <a:pt x="298" y="145"/>
                  </a:cubicBezTo>
                  <a:cubicBezTo>
                    <a:pt x="298" y="136"/>
                    <a:pt x="298" y="136"/>
                    <a:pt x="298" y="136"/>
                  </a:cubicBezTo>
                  <a:cubicBezTo>
                    <a:pt x="308" y="136"/>
                    <a:pt x="308" y="136"/>
                    <a:pt x="308" y="136"/>
                  </a:cubicBezTo>
                  <a:cubicBezTo>
                    <a:pt x="308" y="105"/>
                    <a:pt x="308" y="105"/>
                    <a:pt x="308" y="105"/>
                  </a:cubicBezTo>
                  <a:cubicBezTo>
                    <a:pt x="298" y="107"/>
                    <a:pt x="298" y="107"/>
                    <a:pt x="298" y="107"/>
                  </a:cubicBezTo>
                  <a:cubicBezTo>
                    <a:pt x="298" y="98"/>
                    <a:pt x="298" y="98"/>
                    <a:pt x="298" y="98"/>
                  </a:cubicBezTo>
                  <a:cubicBezTo>
                    <a:pt x="319" y="94"/>
                    <a:pt x="319" y="94"/>
                    <a:pt x="319" y="94"/>
                  </a:cubicBezTo>
                  <a:cubicBezTo>
                    <a:pt x="319" y="136"/>
                    <a:pt x="319" y="136"/>
                    <a:pt x="319" y="136"/>
                  </a:cubicBezTo>
                  <a:cubicBezTo>
                    <a:pt x="330" y="136"/>
                    <a:pt x="330" y="136"/>
                    <a:pt x="330" y="136"/>
                  </a:cubicBezTo>
                  <a:lnTo>
                    <a:pt x="330" y="145"/>
                  </a:lnTo>
                  <a:close/>
                  <a:moveTo>
                    <a:pt x="372" y="119"/>
                  </a:moveTo>
                  <a:cubicBezTo>
                    <a:pt x="372" y="128"/>
                    <a:pt x="371" y="135"/>
                    <a:pt x="367" y="139"/>
                  </a:cubicBezTo>
                  <a:cubicBezTo>
                    <a:pt x="364" y="144"/>
                    <a:pt x="360" y="146"/>
                    <a:pt x="354" y="146"/>
                  </a:cubicBezTo>
                  <a:cubicBezTo>
                    <a:pt x="342" y="146"/>
                    <a:pt x="336" y="137"/>
                    <a:pt x="336" y="121"/>
                  </a:cubicBezTo>
                  <a:cubicBezTo>
                    <a:pt x="336" y="112"/>
                    <a:pt x="337" y="105"/>
                    <a:pt x="341" y="100"/>
                  </a:cubicBezTo>
                  <a:cubicBezTo>
                    <a:pt x="344" y="96"/>
                    <a:pt x="349" y="94"/>
                    <a:pt x="355" y="94"/>
                  </a:cubicBezTo>
                  <a:cubicBezTo>
                    <a:pt x="366" y="94"/>
                    <a:pt x="372" y="102"/>
                    <a:pt x="372" y="119"/>
                  </a:cubicBezTo>
                  <a:close/>
                  <a:moveTo>
                    <a:pt x="361" y="120"/>
                  </a:moveTo>
                  <a:cubicBezTo>
                    <a:pt x="361" y="108"/>
                    <a:pt x="359" y="102"/>
                    <a:pt x="354" y="102"/>
                  </a:cubicBezTo>
                  <a:cubicBezTo>
                    <a:pt x="349" y="102"/>
                    <a:pt x="347" y="108"/>
                    <a:pt x="347" y="120"/>
                  </a:cubicBezTo>
                  <a:cubicBezTo>
                    <a:pt x="347" y="132"/>
                    <a:pt x="349" y="137"/>
                    <a:pt x="354" y="137"/>
                  </a:cubicBezTo>
                  <a:cubicBezTo>
                    <a:pt x="359" y="137"/>
                    <a:pt x="361" y="132"/>
                    <a:pt x="361" y="120"/>
                  </a:cubicBezTo>
                  <a:close/>
                  <a:moveTo>
                    <a:pt x="413" y="145"/>
                  </a:moveTo>
                  <a:cubicBezTo>
                    <a:pt x="381" y="145"/>
                    <a:pt x="381" y="145"/>
                    <a:pt x="381" y="145"/>
                  </a:cubicBezTo>
                  <a:cubicBezTo>
                    <a:pt x="381" y="136"/>
                    <a:pt x="381" y="136"/>
                    <a:pt x="381" y="136"/>
                  </a:cubicBezTo>
                  <a:cubicBezTo>
                    <a:pt x="391" y="136"/>
                    <a:pt x="391" y="136"/>
                    <a:pt x="391" y="136"/>
                  </a:cubicBezTo>
                  <a:cubicBezTo>
                    <a:pt x="391" y="105"/>
                    <a:pt x="391" y="105"/>
                    <a:pt x="391" y="105"/>
                  </a:cubicBezTo>
                  <a:cubicBezTo>
                    <a:pt x="380" y="107"/>
                    <a:pt x="380" y="107"/>
                    <a:pt x="380" y="107"/>
                  </a:cubicBezTo>
                  <a:cubicBezTo>
                    <a:pt x="380" y="98"/>
                    <a:pt x="380" y="98"/>
                    <a:pt x="380" y="98"/>
                  </a:cubicBezTo>
                  <a:cubicBezTo>
                    <a:pt x="402" y="94"/>
                    <a:pt x="402" y="94"/>
                    <a:pt x="402" y="94"/>
                  </a:cubicBezTo>
                  <a:cubicBezTo>
                    <a:pt x="402" y="136"/>
                    <a:pt x="402" y="136"/>
                    <a:pt x="402" y="136"/>
                  </a:cubicBezTo>
                  <a:cubicBezTo>
                    <a:pt x="413" y="136"/>
                    <a:pt x="413" y="136"/>
                    <a:pt x="413" y="136"/>
                  </a:cubicBezTo>
                  <a:lnTo>
                    <a:pt x="413" y="145"/>
                  </a:lnTo>
                  <a:close/>
                  <a:moveTo>
                    <a:pt x="455" y="119"/>
                  </a:moveTo>
                  <a:cubicBezTo>
                    <a:pt x="455" y="128"/>
                    <a:pt x="453" y="135"/>
                    <a:pt x="450" y="139"/>
                  </a:cubicBezTo>
                  <a:cubicBezTo>
                    <a:pt x="447" y="144"/>
                    <a:pt x="442" y="146"/>
                    <a:pt x="437" y="146"/>
                  </a:cubicBezTo>
                  <a:cubicBezTo>
                    <a:pt x="425" y="146"/>
                    <a:pt x="419" y="137"/>
                    <a:pt x="419" y="121"/>
                  </a:cubicBezTo>
                  <a:cubicBezTo>
                    <a:pt x="419" y="112"/>
                    <a:pt x="420" y="105"/>
                    <a:pt x="424" y="100"/>
                  </a:cubicBezTo>
                  <a:cubicBezTo>
                    <a:pt x="427" y="96"/>
                    <a:pt x="431" y="94"/>
                    <a:pt x="438" y="94"/>
                  </a:cubicBezTo>
                  <a:cubicBezTo>
                    <a:pt x="449" y="94"/>
                    <a:pt x="455" y="102"/>
                    <a:pt x="455" y="119"/>
                  </a:cubicBezTo>
                  <a:close/>
                  <a:moveTo>
                    <a:pt x="444" y="120"/>
                  </a:moveTo>
                  <a:cubicBezTo>
                    <a:pt x="444" y="108"/>
                    <a:pt x="442" y="102"/>
                    <a:pt x="437" y="102"/>
                  </a:cubicBezTo>
                  <a:cubicBezTo>
                    <a:pt x="432" y="102"/>
                    <a:pt x="430" y="108"/>
                    <a:pt x="430" y="120"/>
                  </a:cubicBezTo>
                  <a:cubicBezTo>
                    <a:pt x="430" y="132"/>
                    <a:pt x="432" y="137"/>
                    <a:pt x="437" y="137"/>
                  </a:cubicBezTo>
                  <a:cubicBezTo>
                    <a:pt x="442" y="137"/>
                    <a:pt x="444" y="132"/>
                    <a:pt x="444" y="120"/>
                  </a:cubicBezTo>
                  <a:close/>
                  <a:moveTo>
                    <a:pt x="272" y="194"/>
                  </a:moveTo>
                  <a:cubicBezTo>
                    <a:pt x="272" y="203"/>
                    <a:pt x="270" y="209"/>
                    <a:pt x="267" y="214"/>
                  </a:cubicBezTo>
                  <a:cubicBezTo>
                    <a:pt x="264" y="218"/>
                    <a:pt x="259" y="221"/>
                    <a:pt x="253" y="221"/>
                  </a:cubicBezTo>
                  <a:cubicBezTo>
                    <a:pt x="241" y="221"/>
                    <a:pt x="235" y="212"/>
                    <a:pt x="235" y="195"/>
                  </a:cubicBezTo>
                  <a:cubicBezTo>
                    <a:pt x="235" y="186"/>
                    <a:pt x="237" y="180"/>
                    <a:pt x="241" y="175"/>
                  </a:cubicBezTo>
                  <a:cubicBezTo>
                    <a:pt x="244" y="171"/>
                    <a:pt x="248" y="168"/>
                    <a:pt x="254" y="168"/>
                  </a:cubicBezTo>
                  <a:cubicBezTo>
                    <a:pt x="266" y="168"/>
                    <a:pt x="272" y="177"/>
                    <a:pt x="272" y="194"/>
                  </a:cubicBezTo>
                  <a:close/>
                  <a:moveTo>
                    <a:pt x="261" y="194"/>
                  </a:moveTo>
                  <a:cubicBezTo>
                    <a:pt x="261" y="183"/>
                    <a:pt x="258" y="177"/>
                    <a:pt x="254" y="177"/>
                  </a:cubicBezTo>
                  <a:cubicBezTo>
                    <a:pt x="249" y="177"/>
                    <a:pt x="247" y="183"/>
                    <a:pt x="247" y="195"/>
                  </a:cubicBezTo>
                  <a:cubicBezTo>
                    <a:pt x="247" y="206"/>
                    <a:pt x="249" y="212"/>
                    <a:pt x="254" y="212"/>
                  </a:cubicBezTo>
                  <a:cubicBezTo>
                    <a:pt x="258" y="212"/>
                    <a:pt x="261" y="206"/>
                    <a:pt x="261" y="194"/>
                  </a:cubicBezTo>
                  <a:close/>
                  <a:moveTo>
                    <a:pt x="313" y="194"/>
                  </a:moveTo>
                  <a:cubicBezTo>
                    <a:pt x="313" y="203"/>
                    <a:pt x="312" y="209"/>
                    <a:pt x="309" y="214"/>
                  </a:cubicBezTo>
                  <a:cubicBezTo>
                    <a:pt x="305" y="218"/>
                    <a:pt x="301" y="221"/>
                    <a:pt x="295" y="221"/>
                  </a:cubicBezTo>
                  <a:cubicBezTo>
                    <a:pt x="283" y="221"/>
                    <a:pt x="277" y="212"/>
                    <a:pt x="277" y="195"/>
                  </a:cubicBezTo>
                  <a:cubicBezTo>
                    <a:pt x="277" y="186"/>
                    <a:pt x="279" y="180"/>
                    <a:pt x="282" y="175"/>
                  </a:cubicBezTo>
                  <a:cubicBezTo>
                    <a:pt x="285" y="171"/>
                    <a:pt x="290" y="168"/>
                    <a:pt x="296" y="168"/>
                  </a:cubicBezTo>
                  <a:cubicBezTo>
                    <a:pt x="308" y="168"/>
                    <a:pt x="313" y="177"/>
                    <a:pt x="313" y="194"/>
                  </a:cubicBezTo>
                  <a:close/>
                  <a:moveTo>
                    <a:pt x="302" y="194"/>
                  </a:moveTo>
                  <a:cubicBezTo>
                    <a:pt x="302" y="183"/>
                    <a:pt x="300" y="177"/>
                    <a:pt x="295" y="177"/>
                  </a:cubicBezTo>
                  <a:cubicBezTo>
                    <a:pt x="291" y="177"/>
                    <a:pt x="288" y="183"/>
                    <a:pt x="288" y="195"/>
                  </a:cubicBezTo>
                  <a:cubicBezTo>
                    <a:pt x="288" y="206"/>
                    <a:pt x="291" y="212"/>
                    <a:pt x="295" y="212"/>
                  </a:cubicBezTo>
                  <a:cubicBezTo>
                    <a:pt x="300" y="212"/>
                    <a:pt x="302" y="206"/>
                    <a:pt x="302" y="194"/>
                  </a:cubicBezTo>
                  <a:close/>
                  <a:moveTo>
                    <a:pt x="354" y="220"/>
                  </a:moveTo>
                  <a:cubicBezTo>
                    <a:pt x="322" y="220"/>
                    <a:pt x="322" y="220"/>
                    <a:pt x="322" y="220"/>
                  </a:cubicBezTo>
                  <a:cubicBezTo>
                    <a:pt x="322" y="211"/>
                    <a:pt x="322" y="211"/>
                    <a:pt x="322" y="211"/>
                  </a:cubicBezTo>
                  <a:cubicBezTo>
                    <a:pt x="332" y="211"/>
                    <a:pt x="332" y="211"/>
                    <a:pt x="332" y="211"/>
                  </a:cubicBezTo>
                  <a:cubicBezTo>
                    <a:pt x="332" y="179"/>
                    <a:pt x="332" y="179"/>
                    <a:pt x="332" y="179"/>
                  </a:cubicBezTo>
                  <a:cubicBezTo>
                    <a:pt x="322" y="182"/>
                    <a:pt x="322" y="182"/>
                    <a:pt x="322" y="182"/>
                  </a:cubicBezTo>
                  <a:cubicBezTo>
                    <a:pt x="322" y="173"/>
                    <a:pt x="322" y="173"/>
                    <a:pt x="322" y="173"/>
                  </a:cubicBezTo>
                  <a:cubicBezTo>
                    <a:pt x="343" y="168"/>
                    <a:pt x="343" y="168"/>
                    <a:pt x="343" y="168"/>
                  </a:cubicBezTo>
                  <a:cubicBezTo>
                    <a:pt x="343" y="211"/>
                    <a:pt x="343" y="211"/>
                    <a:pt x="343" y="211"/>
                  </a:cubicBezTo>
                  <a:cubicBezTo>
                    <a:pt x="354" y="211"/>
                    <a:pt x="354" y="211"/>
                    <a:pt x="354" y="211"/>
                  </a:cubicBezTo>
                  <a:lnTo>
                    <a:pt x="354" y="220"/>
                  </a:lnTo>
                  <a:close/>
                  <a:moveTo>
                    <a:pt x="395" y="220"/>
                  </a:moveTo>
                  <a:cubicBezTo>
                    <a:pt x="363" y="220"/>
                    <a:pt x="363" y="220"/>
                    <a:pt x="363" y="220"/>
                  </a:cubicBezTo>
                  <a:cubicBezTo>
                    <a:pt x="363" y="211"/>
                    <a:pt x="363" y="211"/>
                    <a:pt x="363" y="211"/>
                  </a:cubicBezTo>
                  <a:cubicBezTo>
                    <a:pt x="374" y="211"/>
                    <a:pt x="374" y="211"/>
                    <a:pt x="374" y="211"/>
                  </a:cubicBezTo>
                  <a:cubicBezTo>
                    <a:pt x="374" y="179"/>
                    <a:pt x="374" y="179"/>
                    <a:pt x="374" y="179"/>
                  </a:cubicBezTo>
                  <a:cubicBezTo>
                    <a:pt x="363" y="182"/>
                    <a:pt x="363" y="182"/>
                    <a:pt x="363" y="182"/>
                  </a:cubicBezTo>
                  <a:cubicBezTo>
                    <a:pt x="363" y="173"/>
                    <a:pt x="363" y="173"/>
                    <a:pt x="363" y="173"/>
                  </a:cubicBezTo>
                  <a:cubicBezTo>
                    <a:pt x="385" y="168"/>
                    <a:pt x="385" y="168"/>
                    <a:pt x="385" y="168"/>
                  </a:cubicBezTo>
                  <a:cubicBezTo>
                    <a:pt x="385" y="211"/>
                    <a:pt x="385" y="211"/>
                    <a:pt x="385" y="211"/>
                  </a:cubicBezTo>
                  <a:cubicBezTo>
                    <a:pt x="395" y="211"/>
                    <a:pt x="395" y="211"/>
                    <a:pt x="395" y="211"/>
                  </a:cubicBezTo>
                  <a:lnTo>
                    <a:pt x="395" y="220"/>
                  </a:lnTo>
                  <a:close/>
                  <a:moveTo>
                    <a:pt x="437" y="220"/>
                  </a:moveTo>
                  <a:cubicBezTo>
                    <a:pt x="405" y="220"/>
                    <a:pt x="405" y="220"/>
                    <a:pt x="405" y="220"/>
                  </a:cubicBezTo>
                  <a:cubicBezTo>
                    <a:pt x="405" y="211"/>
                    <a:pt x="405" y="211"/>
                    <a:pt x="405" y="211"/>
                  </a:cubicBezTo>
                  <a:cubicBezTo>
                    <a:pt x="415" y="211"/>
                    <a:pt x="415" y="211"/>
                    <a:pt x="415" y="211"/>
                  </a:cubicBezTo>
                  <a:cubicBezTo>
                    <a:pt x="415" y="179"/>
                    <a:pt x="415" y="179"/>
                    <a:pt x="415" y="179"/>
                  </a:cubicBezTo>
                  <a:cubicBezTo>
                    <a:pt x="404" y="182"/>
                    <a:pt x="404" y="182"/>
                    <a:pt x="404" y="182"/>
                  </a:cubicBezTo>
                  <a:cubicBezTo>
                    <a:pt x="404" y="173"/>
                    <a:pt x="404" y="173"/>
                    <a:pt x="404" y="173"/>
                  </a:cubicBezTo>
                  <a:cubicBezTo>
                    <a:pt x="426" y="168"/>
                    <a:pt x="426" y="168"/>
                    <a:pt x="426" y="168"/>
                  </a:cubicBezTo>
                  <a:cubicBezTo>
                    <a:pt x="426" y="211"/>
                    <a:pt x="426" y="211"/>
                    <a:pt x="426" y="211"/>
                  </a:cubicBezTo>
                  <a:cubicBezTo>
                    <a:pt x="437" y="211"/>
                    <a:pt x="437" y="211"/>
                    <a:pt x="437" y="211"/>
                  </a:cubicBezTo>
                  <a:lnTo>
                    <a:pt x="437" y="220"/>
                  </a:lnTo>
                  <a:close/>
                  <a:moveTo>
                    <a:pt x="272" y="45"/>
                  </a:moveTo>
                  <a:cubicBezTo>
                    <a:pt x="272" y="53"/>
                    <a:pt x="270" y="60"/>
                    <a:pt x="267" y="65"/>
                  </a:cubicBezTo>
                  <a:cubicBezTo>
                    <a:pt x="264" y="69"/>
                    <a:pt x="259" y="71"/>
                    <a:pt x="253" y="71"/>
                  </a:cubicBezTo>
                  <a:cubicBezTo>
                    <a:pt x="241" y="71"/>
                    <a:pt x="235" y="63"/>
                    <a:pt x="235" y="46"/>
                  </a:cubicBezTo>
                  <a:cubicBezTo>
                    <a:pt x="235" y="37"/>
                    <a:pt x="237" y="30"/>
                    <a:pt x="241" y="26"/>
                  </a:cubicBezTo>
                  <a:cubicBezTo>
                    <a:pt x="244" y="21"/>
                    <a:pt x="248" y="19"/>
                    <a:pt x="254" y="19"/>
                  </a:cubicBezTo>
                  <a:cubicBezTo>
                    <a:pt x="266" y="19"/>
                    <a:pt x="272" y="28"/>
                    <a:pt x="272" y="45"/>
                  </a:cubicBezTo>
                  <a:close/>
                  <a:moveTo>
                    <a:pt x="261" y="45"/>
                  </a:moveTo>
                  <a:cubicBezTo>
                    <a:pt x="261" y="33"/>
                    <a:pt x="258" y="28"/>
                    <a:pt x="254" y="28"/>
                  </a:cubicBezTo>
                  <a:cubicBezTo>
                    <a:pt x="249" y="28"/>
                    <a:pt x="247" y="34"/>
                    <a:pt x="247" y="46"/>
                  </a:cubicBezTo>
                  <a:cubicBezTo>
                    <a:pt x="247" y="57"/>
                    <a:pt x="249" y="63"/>
                    <a:pt x="254" y="63"/>
                  </a:cubicBezTo>
                  <a:cubicBezTo>
                    <a:pt x="258" y="63"/>
                    <a:pt x="261" y="57"/>
                    <a:pt x="261" y="45"/>
                  </a:cubicBezTo>
                  <a:close/>
                  <a:moveTo>
                    <a:pt x="312" y="70"/>
                  </a:moveTo>
                  <a:cubicBezTo>
                    <a:pt x="280" y="70"/>
                    <a:pt x="280" y="70"/>
                    <a:pt x="280" y="70"/>
                  </a:cubicBezTo>
                  <a:cubicBezTo>
                    <a:pt x="280" y="62"/>
                    <a:pt x="280" y="62"/>
                    <a:pt x="280" y="62"/>
                  </a:cubicBezTo>
                  <a:cubicBezTo>
                    <a:pt x="291" y="62"/>
                    <a:pt x="291" y="62"/>
                    <a:pt x="291" y="62"/>
                  </a:cubicBezTo>
                  <a:cubicBezTo>
                    <a:pt x="291" y="30"/>
                    <a:pt x="291" y="30"/>
                    <a:pt x="291" y="30"/>
                  </a:cubicBezTo>
                  <a:cubicBezTo>
                    <a:pt x="280" y="32"/>
                    <a:pt x="280" y="32"/>
                    <a:pt x="280" y="32"/>
                  </a:cubicBezTo>
                  <a:cubicBezTo>
                    <a:pt x="280" y="23"/>
                    <a:pt x="280" y="23"/>
                    <a:pt x="280" y="23"/>
                  </a:cubicBezTo>
                  <a:cubicBezTo>
                    <a:pt x="302" y="19"/>
                    <a:pt x="302" y="19"/>
                    <a:pt x="302" y="19"/>
                  </a:cubicBezTo>
                  <a:cubicBezTo>
                    <a:pt x="302" y="62"/>
                    <a:pt x="302" y="62"/>
                    <a:pt x="302" y="62"/>
                  </a:cubicBezTo>
                  <a:cubicBezTo>
                    <a:pt x="312" y="62"/>
                    <a:pt x="312" y="62"/>
                    <a:pt x="312" y="62"/>
                  </a:cubicBezTo>
                  <a:lnTo>
                    <a:pt x="312" y="70"/>
                  </a:lnTo>
                  <a:close/>
                  <a:moveTo>
                    <a:pt x="354" y="70"/>
                  </a:moveTo>
                  <a:cubicBezTo>
                    <a:pt x="322" y="70"/>
                    <a:pt x="322" y="70"/>
                    <a:pt x="322" y="70"/>
                  </a:cubicBezTo>
                  <a:cubicBezTo>
                    <a:pt x="322" y="62"/>
                    <a:pt x="322" y="62"/>
                    <a:pt x="322" y="62"/>
                  </a:cubicBezTo>
                  <a:cubicBezTo>
                    <a:pt x="332" y="62"/>
                    <a:pt x="332" y="62"/>
                    <a:pt x="332" y="62"/>
                  </a:cubicBezTo>
                  <a:cubicBezTo>
                    <a:pt x="332" y="30"/>
                    <a:pt x="332" y="30"/>
                    <a:pt x="332" y="30"/>
                  </a:cubicBezTo>
                  <a:cubicBezTo>
                    <a:pt x="322" y="32"/>
                    <a:pt x="322" y="32"/>
                    <a:pt x="322" y="32"/>
                  </a:cubicBezTo>
                  <a:cubicBezTo>
                    <a:pt x="322" y="23"/>
                    <a:pt x="322" y="23"/>
                    <a:pt x="322" y="23"/>
                  </a:cubicBezTo>
                  <a:cubicBezTo>
                    <a:pt x="343" y="19"/>
                    <a:pt x="343" y="19"/>
                    <a:pt x="343" y="19"/>
                  </a:cubicBezTo>
                  <a:cubicBezTo>
                    <a:pt x="343" y="62"/>
                    <a:pt x="343" y="62"/>
                    <a:pt x="343" y="62"/>
                  </a:cubicBezTo>
                  <a:cubicBezTo>
                    <a:pt x="354" y="62"/>
                    <a:pt x="354" y="62"/>
                    <a:pt x="354" y="62"/>
                  </a:cubicBezTo>
                  <a:lnTo>
                    <a:pt x="354" y="70"/>
                  </a:lnTo>
                  <a:close/>
                  <a:moveTo>
                    <a:pt x="395" y="70"/>
                  </a:moveTo>
                  <a:cubicBezTo>
                    <a:pt x="363" y="70"/>
                    <a:pt x="363" y="70"/>
                    <a:pt x="363" y="70"/>
                  </a:cubicBezTo>
                  <a:cubicBezTo>
                    <a:pt x="363" y="62"/>
                    <a:pt x="363" y="62"/>
                    <a:pt x="363" y="62"/>
                  </a:cubicBezTo>
                  <a:cubicBezTo>
                    <a:pt x="374" y="62"/>
                    <a:pt x="374" y="62"/>
                    <a:pt x="374" y="62"/>
                  </a:cubicBezTo>
                  <a:cubicBezTo>
                    <a:pt x="374" y="30"/>
                    <a:pt x="374" y="30"/>
                    <a:pt x="374" y="30"/>
                  </a:cubicBezTo>
                  <a:cubicBezTo>
                    <a:pt x="363" y="32"/>
                    <a:pt x="363" y="32"/>
                    <a:pt x="363" y="32"/>
                  </a:cubicBezTo>
                  <a:cubicBezTo>
                    <a:pt x="363" y="23"/>
                    <a:pt x="363" y="23"/>
                    <a:pt x="363" y="23"/>
                  </a:cubicBezTo>
                  <a:cubicBezTo>
                    <a:pt x="385" y="19"/>
                    <a:pt x="385" y="19"/>
                    <a:pt x="385" y="19"/>
                  </a:cubicBezTo>
                  <a:cubicBezTo>
                    <a:pt x="385" y="62"/>
                    <a:pt x="385" y="62"/>
                    <a:pt x="385" y="62"/>
                  </a:cubicBezTo>
                  <a:cubicBezTo>
                    <a:pt x="395" y="62"/>
                    <a:pt x="395" y="62"/>
                    <a:pt x="395" y="62"/>
                  </a:cubicBezTo>
                  <a:lnTo>
                    <a:pt x="395" y="70"/>
                  </a:lnTo>
                  <a:close/>
                  <a:moveTo>
                    <a:pt x="438" y="45"/>
                  </a:moveTo>
                  <a:cubicBezTo>
                    <a:pt x="438" y="53"/>
                    <a:pt x="436" y="60"/>
                    <a:pt x="433" y="65"/>
                  </a:cubicBezTo>
                  <a:cubicBezTo>
                    <a:pt x="430" y="69"/>
                    <a:pt x="425" y="71"/>
                    <a:pt x="419" y="71"/>
                  </a:cubicBezTo>
                  <a:cubicBezTo>
                    <a:pt x="407" y="71"/>
                    <a:pt x="401" y="63"/>
                    <a:pt x="401" y="46"/>
                  </a:cubicBezTo>
                  <a:cubicBezTo>
                    <a:pt x="401" y="37"/>
                    <a:pt x="403" y="30"/>
                    <a:pt x="406" y="26"/>
                  </a:cubicBezTo>
                  <a:cubicBezTo>
                    <a:pt x="409" y="21"/>
                    <a:pt x="414" y="19"/>
                    <a:pt x="420" y="19"/>
                  </a:cubicBezTo>
                  <a:cubicBezTo>
                    <a:pt x="432" y="19"/>
                    <a:pt x="438" y="28"/>
                    <a:pt x="438" y="45"/>
                  </a:cubicBezTo>
                  <a:close/>
                  <a:moveTo>
                    <a:pt x="426" y="45"/>
                  </a:moveTo>
                  <a:cubicBezTo>
                    <a:pt x="426" y="33"/>
                    <a:pt x="424" y="28"/>
                    <a:pt x="420" y="28"/>
                  </a:cubicBezTo>
                  <a:cubicBezTo>
                    <a:pt x="415" y="28"/>
                    <a:pt x="412" y="34"/>
                    <a:pt x="412" y="46"/>
                  </a:cubicBezTo>
                  <a:cubicBezTo>
                    <a:pt x="412" y="57"/>
                    <a:pt x="415" y="63"/>
                    <a:pt x="419" y="63"/>
                  </a:cubicBezTo>
                  <a:cubicBezTo>
                    <a:pt x="424" y="63"/>
                    <a:pt x="426" y="57"/>
                    <a:pt x="426" y="45"/>
                  </a:cubicBezTo>
                  <a:close/>
                  <a:moveTo>
                    <a:pt x="120" y="0"/>
                  </a:moveTo>
                  <a:cubicBezTo>
                    <a:pt x="54" y="0"/>
                    <a:pt x="0" y="53"/>
                    <a:pt x="0" y="120"/>
                  </a:cubicBezTo>
                  <a:cubicBezTo>
                    <a:pt x="0" y="186"/>
                    <a:pt x="54" y="240"/>
                    <a:pt x="120" y="240"/>
                  </a:cubicBezTo>
                  <a:cubicBezTo>
                    <a:pt x="187" y="240"/>
                    <a:pt x="240" y="186"/>
                    <a:pt x="240" y="120"/>
                  </a:cubicBezTo>
                  <a:cubicBezTo>
                    <a:pt x="240" y="53"/>
                    <a:pt x="187" y="0"/>
                    <a:pt x="120" y="0"/>
                  </a:cubicBezTo>
                  <a:close/>
                  <a:moveTo>
                    <a:pt x="174" y="206"/>
                  </a:moveTo>
                  <a:cubicBezTo>
                    <a:pt x="171" y="201"/>
                    <a:pt x="171" y="201"/>
                    <a:pt x="171" y="201"/>
                  </a:cubicBezTo>
                  <a:cubicBezTo>
                    <a:pt x="166" y="205"/>
                    <a:pt x="166" y="205"/>
                    <a:pt x="166" y="205"/>
                  </a:cubicBezTo>
                  <a:cubicBezTo>
                    <a:pt x="168" y="209"/>
                    <a:pt x="168" y="209"/>
                    <a:pt x="168" y="209"/>
                  </a:cubicBezTo>
                  <a:cubicBezTo>
                    <a:pt x="155" y="217"/>
                    <a:pt x="139" y="221"/>
                    <a:pt x="123" y="221"/>
                  </a:cubicBezTo>
                  <a:cubicBezTo>
                    <a:pt x="123" y="204"/>
                    <a:pt x="123" y="204"/>
                    <a:pt x="123" y="204"/>
                  </a:cubicBezTo>
                  <a:cubicBezTo>
                    <a:pt x="117" y="204"/>
                    <a:pt x="117" y="204"/>
                    <a:pt x="117" y="204"/>
                  </a:cubicBezTo>
                  <a:cubicBezTo>
                    <a:pt x="117" y="221"/>
                    <a:pt x="117" y="221"/>
                    <a:pt x="117" y="221"/>
                  </a:cubicBezTo>
                  <a:cubicBezTo>
                    <a:pt x="101" y="221"/>
                    <a:pt x="85" y="217"/>
                    <a:pt x="71" y="209"/>
                  </a:cubicBezTo>
                  <a:cubicBezTo>
                    <a:pt x="75" y="205"/>
                    <a:pt x="75" y="205"/>
                    <a:pt x="75" y="205"/>
                  </a:cubicBezTo>
                  <a:cubicBezTo>
                    <a:pt x="70" y="201"/>
                    <a:pt x="70" y="201"/>
                    <a:pt x="70" y="201"/>
                  </a:cubicBezTo>
                  <a:cubicBezTo>
                    <a:pt x="67" y="206"/>
                    <a:pt x="67" y="206"/>
                    <a:pt x="67" y="206"/>
                  </a:cubicBezTo>
                  <a:cubicBezTo>
                    <a:pt x="53" y="198"/>
                    <a:pt x="42" y="186"/>
                    <a:pt x="33" y="173"/>
                  </a:cubicBezTo>
                  <a:cubicBezTo>
                    <a:pt x="39" y="170"/>
                    <a:pt x="39" y="170"/>
                    <a:pt x="39" y="170"/>
                  </a:cubicBezTo>
                  <a:cubicBezTo>
                    <a:pt x="35" y="165"/>
                    <a:pt x="35" y="165"/>
                    <a:pt x="35" y="165"/>
                  </a:cubicBezTo>
                  <a:cubicBezTo>
                    <a:pt x="31" y="168"/>
                    <a:pt x="31" y="168"/>
                    <a:pt x="31" y="168"/>
                  </a:cubicBezTo>
                  <a:cubicBezTo>
                    <a:pt x="23" y="154"/>
                    <a:pt x="19" y="139"/>
                    <a:pt x="18" y="122"/>
                  </a:cubicBezTo>
                  <a:cubicBezTo>
                    <a:pt x="41" y="122"/>
                    <a:pt x="41" y="122"/>
                    <a:pt x="41" y="122"/>
                  </a:cubicBezTo>
                  <a:cubicBezTo>
                    <a:pt x="41" y="117"/>
                    <a:pt x="41" y="117"/>
                    <a:pt x="41" y="117"/>
                  </a:cubicBezTo>
                  <a:cubicBezTo>
                    <a:pt x="18" y="117"/>
                    <a:pt x="18" y="117"/>
                    <a:pt x="18" y="117"/>
                  </a:cubicBezTo>
                  <a:cubicBezTo>
                    <a:pt x="19" y="100"/>
                    <a:pt x="23" y="85"/>
                    <a:pt x="31" y="71"/>
                  </a:cubicBezTo>
                  <a:cubicBezTo>
                    <a:pt x="35" y="74"/>
                    <a:pt x="35" y="74"/>
                    <a:pt x="35" y="74"/>
                  </a:cubicBezTo>
                  <a:cubicBezTo>
                    <a:pt x="39" y="69"/>
                    <a:pt x="39" y="69"/>
                    <a:pt x="39" y="69"/>
                  </a:cubicBezTo>
                  <a:cubicBezTo>
                    <a:pt x="33" y="66"/>
                    <a:pt x="33" y="66"/>
                    <a:pt x="33" y="66"/>
                  </a:cubicBezTo>
                  <a:cubicBezTo>
                    <a:pt x="42" y="53"/>
                    <a:pt x="53" y="41"/>
                    <a:pt x="67" y="33"/>
                  </a:cubicBezTo>
                  <a:cubicBezTo>
                    <a:pt x="70" y="38"/>
                    <a:pt x="70" y="38"/>
                    <a:pt x="70" y="38"/>
                  </a:cubicBezTo>
                  <a:cubicBezTo>
                    <a:pt x="75" y="35"/>
                    <a:pt x="75" y="35"/>
                    <a:pt x="75" y="35"/>
                  </a:cubicBezTo>
                  <a:cubicBezTo>
                    <a:pt x="71" y="29"/>
                    <a:pt x="71" y="29"/>
                    <a:pt x="71" y="29"/>
                  </a:cubicBezTo>
                  <a:cubicBezTo>
                    <a:pt x="85" y="22"/>
                    <a:pt x="101" y="18"/>
                    <a:pt x="117" y="17"/>
                  </a:cubicBezTo>
                  <a:cubicBezTo>
                    <a:pt x="117" y="36"/>
                    <a:pt x="117" y="36"/>
                    <a:pt x="117" y="36"/>
                  </a:cubicBezTo>
                  <a:cubicBezTo>
                    <a:pt x="123" y="36"/>
                    <a:pt x="123" y="36"/>
                    <a:pt x="123" y="36"/>
                  </a:cubicBezTo>
                  <a:cubicBezTo>
                    <a:pt x="123" y="17"/>
                    <a:pt x="123" y="17"/>
                    <a:pt x="123" y="17"/>
                  </a:cubicBezTo>
                  <a:cubicBezTo>
                    <a:pt x="139" y="18"/>
                    <a:pt x="155" y="22"/>
                    <a:pt x="168" y="29"/>
                  </a:cubicBezTo>
                  <a:cubicBezTo>
                    <a:pt x="166" y="35"/>
                    <a:pt x="166" y="35"/>
                    <a:pt x="166" y="35"/>
                  </a:cubicBezTo>
                  <a:cubicBezTo>
                    <a:pt x="171" y="38"/>
                    <a:pt x="171" y="38"/>
                    <a:pt x="171" y="38"/>
                  </a:cubicBezTo>
                  <a:cubicBezTo>
                    <a:pt x="174" y="33"/>
                    <a:pt x="174" y="33"/>
                    <a:pt x="174" y="33"/>
                  </a:cubicBezTo>
                  <a:cubicBezTo>
                    <a:pt x="187" y="41"/>
                    <a:pt x="198" y="53"/>
                    <a:pt x="207" y="66"/>
                  </a:cubicBezTo>
                  <a:cubicBezTo>
                    <a:pt x="202" y="69"/>
                    <a:pt x="202" y="69"/>
                    <a:pt x="202" y="69"/>
                  </a:cubicBezTo>
                  <a:cubicBezTo>
                    <a:pt x="205" y="74"/>
                    <a:pt x="205" y="74"/>
                    <a:pt x="205" y="74"/>
                  </a:cubicBezTo>
                  <a:cubicBezTo>
                    <a:pt x="210" y="71"/>
                    <a:pt x="210" y="71"/>
                    <a:pt x="210" y="71"/>
                  </a:cubicBezTo>
                  <a:cubicBezTo>
                    <a:pt x="217" y="85"/>
                    <a:pt x="222" y="100"/>
                    <a:pt x="222" y="117"/>
                  </a:cubicBezTo>
                  <a:cubicBezTo>
                    <a:pt x="204" y="117"/>
                    <a:pt x="204" y="117"/>
                    <a:pt x="204" y="117"/>
                  </a:cubicBezTo>
                  <a:cubicBezTo>
                    <a:pt x="204" y="122"/>
                    <a:pt x="204" y="122"/>
                    <a:pt x="204" y="122"/>
                  </a:cubicBezTo>
                  <a:cubicBezTo>
                    <a:pt x="222" y="122"/>
                    <a:pt x="222" y="122"/>
                    <a:pt x="222" y="122"/>
                  </a:cubicBezTo>
                  <a:cubicBezTo>
                    <a:pt x="221" y="139"/>
                    <a:pt x="217" y="154"/>
                    <a:pt x="210" y="168"/>
                  </a:cubicBezTo>
                  <a:cubicBezTo>
                    <a:pt x="205" y="165"/>
                    <a:pt x="205" y="165"/>
                    <a:pt x="205" y="165"/>
                  </a:cubicBezTo>
                  <a:cubicBezTo>
                    <a:pt x="202" y="170"/>
                    <a:pt x="202" y="170"/>
                    <a:pt x="202" y="170"/>
                  </a:cubicBezTo>
                  <a:cubicBezTo>
                    <a:pt x="207" y="173"/>
                    <a:pt x="207" y="173"/>
                    <a:pt x="207" y="173"/>
                  </a:cubicBezTo>
                  <a:cubicBezTo>
                    <a:pt x="198" y="186"/>
                    <a:pt x="187" y="198"/>
                    <a:pt x="174" y="206"/>
                  </a:cubicBezTo>
                  <a:close/>
                  <a:moveTo>
                    <a:pt x="166" y="120"/>
                  </a:moveTo>
                  <a:cubicBezTo>
                    <a:pt x="161" y="122"/>
                    <a:pt x="157" y="123"/>
                    <a:pt x="152" y="123"/>
                  </a:cubicBezTo>
                  <a:cubicBezTo>
                    <a:pt x="152" y="124"/>
                    <a:pt x="152" y="124"/>
                    <a:pt x="152" y="124"/>
                  </a:cubicBezTo>
                  <a:cubicBezTo>
                    <a:pt x="137" y="125"/>
                    <a:pt x="137" y="125"/>
                    <a:pt x="137" y="125"/>
                  </a:cubicBezTo>
                  <a:cubicBezTo>
                    <a:pt x="134" y="132"/>
                    <a:pt x="128" y="137"/>
                    <a:pt x="120" y="137"/>
                  </a:cubicBezTo>
                  <a:cubicBezTo>
                    <a:pt x="110" y="137"/>
                    <a:pt x="102" y="130"/>
                    <a:pt x="102" y="120"/>
                  </a:cubicBezTo>
                  <a:cubicBezTo>
                    <a:pt x="102" y="113"/>
                    <a:pt x="106" y="108"/>
                    <a:pt x="111" y="105"/>
                  </a:cubicBezTo>
                  <a:cubicBezTo>
                    <a:pt x="103" y="73"/>
                    <a:pt x="103" y="73"/>
                    <a:pt x="103" y="73"/>
                  </a:cubicBezTo>
                  <a:cubicBezTo>
                    <a:pt x="103" y="73"/>
                    <a:pt x="103" y="73"/>
                    <a:pt x="103" y="73"/>
                  </a:cubicBezTo>
                  <a:cubicBezTo>
                    <a:pt x="102" y="67"/>
                    <a:pt x="100" y="60"/>
                    <a:pt x="99" y="53"/>
                  </a:cubicBezTo>
                  <a:cubicBezTo>
                    <a:pt x="98" y="45"/>
                    <a:pt x="97" y="37"/>
                    <a:pt x="97" y="29"/>
                  </a:cubicBezTo>
                  <a:cubicBezTo>
                    <a:pt x="101" y="36"/>
                    <a:pt x="104" y="43"/>
                    <a:pt x="107" y="51"/>
                  </a:cubicBezTo>
                  <a:cubicBezTo>
                    <a:pt x="109" y="57"/>
                    <a:pt x="112" y="64"/>
                    <a:pt x="113" y="71"/>
                  </a:cubicBezTo>
                  <a:cubicBezTo>
                    <a:pt x="113" y="71"/>
                    <a:pt x="113" y="71"/>
                    <a:pt x="113" y="71"/>
                  </a:cubicBezTo>
                  <a:cubicBezTo>
                    <a:pt x="114" y="73"/>
                    <a:pt x="114" y="73"/>
                    <a:pt x="114" y="73"/>
                  </a:cubicBezTo>
                  <a:cubicBezTo>
                    <a:pt x="114" y="73"/>
                    <a:pt x="114" y="73"/>
                    <a:pt x="114" y="73"/>
                  </a:cubicBezTo>
                  <a:cubicBezTo>
                    <a:pt x="114" y="73"/>
                    <a:pt x="114" y="73"/>
                    <a:pt x="114" y="73"/>
                  </a:cubicBezTo>
                  <a:cubicBezTo>
                    <a:pt x="121" y="102"/>
                    <a:pt x="121" y="102"/>
                    <a:pt x="121" y="102"/>
                  </a:cubicBezTo>
                  <a:cubicBezTo>
                    <a:pt x="127" y="103"/>
                    <a:pt x="132" y="106"/>
                    <a:pt x="135" y="110"/>
                  </a:cubicBezTo>
                  <a:cubicBezTo>
                    <a:pt x="149" y="108"/>
                    <a:pt x="149" y="108"/>
                    <a:pt x="149" y="108"/>
                  </a:cubicBezTo>
                  <a:cubicBezTo>
                    <a:pt x="149" y="108"/>
                    <a:pt x="149" y="108"/>
                    <a:pt x="149" y="108"/>
                  </a:cubicBezTo>
                  <a:cubicBezTo>
                    <a:pt x="149" y="108"/>
                    <a:pt x="149" y="108"/>
                    <a:pt x="149" y="108"/>
                  </a:cubicBezTo>
                  <a:cubicBezTo>
                    <a:pt x="150" y="108"/>
                    <a:pt x="150" y="108"/>
                    <a:pt x="150" y="108"/>
                  </a:cubicBezTo>
                  <a:cubicBezTo>
                    <a:pt x="150" y="108"/>
                    <a:pt x="150" y="108"/>
                    <a:pt x="150" y="108"/>
                  </a:cubicBezTo>
                  <a:cubicBezTo>
                    <a:pt x="155" y="108"/>
                    <a:pt x="159" y="108"/>
                    <a:pt x="164" y="108"/>
                  </a:cubicBezTo>
                  <a:cubicBezTo>
                    <a:pt x="169" y="109"/>
                    <a:pt x="174" y="110"/>
                    <a:pt x="180" y="112"/>
                  </a:cubicBezTo>
                  <a:cubicBezTo>
                    <a:pt x="175" y="116"/>
                    <a:pt x="170" y="118"/>
                    <a:pt x="166" y="120"/>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grpSp>
      <p:grpSp>
        <p:nvGrpSpPr>
          <p:cNvPr id="11" name="Group 10"/>
          <p:cNvGrpSpPr/>
          <p:nvPr/>
        </p:nvGrpSpPr>
        <p:grpSpPr>
          <a:xfrm>
            <a:off x="481263" y="3671980"/>
            <a:ext cx="3681663" cy="2592888"/>
            <a:chOff x="481263" y="3671980"/>
            <a:chExt cx="3681663" cy="2592888"/>
          </a:xfrm>
        </p:grpSpPr>
        <p:sp>
          <p:nvSpPr>
            <p:cNvPr id="69" name="Rectangle 68"/>
            <p:cNvSpPr/>
            <p:nvPr/>
          </p:nvSpPr>
          <p:spPr bwMode="auto">
            <a:xfrm>
              <a:off x="481263" y="3671980"/>
              <a:ext cx="3681663" cy="2592888"/>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776927">
                <a:lnSpc>
                  <a:spcPct val="90000"/>
                </a:lnSpc>
              </a:pPr>
              <a:r>
                <a:rPr lang="en-US" sz="2800" kern="0" dirty="0">
                  <a:ln>
                    <a:solidFill>
                      <a:srgbClr val="FFFFFF">
                        <a:alpha val="0"/>
                      </a:srgbClr>
                    </a:solidFill>
                  </a:ln>
                  <a:gradFill>
                    <a:gsLst>
                      <a:gs pos="56637">
                        <a:srgbClr val="FFFFFF"/>
                      </a:gs>
                      <a:gs pos="11000">
                        <a:srgbClr val="FFFFFF"/>
                      </a:gs>
                    </a:gsLst>
                    <a:lin ang="5400000" scaled="0"/>
                  </a:gradFill>
                </a:rPr>
                <a:t>Data </a:t>
              </a:r>
              <a:r>
                <a:rPr lang="en-US" sz="2800" kern="0" dirty="0" smtClean="0">
                  <a:ln>
                    <a:solidFill>
                      <a:srgbClr val="FFFFFF">
                        <a:alpha val="0"/>
                      </a:srgbClr>
                    </a:solidFill>
                  </a:ln>
                  <a:gradFill>
                    <a:gsLst>
                      <a:gs pos="56637">
                        <a:srgbClr val="FFFFFF"/>
                      </a:gs>
                      <a:gs pos="11000">
                        <a:srgbClr val="FFFFFF"/>
                      </a:gs>
                    </a:gsLst>
                    <a:lin ang="5400000" scaled="0"/>
                  </a:gradFill>
                </a:rPr>
                <a:t>volumes</a:t>
              </a:r>
              <a:endParaRPr lang="en-US" sz="2800" kern="0" dirty="0">
                <a:ln>
                  <a:solidFill>
                    <a:srgbClr val="FFFFFF">
                      <a:alpha val="0"/>
                    </a:srgbClr>
                  </a:solidFill>
                </a:ln>
                <a:gradFill>
                  <a:gsLst>
                    <a:gs pos="56637">
                      <a:srgbClr val="FFFFFF"/>
                    </a:gs>
                    <a:gs pos="11000">
                      <a:srgbClr val="FFFFFF"/>
                    </a:gs>
                  </a:gsLst>
                  <a:lin ang="5400000" scaled="0"/>
                </a:gradFill>
              </a:endParaRPr>
            </a:p>
          </p:txBody>
        </p:sp>
        <p:grpSp>
          <p:nvGrpSpPr>
            <p:cNvPr id="6" name="Group 5"/>
            <p:cNvGrpSpPr/>
            <p:nvPr/>
          </p:nvGrpSpPr>
          <p:grpSpPr>
            <a:xfrm>
              <a:off x="1196185" y="4691063"/>
              <a:ext cx="2251818" cy="892844"/>
              <a:chOff x="1592026" y="4878318"/>
              <a:chExt cx="1472821" cy="583972"/>
            </a:xfrm>
          </p:grpSpPr>
          <p:sp>
            <p:nvSpPr>
              <p:cNvPr id="79" name="Right Arrow 78"/>
              <p:cNvSpPr/>
              <p:nvPr/>
            </p:nvSpPr>
            <p:spPr bwMode="auto">
              <a:xfrm rot="16200000">
                <a:off x="2475089" y="4872532"/>
                <a:ext cx="583972" cy="595544"/>
              </a:xfrm>
              <a:prstGeom prst="rightArrow">
                <a:avLst>
                  <a:gd name="adj1" fmla="val 43703"/>
                  <a:gd name="adj2" fmla="val 49792"/>
                </a:avLst>
              </a:prstGeom>
              <a:solidFill>
                <a:schemeClr val="bg1"/>
              </a:solidFill>
              <a:ln w="34925">
                <a:solidFill>
                  <a:srgbClr val="FFFFF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896091">
                  <a:lnSpc>
                    <a:spcPct val="90000"/>
                  </a:lnSpc>
                </a:pPr>
                <a:endParaRPr lang="en-US" sz="1961" dirty="0" err="1">
                  <a:gradFill>
                    <a:gsLst>
                      <a:gs pos="1250">
                        <a:srgbClr val="FFFFFF"/>
                      </a:gs>
                      <a:gs pos="10417">
                        <a:srgbClr val="FFFFFF"/>
                      </a:gs>
                    </a:gsLst>
                    <a:lin ang="5400000" scaled="0"/>
                  </a:gradFill>
                </a:endParaRPr>
              </a:p>
            </p:txBody>
          </p:sp>
          <p:grpSp>
            <p:nvGrpSpPr>
              <p:cNvPr id="81" name="Group 80"/>
              <p:cNvGrpSpPr/>
              <p:nvPr/>
            </p:nvGrpSpPr>
            <p:grpSpPr>
              <a:xfrm>
                <a:off x="1592026" y="4894432"/>
                <a:ext cx="316629" cy="432723"/>
                <a:chOff x="1752324" y="1886856"/>
                <a:chExt cx="316629" cy="432723"/>
              </a:xfrm>
            </p:grpSpPr>
            <p:sp>
              <p:nvSpPr>
                <p:cNvPr id="82" name="Freeform 81"/>
                <p:cNvSpPr/>
                <p:nvPr/>
              </p:nvSpPr>
              <p:spPr>
                <a:xfrm>
                  <a:off x="1752324" y="1886856"/>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83" name="Oval 82"/>
                <p:cNvSpPr/>
                <p:nvPr/>
              </p:nvSpPr>
              <p:spPr>
                <a:xfrm>
                  <a:off x="1778572" y="1907262"/>
                  <a:ext cx="257076" cy="860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84" name="Group 83"/>
              <p:cNvGrpSpPr/>
              <p:nvPr/>
            </p:nvGrpSpPr>
            <p:grpSpPr>
              <a:xfrm>
                <a:off x="1952646" y="4894431"/>
                <a:ext cx="316629" cy="432723"/>
                <a:chOff x="1752324" y="1886856"/>
                <a:chExt cx="316629" cy="432723"/>
              </a:xfrm>
            </p:grpSpPr>
            <p:sp>
              <p:nvSpPr>
                <p:cNvPr id="85" name="Freeform 84"/>
                <p:cNvSpPr/>
                <p:nvPr/>
              </p:nvSpPr>
              <p:spPr>
                <a:xfrm>
                  <a:off x="1752324" y="1886856"/>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86" name="Oval 85"/>
                <p:cNvSpPr/>
                <p:nvPr/>
              </p:nvSpPr>
              <p:spPr>
                <a:xfrm>
                  <a:off x="1778572" y="1907262"/>
                  <a:ext cx="257076" cy="860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87" name="Freeform 86"/>
              <p:cNvSpPr/>
              <p:nvPr/>
            </p:nvSpPr>
            <p:spPr>
              <a:xfrm>
                <a:off x="1772637" y="5025821"/>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88" name="Oval 87"/>
              <p:cNvSpPr/>
              <p:nvPr/>
            </p:nvSpPr>
            <p:spPr>
              <a:xfrm>
                <a:off x="1817924" y="5057273"/>
                <a:ext cx="257076" cy="860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grpSp>
        <p:nvGrpSpPr>
          <p:cNvPr id="10" name="Group 9"/>
          <p:cNvGrpSpPr/>
          <p:nvPr/>
        </p:nvGrpSpPr>
        <p:grpSpPr>
          <a:xfrm>
            <a:off x="4361448" y="3671980"/>
            <a:ext cx="3681663" cy="2592888"/>
            <a:chOff x="4361448" y="3671980"/>
            <a:chExt cx="3681663" cy="2592888"/>
          </a:xfrm>
        </p:grpSpPr>
        <p:sp>
          <p:nvSpPr>
            <p:cNvPr id="70" name="Rectangle 69"/>
            <p:cNvSpPr/>
            <p:nvPr/>
          </p:nvSpPr>
          <p:spPr bwMode="auto">
            <a:xfrm>
              <a:off x="4361448" y="3671980"/>
              <a:ext cx="3681663" cy="2592888"/>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776927">
                <a:lnSpc>
                  <a:spcPct val="90000"/>
                </a:lnSpc>
              </a:pPr>
              <a:r>
                <a:rPr lang="en-US" sz="2800" kern="0" dirty="0">
                  <a:ln>
                    <a:solidFill>
                      <a:srgbClr val="FFFFFF">
                        <a:alpha val="0"/>
                      </a:srgbClr>
                    </a:solidFill>
                  </a:ln>
                  <a:gradFill>
                    <a:gsLst>
                      <a:gs pos="56637">
                        <a:srgbClr val="FFFFFF"/>
                      </a:gs>
                      <a:gs pos="11000">
                        <a:srgbClr val="FFFFFF"/>
                      </a:gs>
                    </a:gsLst>
                    <a:lin ang="5400000" scaled="0"/>
                  </a:gradFill>
                </a:rPr>
                <a:t>Data </a:t>
              </a:r>
              <a:r>
                <a:rPr lang="en-US" sz="2800" kern="0" dirty="0" smtClean="0">
                  <a:ln>
                    <a:solidFill>
                      <a:srgbClr val="FFFFFF">
                        <a:alpha val="0"/>
                      </a:srgbClr>
                    </a:solidFill>
                  </a:ln>
                  <a:gradFill>
                    <a:gsLst>
                      <a:gs pos="56637">
                        <a:srgbClr val="FFFFFF"/>
                      </a:gs>
                      <a:gs pos="11000">
                        <a:srgbClr val="FFFFFF"/>
                      </a:gs>
                    </a:gsLst>
                    <a:lin ang="5400000" scaled="0"/>
                  </a:gradFill>
                </a:rPr>
                <a:t>variety</a:t>
              </a:r>
              <a:endParaRPr lang="en-US" sz="2800" kern="0" dirty="0">
                <a:ln>
                  <a:solidFill>
                    <a:srgbClr val="FFFFFF">
                      <a:alpha val="0"/>
                    </a:srgbClr>
                  </a:solidFill>
                </a:ln>
                <a:gradFill>
                  <a:gsLst>
                    <a:gs pos="56637">
                      <a:srgbClr val="FFFFFF"/>
                    </a:gs>
                    <a:gs pos="11000">
                      <a:srgbClr val="FFFFFF"/>
                    </a:gs>
                  </a:gsLst>
                  <a:lin ang="5400000" scaled="0"/>
                </a:gradFill>
              </a:endParaRPr>
            </a:p>
          </p:txBody>
        </p:sp>
        <p:grpSp>
          <p:nvGrpSpPr>
            <p:cNvPr id="7" name="Group 6"/>
            <p:cNvGrpSpPr/>
            <p:nvPr/>
          </p:nvGrpSpPr>
          <p:grpSpPr>
            <a:xfrm>
              <a:off x="4752136" y="4746892"/>
              <a:ext cx="2900286" cy="698235"/>
              <a:chOff x="5382052" y="4714853"/>
              <a:chExt cx="1476738" cy="355519"/>
            </a:xfrm>
          </p:grpSpPr>
          <p:sp>
            <p:nvSpPr>
              <p:cNvPr id="90" name="Rounded Rectangle 6"/>
              <p:cNvSpPr>
                <a:spLocks noChangeAspect="1"/>
              </p:cNvSpPr>
              <p:nvPr/>
            </p:nvSpPr>
            <p:spPr bwMode="black">
              <a:xfrm rot="16200000">
                <a:off x="5442576" y="4667504"/>
                <a:ext cx="289825" cy="410873"/>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rgbClr val="000000">
                      <a:lumMod val="50000"/>
                    </a:srgbClr>
                  </a:solidFill>
                  <a:latin typeface="Segoe Light" pitchFamily="34" charset="0"/>
                </a:endParaRPr>
              </a:p>
            </p:txBody>
          </p:sp>
          <p:sp>
            <p:nvSpPr>
              <p:cNvPr id="91" name="Freeform 6"/>
              <p:cNvSpPr>
                <a:spLocks noEditPoints="1"/>
              </p:cNvSpPr>
              <p:nvPr/>
            </p:nvSpPr>
            <p:spPr bwMode="auto">
              <a:xfrm rot="5400000">
                <a:off x="5492007" y="4727161"/>
                <a:ext cx="190964" cy="291561"/>
              </a:xfrm>
              <a:custGeom>
                <a:avLst/>
                <a:gdLst>
                  <a:gd name="T0" fmla="*/ 448 w 448"/>
                  <a:gd name="T1" fmla="*/ 0 h 684"/>
                  <a:gd name="T2" fmla="*/ 448 w 448"/>
                  <a:gd name="T3" fmla="*/ 207 h 684"/>
                  <a:gd name="T4" fmla="*/ 241 w 448"/>
                  <a:gd name="T5" fmla="*/ 207 h 684"/>
                  <a:gd name="T6" fmla="*/ 241 w 448"/>
                  <a:gd name="T7" fmla="*/ 0 h 684"/>
                  <a:gd name="T8" fmla="*/ 448 w 448"/>
                  <a:gd name="T9" fmla="*/ 0 h 684"/>
                  <a:gd name="T10" fmla="*/ 241 w 448"/>
                  <a:gd name="T11" fmla="*/ 238 h 684"/>
                  <a:gd name="T12" fmla="*/ 241 w 448"/>
                  <a:gd name="T13" fmla="*/ 446 h 684"/>
                  <a:gd name="T14" fmla="*/ 448 w 448"/>
                  <a:gd name="T15" fmla="*/ 446 h 684"/>
                  <a:gd name="T16" fmla="*/ 448 w 448"/>
                  <a:gd name="T17" fmla="*/ 238 h 684"/>
                  <a:gd name="T18" fmla="*/ 241 w 448"/>
                  <a:gd name="T19" fmla="*/ 238 h 684"/>
                  <a:gd name="T20" fmla="*/ 0 w 448"/>
                  <a:gd name="T21" fmla="*/ 0 h 684"/>
                  <a:gd name="T22" fmla="*/ 0 w 448"/>
                  <a:gd name="T23" fmla="*/ 207 h 684"/>
                  <a:gd name="T24" fmla="*/ 210 w 448"/>
                  <a:gd name="T25" fmla="*/ 207 h 684"/>
                  <a:gd name="T26" fmla="*/ 210 w 448"/>
                  <a:gd name="T27" fmla="*/ 0 h 684"/>
                  <a:gd name="T28" fmla="*/ 0 w 448"/>
                  <a:gd name="T29" fmla="*/ 0 h 684"/>
                  <a:gd name="T30" fmla="*/ 0 w 448"/>
                  <a:gd name="T31" fmla="*/ 238 h 684"/>
                  <a:gd name="T32" fmla="*/ 0 w 448"/>
                  <a:gd name="T33" fmla="*/ 446 h 684"/>
                  <a:gd name="T34" fmla="*/ 210 w 448"/>
                  <a:gd name="T35" fmla="*/ 446 h 684"/>
                  <a:gd name="T36" fmla="*/ 210 w 448"/>
                  <a:gd name="T37" fmla="*/ 238 h 684"/>
                  <a:gd name="T38" fmla="*/ 0 w 448"/>
                  <a:gd name="T39" fmla="*/ 238 h 684"/>
                  <a:gd name="T40" fmla="*/ 0 w 448"/>
                  <a:gd name="T41" fmla="*/ 477 h 684"/>
                  <a:gd name="T42" fmla="*/ 0 w 448"/>
                  <a:gd name="T43" fmla="*/ 684 h 684"/>
                  <a:gd name="T44" fmla="*/ 448 w 448"/>
                  <a:gd name="T45" fmla="*/ 684 h 684"/>
                  <a:gd name="T46" fmla="*/ 448 w 448"/>
                  <a:gd name="T47" fmla="*/ 477 h 684"/>
                  <a:gd name="T48" fmla="*/ 0 w 448"/>
                  <a:gd name="T49" fmla="*/ 477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8" h="684">
                    <a:moveTo>
                      <a:pt x="448" y="0"/>
                    </a:moveTo>
                    <a:lnTo>
                      <a:pt x="448" y="207"/>
                    </a:lnTo>
                    <a:lnTo>
                      <a:pt x="241" y="207"/>
                    </a:lnTo>
                    <a:lnTo>
                      <a:pt x="241" y="0"/>
                    </a:lnTo>
                    <a:lnTo>
                      <a:pt x="448" y="0"/>
                    </a:lnTo>
                    <a:close/>
                    <a:moveTo>
                      <a:pt x="241" y="238"/>
                    </a:moveTo>
                    <a:lnTo>
                      <a:pt x="241" y="446"/>
                    </a:lnTo>
                    <a:lnTo>
                      <a:pt x="448" y="446"/>
                    </a:lnTo>
                    <a:lnTo>
                      <a:pt x="448" y="238"/>
                    </a:lnTo>
                    <a:lnTo>
                      <a:pt x="241" y="238"/>
                    </a:lnTo>
                    <a:close/>
                    <a:moveTo>
                      <a:pt x="0" y="0"/>
                    </a:moveTo>
                    <a:lnTo>
                      <a:pt x="0" y="207"/>
                    </a:lnTo>
                    <a:lnTo>
                      <a:pt x="210" y="207"/>
                    </a:lnTo>
                    <a:lnTo>
                      <a:pt x="210" y="0"/>
                    </a:lnTo>
                    <a:lnTo>
                      <a:pt x="0" y="0"/>
                    </a:lnTo>
                    <a:close/>
                    <a:moveTo>
                      <a:pt x="0" y="238"/>
                    </a:moveTo>
                    <a:lnTo>
                      <a:pt x="0" y="446"/>
                    </a:lnTo>
                    <a:lnTo>
                      <a:pt x="210" y="446"/>
                    </a:lnTo>
                    <a:lnTo>
                      <a:pt x="210" y="238"/>
                    </a:lnTo>
                    <a:lnTo>
                      <a:pt x="0" y="238"/>
                    </a:lnTo>
                    <a:close/>
                    <a:moveTo>
                      <a:pt x="0" y="477"/>
                    </a:moveTo>
                    <a:lnTo>
                      <a:pt x="0" y="684"/>
                    </a:lnTo>
                    <a:lnTo>
                      <a:pt x="448" y="684"/>
                    </a:lnTo>
                    <a:lnTo>
                      <a:pt x="448" y="477"/>
                    </a:lnTo>
                    <a:lnTo>
                      <a:pt x="0" y="477"/>
                    </a:lnTo>
                    <a:close/>
                  </a:path>
                </a:pathLst>
              </a:custGeom>
              <a:solidFill>
                <a:schemeClr val="bg1"/>
              </a:solidFill>
              <a:ln>
                <a:noFill/>
              </a:ln>
            </p:spPr>
            <p:txBody>
              <a:bodyPr vert="horz" wrap="square" lIns="91436" tIns="45719" rIns="91436" bIns="45719" numCol="1" anchor="t" anchorCtr="0" compatLnSpc="1">
                <a:prstTxWarp prst="textNoShape">
                  <a:avLst/>
                </a:prstTxWarp>
              </a:bodyPr>
              <a:lstStyle/>
              <a:p>
                <a:pPr defTabSz="914184"/>
                <a:endParaRPr lang="en-US" sz="1700" dirty="0">
                  <a:solidFill>
                    <a:srgbClr val="000000"/>
                  </a:solidFill>
                </a:endParaRPr>
              </a:p>
            </p:txBody>
          </p:sp>
          <p:sp>
            <p:nvSpPr>
              <p:cNvPr id="92" name="Freeform 30"/>
              <p:cNvSpPr>
                <a:spLocks noChangeAspect="1" noEditPoints="1"/>
              </p:cNvSpPr>
              <p:nvPr/>
            </p:nvSpPr>
            <p:spPr bwMode="auto">
              <a:xfrm>
                <a:off x="5975680" y="4727662"/>
                <a:ext cx="291077" cy="342710"/>
              </a:xfrm>
              <a:custGeom>
                <a:avLst/>
                <a:gdLst>
                  <a:gd name="T0" fmla="*/ 115 w 191"/>
                  <a:gd name="T1" fmla="*/ 158 h 225"/>
                  <a:gd name="T2" fmla="*/ 132 w 191"/>
                  <a:gd name="T3" fmla="*/ 185 h 225"/>
                  <a:gd name="T4" fmla="*/ 21 w 191"/>
                  <a:gd name="T5" fmla="*/ 185 h 225"/>
                  <a:gd name="T6" fmla="*/ 0 w 191"/>
                  <a:gd name="T7" fmla="*/ 164 h 225"/>
                  <a:gd name="T8" fmla="*/ 0 w 191"/>
                  <a:gd name="T9" fmla="*/ 21 h 225"/>
                  <a:gd name="T10" fmla="*/ 21 w 191"/>
                  <a:gd name="T11" fmla="*/ 0 h 225"/>
                  <a:gd name="T12" fmla="*/ 163 w 191"/>
                  <a:gd name="T13" fmla="*/ 0 h 225"/>
                  <a:gd name="T14" fmla="*/ 185 w 191"/>
                  <a:gd name="T15" fmla="*/ 21 h 225"/>
                  <a:gd name="T16" fmla="*/ 185 w 191"/>
                  <a:gd name="T17" fmla="*/ 164 h 225"/>
                  <a:gd name="T18" fmla="*/ 181 w 191"/>
                  <a:gd name="T19" fmla="*/ 175 h 225"/>
                  <a:gd name="T20" fmla="*/ 154 w 191"/>
                  <a:gd name="T21" fmla="*/ 133 h 225"/>
                  <a:gd name="T22" fmla="*/ 157 w 191"/>
                  <a:gd name="T23" fmla="*/ 63 h 225"/>
                  <a:gd name="T24" fmla="*/ 70 w 191"/>
                  <a:gd name="T25" fmla="*/ 43 h 225"/>
                  <a:gd name="T26" fmla="*/ 51 w 191"/>
                  <a:gd name="T27" fmla="*/ 130 h 225"/>
                  <a:gd name="T28" fmla="*/ 115 w 191"/>
                  <a:gd name="T29" fmla="*/ 158 h 225"/>
                  <a:gd name="T30" fmla="*/ 183 w 191"/>
                  <a:gd name="T31" fmla="*/ 221 h 225"/>
                  <a:gd name="T32" fmla="*/ 165 w 191"/>
                  <a:gd name="T33" fmla="*/ 217 h 225"/>
                  <a:gd name="T34" fmla="*/ 120 w 191"/>
                  <a:gd name="T35" fmla="*/ 146 h 225"/>
                  <a:gd name="T36" fmla="*/ 59 w 191"/>
                  <a:gd name="T37" fmla="*/ 124 h 225"/>
                  <a:gd name="T38" fmla="*/ 75 w 191"/>
                  <a:gd name="T39" fmla="*/ 52 h 225"/>
                  <a:gd name="T40" fmla="*/ 148 w 191"/>
                  <a:gd name="T41" fmla="*/ 68 h 225"/>
                  <a:gd name="T42" fmla="*/ 142 w 191"/>
                  <a:gd name="T43" fmla="*/ 132 h 225"/>
                  <a:gd name="T44" fmla="*/ 187 w 191"/>
                  <a:gd name="T45" fmla="*/ 203 h 225"/>
                  <a:gd name="T46" fmla="*/ 183 w 191"/>
                  <a:gd name="T47" fmla="*/ 221 h 225"/>
                  <a:gd name="T48" fmla="*/ 144 w 191"/>
                  <a:gd name="T49" fmla="*/ 71 h 225"/>
                  <a:gd name="T50" fmla="*/ 78 w 191"/>
                  <a:gd name="T51" fmla="*/ 56 h 225"/>
                  <a:gd name="T52" fmla="*/ 64 w 191"/>
                  <a:gd name="T53" fmla="*/ 122 h 225"/>
                  <a:gd name="T54" fmla="*/ 129 w 191"/>
                  <a:gd name="T55" fmla="*/ 136 h 225"/>
                  <a:gd name="T56" fmla="*/ 144 w 191"/>
                  <a:gd name="T57" fmla="*/ 7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1" h="225">
                    <a:moveTo>
                      <a:pt x="115" y="158"/>
                    </a:moveTo>
                    <a:cubicBezTo>
                      <a:pt x="132" y="185"/>
                      <a:pt x="132" y="185"/>
                      <a:pt x="132" y="185"/>
                    </a:cubicBezTo>
                    <a:cubicBezTo>
                      <a:pt x="21" y="185"/>
                      <a:pt x="21" y="185"/>
                      <a:pt x="21" y="185"/>
                    </a:cubicBezTo>
                    <a:cubicBezTo>
                      <a:pt x="9" y="185"/>
                      <a:pt x="0" y="175"/>
                      <a:pt x="0" y="164"/>
                    </a:cubicBezTo>
                    <a:cubicBezTo>
                      <a:pt x="0" y="21"/>
                      <a:pt x="0" y="21"/>
                      <a:pt x="0" y="21"/>
                    </a:cubicBezTo>
                    <a:cubicBezTo>
                      <a:pt x="0" y="9"/>
                      <a:pt x="9" y="0"/>
                      <a:pt x="21" y="0"/>
                    </a:cubicBezTo>
                    <a:cubicBezTo>
                      <a:pt x="163" y="0"/>
                      <a:pt x="163" y="0"/>
                      <a:pt x="163" y="0"/>
                    </a:cubicBezTo>
                    <a:cubicBezTo>
                      <a:pt x="175" y="0"/>
                      <a:pt x="185" y="9"/>
                      <a:pt x="185" y="21"/>
                    </a:cubicBezTo>
                    <a:cubicBezTo>
                      <a:pt x="185" y="164"/>
                      <a:pt x="185" y="164"/>
                      <a:pt x="185" y="164"/>
                    </a:cubicBezTo>
                    <a:cubicBezTo>
                      <a:pt x="185" y="168"/>
                      <a:pt x="183" y="172"/>
                      <a:pt x="181" y="175"/>
                    </a:cubicBezTo>
                    <a:cubicBezTo>
                      <a:pt x="154" y="133"/>
                      <a:pt x="154" y="133"/>
                      <a:pt x="154" y="133"/>
                    </a:cubicBezTo>
                    <a:cubicBezTo>
                      <a:pt x="169" y="112"/>
                      <a:pt x="170" y="84"/>
                      <a:pt x="157" y="63"/>
                    </a:cubicBezTo>
                    <a:cubicBezTo>
                      <a:pt x="138" y="33"/>
                      <a:pt x="99" y="25"/>
                      <a:pt x="70" y="43"/>
                    </a:cubicBezTo>
                    <a:cubicBezTo>
                      <a:pt x="41" y="62"/>
                      <a:pt x="32" y="101"/>
                      <a:pt x="51" y="130"/>
                    </a:cubicBezTo>
                    <a:cubicBezTo>
                      <a:pt x="65" y="152"/>
                      <a:pt x="90" y="163"/>
                      <a:pt x="115" y="158"/>
                    </a:cubicBezTo>
                    <a:close/>
                    <a:moveTo>
                      <a:pt x="183" y="221"/>
                    </a:moveTo>
                    <a:cubicBezTo>
                      <a:pt x="177" y="225"/>
                      <a:pt x="169" y="223"/>
                      <a:pt x="165" y="217"/>
                    </a:cubicBezTo>
                    <a:cubicBezTo>
                      <a:pt x="120" y="146"/>
                      <a:pt x="120" y="146"/>
                      <a:pt x="120" y="146"/>
                    </a:cubicBezTo>
                    <a:cubicBezTo>
                      <a:pt x="98" y="153"/>
                      <a:pt x="72" y="145"/>
                      <a:pt x="59" y="124"/>
                    </a:cubicBezTo>
                    <a:cubicBezTo>
                      <a:pt x="44" y="100"/>
                      <a:pt x="51" y="67"/>
                      <a:pt x="75" y="52"/>
                    </a:cubicBezTo>
                    <a:cubicBezTo>
                      <a:pt x="100" y="36"/>
                      <a:pt x="132" y="44"/>
                      <a:pt x="148" y="68"/>
                    </a:cubicBezTo>
                    <a:cubicBezTo>
                      <a:pt x="161" y="89"/>
                      <a:pt x="158" y="115"/>
                      <a:pt x="142" y="132"/>
                    </a:cubicBezTo>
                    <a:cubicBezTo>
                      <a:pt x="187" y="203"/>
                      <a:pt x="187" y="203"/>
                      <a:pt x="187" y="203"/>
                    </a:cubicBezTo>
                    <a:cubicBezTo>
                      <a:pt x="191" y="209"/>
                      <a:pt x="189" y="217"/>
                      <a:pt x="183" y="221"/>
                    </a:cubicBezTo>
                    <a:close/>
                    <a:moveTo>
                      <a:pt x="144" y="71"/>
                    </a:moveTo>
                    <a:cubicBezTo>
                      <a:pt x="129" y="49"/>
                      <a:pt x="100" y="42"/>
                      <a:pt x="78" y="56"/>
                    </a:cubicBezTo>
                    <a:cubicBezTo>
                      <a:pt x="56" y="70"/>
                      <a:pt x="50" y="100"/>
                      <a:pt x="64" y="122"/>
                    </a:cubicBezTo>
                    <a:cubicBezTo>
                      <a:pt x="78" y="144"/>
                      <a:pt x="107" y="150"/>
                      <a:pt x="129" y="136"/>
                    </a:cubicBezTo>
                    <a:cubicBezTo>
                      <a:pt x="151" y="122"/>
                      <a:pt x="158" y="93"/>
                      <a:pt x="144" y="7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93" name="Freeform 13"/>
              <p:cNvSpPr>
                <a:spLocks noChangeAspect="1" noEditPoints="1"/>
              </p:cNvSpPr>
              <p:nvPr/>
            </p:nvSpPr>
            <p:spPr bwMode="black">
              <a:xfrm>
                <a:off x="6449512" y="4714853"/>
                <a:ext cx="409278" cy="348471"/>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rgbClr val="000000">
                      <a:lumMod val="50000"/>
                    </a:srgbClr>
                  </a:solidFill>
                  <a:latin typeface="Segoe Light" pitchFamily="34" charset="0"/>
                </a:endParaRPr>
              </a:p>
            </p:txBody>
          </p:sp>
        </p:grpSp>
      </p:grpSp>
      <p:sp useBgFill="1">
        <p:nvSpPr>
          <p:cNvPr id="8" name="Rectangle 7"/>
          <p:cNvSpPr/>
          <p:nvPr/>
        </p:nvSpPr>
        <p:spPr bwMode="auto">
          <a:xfrm>
            <a:off x="0" y="-498902"/>
            <a:ext cx="12437486" cy="4149962"/>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sp>
        <p:nvSpPr>
          <p:cNvPr id="4" name="Rectangle 3"/>
          <p:cNvSpPr/>
          <p:nvPr/>
        </p:nvSpPr>
        <p:spPr bwMode="auto">
          <a:xfrm>
            <a:off x="481263" y="1212850"/>
            <a:ext cx="11442032" cy="228441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Introducing Apache Hadoop</a:t>
            </a:r>
            <a:endParaRPr lang="en-US" dirty="0"/>
          </a:p>
        </p:txBody>
      </p:sp>
      <p:grpSp>
        <p:nvGrpSpPr>
          <p:cNvPr id="3" name="Group 2"/>
          <p:cNvGrpSpPr/>
          <p:nvPr/>
        </p:nvGrpSpPr>
        <p:grpSpPr>
          <a:xfrm>
            <a:off x="1109727" y="1456207"/>
            <a:ext cx="10551509" cy="1797698"/>
            <a:chOff x="1109727" y="1456207"/>
            <a:chExt cx="10551509" cy="1797698"/>
          </a:xfrm>
        </p:grpSpPr>
        <p:pic>
          <p:nvPicPr>
            <p:cNvPr id="68" name="Picture 6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9727" y="1597819"/>
              <a:ext cx="2571750" cy="1514475"/>
            </a:xfrm>
            <a:prstGeom prst="rect">
              <a:avLst/>
            </a:prstGeom>
          </p:spPr>
        </p:pic>
        <p:grpSp>
          <p:nvGrpSpPr>
            <p:cNvPr id="5" name="Group 4"/>
            <p:cNvGrpSpPr/>
            <p:nvPr/>
          </p:nvGrpSpPr>
          <p:grpSpPr>
            <a:xfrm>
              <a:off x="4309941" y="1456207"/>
              <a:ext cx="7351295" cy="1797698"/>
              <a:chOff x="4133589" y="1535820"/>
              <a:chExt cx="7351295" cy="1797698"/>
            </a:xfrm>
          </p:grpSpPr>
          <p:sp>
            <p:nvSpPr>
              <p:cNvPr id="72" name="TextBox 71"/>
              <p:cNvSpPr txBox="1"/>
              <p:nvPr/>
            </p:nvSpPr>
            <p:spPr>
              <a:xfrm>
                <a:off x="4133589" y="1535820"/>
                <a:ext cx="7351295" cy="627864"/>
              </a:xfrm>
              <a:prstGeom prst="rect">
                <a:avLst/>
              </a:prstGeom>
              <a:noFill/>
            </p:spPr>
            <p:txBody>
              <a:bodyPr wrap="square" lIns="182880" tIns="146304" rIns="182880" bIns="146304" rtlCol="0" anchor="ctr">
                <a:spAutoFit/>
              </a:bodyPr>
              <a:lstStyle/>
              <a:p>
                <a:pPr>
                  <a:lnSpc>
                    <a:spcPct val="90000"/>
                  </a:lnSpc>
                </a:pPr>
                <a:r>
                  <a:rPr lang="en-US" dirty="0" smtClean="0">
                    <a:gradFill>
                      <a:gsLst>
                        <a:gs pos="0">
                          <a:srgbClr val="000000">
                            <a:lumMod val="95000"/>
                            <a:lumOff val="5000"/>
                          </a:srgbClr>
                        </a:gs>
                        <a:gs pos="100000">
                          <a:srgbClr val="000000">
                            <a:lumMod val="95000"/>
                            <a:lumOff val="5000"/>
                          </a:srgbClr>
                        </a:gs>
                      </a:gsLst>
                      <a:lin ang="5400000" scaled="0"/>
                    </a:gradFill>
                    <a:latin typeface="Segoe UI Light"/>
                  </a:rPr>
                  <a:t>Apache Open Source Project</a:t>
                </a:r>
              </a:p>
            </p:txBody>
          </p:sp>
          <p:sp>
            <p:nvSpPr>
              <p:cNvPr id="73" name="TextBox 72"/>
              <p:cNvSpPr txBox="1"/>
              <p:nvPr/>
            </p:nvSpPr>
            <p:spPr>
              <a:xfrm>
                <a:off x="4133589" y="2120738"/>
                <a:ext cx="7351295" cy="627864"/>
              </a:xfrm>
              <a:prstGeom prst="rect">
                <a:avLst/>
              </a:prstGeom>
              <a:noFill/>
            </p:spPr>
            <p:txBody>
              <a:bodyPr wrap="square" lIns="182880" tIns="146304" rIns="182880" bIns="146304" rtlCol="0" anchor="ctr">
                <a:spAutoFit/>
              </a:bodyPr>
              <a:lstStyle/>
              <a:p>
                <a:pPr>
                  <a:lnSpc>
                    <a:spcPct val="90000"/>
                  </a:lnSpc>
                </a:pPr>
                <a:r>
                  <a:rPr lang="en-US" dirty="0">
                    <a:gradFill>
                      <a:gsLst>
                        <a:gs pos="0">
                          <a:srgbClr val="000000">
                            <a:lumMod val="95000"/>
                            <a:lumOff val="5000"/>
                          </a:srgbClr>
                        </a:gs>
                        <a:gs pos="100000">
                          <a:srgbClr val="000000">
                            <a:lumMod val="95000"/>
                            <a:lumOff val="5000"/>
                          </a:srgbClr>
                        </a:gs>
                      </a:gsLst>
                      <a:lin ang="5400000" scaled="0"/>
                    </a:gradFill>
                    <a:latin typeface="Segoe UI Light"/>
                  </a:rPr>
                  <a:t>Highly scalable distributed file system (HDFS)</a:t>
                </a:r>
              </a:p>
            </p:txBody>
          </p:sp>
          <p:sp>
            <p:nvSpPr>
              <p:cNvPr id="74" name="TextBox 73"/>
              <p:cNvSpPr txBox="1"/>
              <p:nvPr/>
            </p:nvSpPr>
            <p:spPr>
              <a:xfrm>
                <a:off x="4133589" y="2705654"/>
                <a:ext cx="7351295" cy="627864"/>
              </a:xfrm>
              <a:prstGeom prst="rect">
                <a:avLst/>
              </a:prstGeom>
              <a:noFill/>
            </p:spPr>
            <p:txBody>
              <a:bodyPr wrap="square" lIns="182880" tIns="146304" rIns="182880" bIns="146304" rtlCol="0" anchor="ctr">
                <a:spAutoFit/>
              </a:bodyPr>
              <a:lstStyle/>
              <a:p>
                <a:pPr>
                  <a:lnSpc>
                    <a:spcPct val="90000"/>
                  </a:lnSpc>
                </a:pPr>
                <a:r>
                  <a:rPr lang="en-US" dirty="0">
                    <a:gradFill>
                      <a:gsLst>
                        <a:gs pos="0">
                          <a:srgbClr val="000000">
                            <a:lumMod val="95000"/>
                            <a:lumOff val="5000"/>
                          </a:srgbClr>
                        </a:gs>
                        <a:gs pos="100000">
                          <a:srgbClr val="000000">
                            <a:lumMod val="95000"/>
                            <a:lumOff val="5000"/>
                          </a:srgbClr>
                        </a:gs>
                      </a:gsLst>
                      <a:lin ang="5400000" scaled="0"/>
                    </a:gradFill>
                    <a:latin typeface="Segoe UI Light"/>
                  </a:rPr>
                  <a:t>Distributed processing on data nodes</a:t>
                </a:r>
              </a:p>
            </p:txBody>
          </p:sp>
        </p:grpSp>
      </p:grpSp>
    </p:spTree>
    <p:extLst>
      <p:ext uri="{BB962C8B-B14F-4D97-AF65-F5344CB8AC3E}">
        <p14:creationId xmlns:p14="http://schemas.microsoft.com/office/powerpoint/2010/main" val="149761370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749"/>
                                          </p:stCondLst>
                                        </p:cTn>
                                        <p:tgtEl>
                                          <p:spTgt spid="4"/>
                                        </p:tgtEl>
                                        <p:attrNameLst>
                                          <p:attrName>style.visibility</p:attrName>
                                        </p:attrNameLst>
                                      </p:cBhvr>
                                      <p:to>
                                        <p:strVal val="visible"/>
                                      </p:to>
                                    </p:set>
                                  </p:childTnLst>
                                </p:cTn>
                              </p:par>
                              <p:par>
                                <p:cTn id="7" presetID="6" presetClass="emph" presetSubtype="0" accel="100000" autoRev="1" fill="hold" grpId="1" nodeType="withEffect">
                                  <p:stCondLst>
                                    <p:cond delay="0"/>
                                  </p:stCondLst>
                                  <p:childTnLst>
                                    <p:animScale>
                                      <p:cBhvr>
                                        <p:cTn id="8" dur="750" fill="hold"/>
                                        <p:tgtEl>
                                          <p:spTgt spid="4"/>
                                        </p:tgtEl>
                                      </p:cBhvr>
                                      <p:by x="0" y="100000"/>
                                    </p:animScale>
                                  </p:childTnLst>
                                </p:cTn>
                              </p:par>
                              <p:par>
                                <p:cTn id="9" presetID="35" presetClass="path" presetSubtype="0" accel="100000" autoRev="1" fill="hold" grpId="2" nodeType="withEffect">
                                  <p:stCondLst>
                                    <p:cond delay="0"/>
                                  </p:stCondLst>
                                  <p:childTnLst>
                                    <p:animMotion origin="layout" path="M -3.74521E-6 -2.54653E-6 L -0.21394 -2.54653E-6 " pathEditMode="relative" rAng="0" ptsTypes="AA">
                                      <p:cBhvr>
                                        <p:cTn id="10" dur="750" fill="hold"/>
                                        <p:tgtEl>
                                          <p:spTgt spid="4"/>
                                        </p:tgtEl>
                                        <p:attrNameLst>
                                          <p:attrName>ppt_x</p:attrName>
                                          <p:attrName>ppt_y</p:attrName>
                                        </p:attrNameLst>
                                      </p:cBhvr>
                                      <p:rCtr x="-10697" y="0"/>
                                    </p:animMotion>
                                  </p:childTnLst>
                                </p:cTn>
                              </p:par>
                            </p:childTnLst>
                          </p:cTn>
                        </p:par>
                        <p:par>
                          <p:cTn id="11" fill="hold">
                            <p:stCondLst>
                              <p:cond delay="1500"/>
                            </p:stCondLst>
                            <p:childTnLst>
                              <p:par>
                                <p:cTn id="12" presetID="10"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par>
                          <p:cTn id="15" fill="hold">
                            <p:stCondLst>
                              <p:cond delay="2000"/>
                            </p:stCondLst>
                            <p:childTnLst>
                              <p:par>
                                <p:cTn id="16" presetID="2" presetClass="entr" presetSubtype="1" decel="100000" fill="hold" nodeType="after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750" fill="hold"/>
                                        <p:tgtEl>
                                          <p:spTgt spid="11"/>
                                        </p:tgtEl>
                                        <p:attrNameLst>
                                          <p:attrName>ppt_x</p:attrName>
                                        </p:attrNameLst>
                                      </p:cBhvr>
                                      <p:tavLst>
                                        <p:tav tm="0">
                                          <p:val>
                                            <p:strVal val="#ppt_x"/>
                                          </p:val>
                                        </p:tav>
                                        <p:tav tm="100000">
                                          <p:val>
                                            <p:strVal val="#ppt_x"/>
                                          </p:val>
                                        </p:tav>
                                      </p:tavLst>
                                    </p:anim>
                                    <p:anim calcmode="lin" valueType="num">
                                      <p:cBhvr additive="base">
                                        <p:cTn id="19" dur="750" fill="hold"/>
                                        <p:tgtEl>
                                          <p:spTgt spid="11"/>
                                        </p:tgtEl>
                                        <p:attrNameLst>
                                          <p:attrName>ppt_y</p:attrName>
                                        </p:attrNameLst>
                                      </p:cBhvr>
                                      <p:tavLst>
                                        <p:tav tm="0">
                                          <p:val>
                                            <p:strVal val="0-#ppt_h/2"/>
                                          </p:val>
                                        </p:tav>
                                        <p:tav tm="100000">
                                          <p:val>
                                            <p:strVal val="#ppt_y"/>
                                          </p:val>
                                        </p:tav>
                                      </p:tavLst>
                                    </p:anim>
                                  </p:childTnLst>
                                </p:cTn>
                              </p:par>
                              <p:par>
                                <p:cTn id="20" presetID="2" presetClass="entr" presetSubtype="1" decel="100000" fill="hold" nodeType="withEffect">
                                  <p:stCondLst>
                                    <p:cond delay="30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750" fill="hold"/>
                                        <p:tgtEl>
                                          <p:spTgt spid="10"/>
                                        </p:tgtEl>
                                        <p:attrNameLst>
                                          <p:attrName>ppt_x</p:attrName>
                                        </p:attrNameLst>
                                      </p:cBhvr>
                                      <p:tavLst>
                                        <p:tav tm="0">
                                          <p:val>
                                            <p:strVal val="#ppt_x"/>
                                          </p:val>
                                        </p:tav>
                                        <p:tav tm="100000">
                                          <p:val>
                                            <p:strVal val="#ppt_x"/>
                                          </p:val>
                                        </p:tav>
                                      </p:tavLst>
                                    </p:anim>
                                    <p:anim calcmode="lin" valueType="num">
                                      <p:cBhvr additive="base">
                                        <p:cTn id="23" dur="750" fill="hold"/>
                                        <p:tgtEl>
                                          <p:spTgt spid="10"/>
                                        </p:tgtEl>
                                        <p:attrNameLst>
                                          <p:attrName>ppt_y</p:attrName>
                                        </p:attrNameLst>
                                      </p:cBhvr>
                                      <p:tavLst>
                                        <p:tav tm="0">
                                          <p:val>
                                            <p:strVal val="0-#ppt_h/2"/>
                                          </p:val>
                                        </p:tav>
                                        <p:tav tm="100000">
                                          <p:val>
                                            <p:strVal val="#ppt_y"/>
                                          </p:val>
                                        </p:tav>
                                      </p:tavLst>
                                    </p:anim>
                                  </p:childTnLst>
                                </p:cTn>
                              </p:par>
                              <p:par>
                                <p:cTn id="24" presetID="2" presetClass="entr" presetSubtype="1" decel="100000" fill="hold" nodeType="withEffect">
                                  <p:stCondLst>
                                    <p:cond delay="60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750" fill="hold"/>
                                        <p:tgtEl>
                                          <p:spTgt spid="9"/>
                                        </p:tgtEl>
                                        <p:attrNameLst>
                                          <p:attrName>ppt_x</p:attrName>
                                        </p:attrNameLst>
                                      </p:cBhvr>
                                      <p:tavLst>
                                        <p:tav tm="0">
                                          <p:val>
                                            <p:strVal val="#ppt_x"/>
                                          </p:val>
                                        </p:tav>
                                        <p:tav tm="100000">
                                          <p:val>
                                            <p:strVal val="#ppt_x"/>
                                          </p:val>
                                        </p:tav>
                                      </p:tavLst>
                                    </p:anim>
                                    <p:anim calcmode="lin" valueType="num">
                                      <p:cBhvr additive="base">
                                        <p:cTn id="27" dur="75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4" grpId="2"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volume</a:t>
            </a:r>
            <a:endParaRPr lang="en-US" dirty="0"/>
          </a:p>
        </p:txBody>
      </p:sp>
      <p:sp>
        <p:nvSpPr>
          <p:cNvPr id="7" name="Text Placeholder 6"/>
          <p:cNvSpPr>
            <a:spLocks noGrp="1"/>
          </p:cNvSpPr>
          <p:nvPr>
            <p:ph type="body" sz="quarter" idx="11"/>
          </p:nvPr>
        </p:nvSpPr>
        <p:spPr/>
        <p:txBody>
          <a:bodyPr/>
          <a:lstStyle/>
          <a:p>
            <a:r>
              <a:rPr lang="en-US" sz="2400" dirty="0" smtClean="0">
                <a:latin typeface="Segoe UI Semibold" panose="020B0702040204020203" pitchFamily="34" charset="0"/>
                <a:cs typeface="Segoe UI Semibold" panose="020B0702040204020203" pitchFamily="34" charset="0"/>
              </a:rPr>
              <a:t>Hadoop stores files in a distributed file system</a:t>
            </a:r>
          </a:p>
          <a:p>
            <a:pPr lvl="1"/>
            <a:r>
              <a:rPr lang="en-US" sz="1600" dirty="0" smtClean="0">
                <a:gradFill>
                  <a:gsLst>
                    <a:gs pos="85841">
                      <a:schemeClr val="tx2"/>
                    </a:gs>
                    <a:gs pos="0">
                      <a:schemeClr val="tx2"/>
                    </a:gs>
                  </a:gsLst>
                  <a:lin ang="5400000" scaled="0"/>
                </a:gradFill>
              </a:rPr>
              <a:t>Storage and computation is distributed across many servers</a:t>
            </a:r>
          </a:p>
          <a:p>
            <a:pPr lvl="1"/>
            <a:r>
              <a:rPr lang="en-US" sz="1600" dirty="0" smtClean="0">
                <a:gradFill>
                  <a:gsLst>
                    <a:gs pos="85841">
                      <a:schemeClr val="tx2"/>
                    </a:gs>
                    <a:gs pos="0">
                      <a:schemeClr val="tx2"/>
                    </a:gs>
                  </a:gsLst>
                  <a:lin ang="5400000" scaled="0"/>
                </a:gradFill>
              </a:rPr>
              <a:t>Files can be spread out over multiple nodes</a:t>
            </a:r>
          </a:p>
          <a:p>
            <a:r>
              <a:rPr lang="en-US" sz="2400" dirty="0">
                <a:latin typeface="Segoe UI Semibold" panose="020B0702040204020203" pitchFamily="34" charset="0"/>
                <a:cs typeface="Segoe UI Semibold" panose="020B0702040204020203" pitchFamily="34" charset="0"/>
              </a:rPr>
              <a:t>Hadoop can store very large amounts of data</a:t>
            </a:r>
          </a:p>
          <a:p>
            <a:pPr lvl="1"/>
            <a:r>
              <a:rPr lang="en-US" sz="1600" dirty="0" smtClean="0">
                <a:gradFill>
                  <a:gsLst>
                    <a:gs pos="2920">
                      <a:schemeClr val="tx2"/>
                    </a:gs>
                    <a:gs pos="39000">
                      <a:schemeClr val="tx2"/>
                    </a:gs>
                  </a:gsLst>
                  <a:lin ang="5400000" scaled="0"/>
                </a:gradFill>
              </a:rPr>
              <a:t>Combined storage resource can grow with demand from a few nodes to thousands of nodes</a:t>
            </a:r>
          </a:p>
          <a:p>
            <a:pPr lvl="1"/>
            <a:r>
              <a:rPr lang="en-US" sz="1600" dirty="0" smtClean="0">
                <a:gradFill>
                  <a:gsLst>
                    <a:gs pos="2920">
                      <a:schemeClr val="tx2"/>
                    </a:gs>
                    <a:gs pos="39000">
                      <a:schemeClr val="tx2"/>
                    </a:gs>
                  </a:gsLst>
                  <a:lin ang="5400000" scaled="0"/>
                </a:gradFill>
              </a:rPr>
              <a:t>Scales out linearly</a:t>
            </a:r>
          </a:p>
          <a:p>
            <a:pPr lvl="1"/>
            <a:r>
              <a:rPr lang="en-US" sz="1600" dirty="0" smtClean="0">
                <a:gradFill>
                  <a:gsLst>
                    <a:gs pos="2920">
                      <a:schemeClr val="tx2"/>
                    </a:gs>
                    <a:gs pos="39000">
                      <a:schemeClr val="tx2"/>
                    </a:gs>
                  </a:gsLst>
                  <a:lin ang="5400000" scaled="0"/>
                </a:gradFill>
              </a:rPr>
              <a:t>Very large files supported including those larger than the capacity of a single node</a:t>
            </a:r>
          </a:p>
        </p:txBody>
      </p:sp>
      <p:grpSp>
        <p:nvGrpSpPr>
          <p:cNvPr id="3" name="Group 2"/>
          <p:cNvGrpSpPr/>
          <p:nvPr/>
        </p:nvGrpSpPr>
        <p:grpSpPr>
          <a:xfrm>
            <a:off x="430722" y="3704501"/>
            <a:ext cx="11530219" cy="3100839"/>
            <a:chOff x="430722" y="3616013"/>
            <a:chExt cx="11530219" cy="3100839"/>
          </a:xfrm>
        </p:grpSpPr>
        <p:sp>
          <p:nvSpPr>
            <p:cNvPr id="48" name="Rectangle 47"/>
            <p:cNvSpPr/>
            <p:nvPr>
              <p:custDataLst>
                <p:tags r:id="rId1"/>
              </p:custDataLst>
            </p:nvPr>
          </p:nvSpPr>
          <p:spPr bwMode="auto">
            <a:xfrm>
              <a:off x="430722" y="3616013"/>
              <a:ext cx="11530219" cy="3100839"/>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91440" rIns="91436" bIns="45718" numCol="1" rtlCol="0" anchor="t" anchorCtr="0" compatLnSpc="1">
              <a:prstTxWarp prst="textNoShape">
                <a:avLst/>
              </a:prstTxWarp>
            </a:bodyPr>
            <a:lstStyle/>
            <a:p>
              <a:pPr algn="ctr" fontAlgn="base">
                <a:lnSpc>
                  <a:spcPct val="90000"/>
                </a:lnSpc>
                <a:spcBef>
                  <a:spcPct val="20000"/>
                </a:spcBef>
                <a:spcAft>
                  <a:spcPct val="0"/>
                </a:spcAft>
                <a:buSzPct val="80000"/>
              </a:pPr>
              <a:endParaRPr lang="en-US" sz="1400" b="1" dirty="0">
                <a:ln>
                  <a:solidFill>
                    <a:schemeClr val="bg1">
                      <a:alpha val="0"/>
                    </a:schemeClr>
                  </a:solidFill>
                </a:ln>
                <a:solidFill>
                  <a:srgbClr val="595959"/>
                </a:solidFill>
              </a:endParaRPr>
            </a:p>
          </p:txBody>
        </p:sp>
        <p:grpSp>
          <p:nvGrpSpPr>
            <p:cNvPr id="26" name="Group 25"/>
            <p:cNvGrpSpPr/>
            <p:nvPr/>
          </p:nvGrpSpPr>
          <p:grpSpPr>
            <a:xfrm>
              <a:off x="3998761" y="3819881"/>
              <a:ext cx="7847950" cy="2693102"/>
              <a:chOff x="1189141" y="3600014"/>
              <a:chExt cx="9329267" cy="3394511"/>
            </a:xfrm>
          </p:grpSpPr>
          <p:sp>
            <p:nvSpPr>
              <p:cNvPr id="4" name="Rectangle 3"/>
              <p:cNvSpPr/>
              <p:nvPr/>
            </p:nvSpPr>
            <p:spPr bwMode="auto">
              <a:xfrm>
                <a:off x="1347537" y="3600014"/>
                <a:ext cx="9009247" cy="337044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pic>
            <p:nvPicPr>
              <p:cNvPr id="5" name="Picture 4"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1189141" y="3608036"/>
                <a:ext cx="1828800" cy="1828800"/>
              </a:xfrm>
              <a:prstGeom prst="rect">
                <a:avLst/>
              </a:prstGeom>
              <a:noFill/>
            </p:spPr>
          </p:pic>
          <p:pic>
            <p:nvPicPr>
              <p:cNvPr id="6" name="Picture 5"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1189141" y="5165725"/>
                <a:ext cx="1828800" cy="1828800"/>
              </a:xfrm>
              <a:prstGeom prst="rect">
                <a:avLst/>
              </a:prstGeom>
              <a:noFill/>
            </p:spPr>
          </p:pic>
          <p:pic>
            <p:nvPicPr>
              <p:cNvPr id="8" name="Picture 7"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2294442" y="3608036"/>
                <a:ext cx="1828800" cy="1828800"/>
              </a:xfrm>
              <a:prstGeom prst="rect">
                <a:avLst/>
              </a:prstGeom>
              <a:noFill/>
            </p:spPr>
          </p:pic>
          <p:pic>
            <p:nvPicPr>
              <p:cNvPr id="9" name="Picture 8"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2294442" y="5157703"/>
                <a:ext cx="1828800" cy="1828800"/>
              </a:xfrm>
              <a:prstGeom prst="rect">
                <a:avLst/>
              </a:prstGeom>
              <a:noFill/>
            </p:spPr>
          </p:pic>
          <p:pic>
            <p:nvPicPr>
              <p:cNvPr id="11" name="Picture 10"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3443849" y="3600014"/>
                <a:ext cx="1828800" cy="1828800"/>
              </a:xfrm>
              <a:prstGeom prst="rect">
                <a:avLst/>
              </a:prstGeom>
              <a:noFill/>
            </p:spPr>
          </p:pic>
          <p:pic>
            <p:nvPicPr>
              <p:cNvPr id="12" name="Picture 11"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3399743" y="5149681"/>
                <a:ext cx="1828800" cy="1828800"/>
              </a:xfrm>
              <a:prstGeom prst="rect">
                <a:avLst/>
              </a:prstGeom>
              <a:noFill/>
            </p:spPr>
          </p:pic>
          <p:pic>
            <p:nvPicPr>
              <p:cNvPr id="14" name="Picture 13"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4409593" y="3600014"/>
                <a:ext cx="1828800" cy="1828800"/>
              </a:xfrm>
              <a:prstGeom prst="rect">
                <a:avLst/>
              </a:prstGeom>
              <a:noFill/>
            </p:spPr>
          </p:pic>
          <p:pic>
            <p:nvPicPr>
              <p:cNvPr id="15" name="Picture 14"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4402355" y="5141659"/>
                <a:ext cx="1828800" cy="1828800"/>
              </a:xfrm>
              <a:prstGeom prst="rect">
                <a:avLst/>
              </a:prstGeom>
              <a:noFill/>
            </p:spPr>
          </p:pic>
          <p:pic>
            <p:nvPicPr>
              <p:cNvPr id="18" name="Picture 17"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5507656" y="3608036"/>
                <a:ext cx="1828800" cy="1828800"/>
              </a:xfrm>
              <a:prstGeom prst="rect">
                <a:avLst/>
              </a:prstGeom>
              <a:noFill/>
            </p:spPr>
          </p:pic>
          <p:pic>
            <p:nvPicPr>
              <p:cNvPr id="19" name="Picture 18"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5507656" y="5165725"/>
                <a:ext cx="1828800" cy="1828800"/>
              </a:xfrm>
              <a:prstGeom prst="rect">
                <a:avLst/>
              </a:prstGeom>
              <a:noFill/>
            </p:spPr>
          </p:pic>
          <p:pic>
            <p:nvPicPr>
              <p:cNvPr id="20" name="Picture 19"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6612957" y="3608036"/>
                <a:ext cx="1828800" cy="1828800"/>
              </a:xfrm>
              <a:prstGeom prst="rect">
                <a:avLst/>
              </a:prstGeom>
              <a:noFill/>
            </p:spPr>
          </p:pic>
          <p:pic>
            <p:nvPicPr>
              <p:cNvPr id="21" name="Picture 20"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6612957" y="5157703"/>
                <a:ext cx="1828800" cy="1828800"/>
              </a:xfrm>
              <a:prstGeom prst="rect">
                <a:avLst/>
              </a:prstGeom>
              <a:noFill/>
            </p:spPr>
          </p:pic>
          <p:pic>
            <p:nvPicPr>
              <p:cNvPr id="22" name="Picture 21"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7723864" y="3600014"/>
                <a:ext cx="1828800" cy="1828800"/>
              </a:xfrm>
              <a:prstGeom prst="rect">
                <a:avLst/>
              </a:prstGeom>
              <a:noFill/>
            </p:spPr>
          </p:pic>
          <p:pic>
            <p:nvPicPr>
              <p:cNvPr id="23" name="Picture 22"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7679758" y="5149681"/>
                <a:ext cx="1828800" cy="1828800"/>
              </a:xfrm>
              <a:prstGeom prst="rect">
                <a:avLst/>
              </a:prstGeom>
              <a:noFill/>
            </p:spPr>
          </p:pic>
          <p:pic>
            <p:nvPicPr>
              <p:cNvPr id="24" name="Picture 23"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8689608" y="3600014"/>
                <a:ext cx="1828800" cy="1828800"/>
              </a:xfrm>
              <a:prstGeom prst="rect">
                <a:avLst/>
              </a:prstGeom>
              <a:noFill/>
            </p:spPr>
          </p:pic>
          <p:pic>
            <p:nvPicPr>
              <p:cNvPr id="25" name="Picture 24" descr="\\MAGNUM\Projects\Microsoft\Cloud Power FY12\Design\ICONS_PNG\Tower.png"/>
              <p:cNvPicPr>
                <a:picLocks noChangeAspect="1" noChangeArrowheads="1"/>
              </p:cNvPicPr>
              <p:nvPr/>
            </p:nvPicPr>
            <p:blipFill>
              <a:blip r:embed="rId4" cstate="print">
                <a:lum bright="100000"/>
              </a:blip>
              <a:stretch>
                <a:fillRect/>
              </a:stretch>
            </p:blipFill>
            <p:spPr bwMode="auto">
              <a:xfrm>
                <a:off x="8682370" y="5141659"/>
                <a:ext cx="1828800" cy="1828800"/>
              </a:xfrm>
              <a:prstGeom prst="rect">
                <a:avLst/>
              </a:prstGeom>
              <a:noFill/>
            </p:spPr>
          </p:pic>
        </p:grpSp>
        <p:sp>
          <p:nvSpPr>
            <p:cNvPr id="27" name="Right Arrow 26"/>
            <p:cNvSpPr/>
            <p:nvPr/>
          </p:nvSpPr>
          <p:spPr bwMode="auto">
            <a:xfrm>
              <a:off x="2511248" y="4887687"/>
              <a:ext cx="1478062" cy="557490"/>
            </a:xfrm>
            <a:prstGeom prst="rightArrow">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600" dirty="0" smtClean="0">
                <a:gradFill>
                  <a:gsLst>
                    <a:gs pos="0">
                      <a:srgbClr val="FFFFFF"/>
                    </a:gs>
                    <a:gs pos="100000">
                      <a:srgbClr val="FFFFFF"/>
                    </a:gs>
                  </a:gsLst>
                  <a:lin ang="5400000" scaled="0"/>
                </a:gradFill>
              </a:endParaRPr>
            </a:p>
          </p:txBody>
        </p:sp>
        <p:sp>
          <p:nvSpPr>
            <p:cNvPr id="29" name="TextBox 28"/>
            <p:cNvSpPr txBox="1"/>
            <p:nvPr/>
          </p:nvSpPr>
          <p:spPr>
            <a:xfrm>
              <a:off x="1191167" y="3880314"/>
              <a:ext cx="460217" cy="196977"/>
            </a:xfrm>
            <a:prstGeom prst="rect">
              <a:avLst/>
            </a:prstGeom>
            <a:noFill/>
          </p:spPr>
          <p:txBody>
            <a:bodyPr wrap="square" lIns="0" tIns="0" rIns="0" bIns="0" rtlCol="0">
              <a:spAutoFit/>
            </a:bodyPr>
            <a:lstStyle/>
            <a:p>
              <a:pPr algn="ctr">
                <a:lnSpc>
                  <a:spcPct val="80000"/>
                </a:lnSpc>
                <a:spcBef>
                  <a:spcPct val="20000"/>
                </a:spcBef>
                <a:buSzPct val="80000"/>
              </a:pPr>
              <a:r>
                <a:rPr lang="en-US" sz="1600" b="1" dirty="0" smtClean="0">
                  <a:gradFill>
                    <a:gsLst>
                      <a:gs pos="2920">
                        <a:schemeClr val="tx2"/>
                      </a:gs>
                      <a:gs pos="39000">
                        <a:schemeClr val="tx2"/>
                      </a:gs>
                    </a:gsLst>
                    <a:lin ang="5400000" scaled="0"/>
                  </a:gradFill>
                </a:rPr>
                <a:t>Files</a:t>
              </a:r>
            </a:p>
          </p:txBody>
        </p:sp>
        <p:sp>
          <p:nvSpPr>
            <p:cNvPr id="32" name="Freeform 6"/>
            <p:cNvSpPr>
              <a:spLocks noEditPoints="1"/>
            </p:cNvSpPr>
            <p:nvPr/>
          </p:nvSpPr>
          <p:spPr bwMode="auto">
            <a:xfrm>
              <a:off x="1568494" y="4974994"/>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35" name="Freeform 6"/>
            <p:cNvSpPr>
              <a:spLocks noEditPoints="1"/>
            </p:cNvSpPr>
            <p:nvPr/>
          </p:nvSpPr>
          <p:spPr bwMode="auto">
            <a:xfrm>
              <a:off x="777506" y="4127333"/>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38" name="Freeform 6"/>
            <p:cNvSpPr>
              <a:spLocks noEditPoints="1"/>
            </p:cNvSpPr>
            <p:nvPr/>
          </p:nvSpPr>
          <p:spPr bwMode="auto">
            <a:xfrm>
              <a:off x="1568494" y="4127333"/>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41" name="Freeform 6"/>
            <p:cNvSpPr>
              <a:spLocks noEditPoints="1"/>
            </p:cNvSpPr>
            <p:nvPr/>
          </p:nvSpPr>
          <p:spPr bwMode="auto">
            <a:xfrm>
              <a:off x="777506" y="4974994"/>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44" name="Freeform 6"/>
            <p:cNvSpPr>
              <a:spLocks noEditPoints="1"/>
            </p:cNvSpPr>
            <p:nvPr/>
          </p:nvSpPr>
          <p:spPr bwMode="auto">
            <a:xfrm>
              <a:off x="1568494" y="5815701"/>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47" name="Freeform 6"/>
            <p:cNvSpPr>
              <a:spLocks noEditPoints="1"/>
            </p:cNvSpPr>
            <p:nvPr/>
          </p:nvSpPr>
          <p:spPr bwMode="auto">
            <a:xfrm>
              <a:off x="777506" y="5822655"/>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8516811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Effect transition="in" filter="fade">
                                      <p:cBhvr>
                                        <p:cTn id="13" dur="500"/>
                                        <p:tgtEl>
                                          <p:spTgt spid="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3" end="3"/>
                                            </p:txEl>
                                          </p:spTgt>
                                        </p:tgtEl>
                                        <p:attrNameLst>
                                          <p:attrName>style.visibility</p:attrName>
                                        </p:attrNameLst>
                                      </p:cBhvr>
                                      <p:to>
                                        <p:strVal val="visible"/>
                                      </p:to>
                                    </p:set>
                                    <p:animEffect transition="in" filter="fade">
                                      <p:cBhvr>
                                        <p:cTn id="16" dur="500"/>
                                        <p:tgtEl>
                                          <p:spTgt spid="7">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Effect transition="in" filter="fade">
                                      <p:cBhvr>
                                        <p:cTn id="19" dur="500"/>
                                        <p:tgtEl>
                                          <p:spTgt spid="7">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xEl>
                                              <p:pRg st="5" end="5"/>
                                            </p:txEl>
                                          </p:spTgt>
                                        </p:tgtEl>
                                        <p:attrNameLst>
                                          <p:attrName>style.visibility</p:attrName>
                                        </p:attrNameLst>
                                      </p:cBhvr>
                                      <p:to>
                                        <p:strVal val="visible"/>
                                      </p:to>
                                    </p:set>
                                    <p:animEffect transition="in" filter="fade">
                                      <p:cBhvr>
                                        <p:cTn id="22" dur="500"/>
                                        <p:tgtEl>
                                          <p:spTgt spid="7">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6" end="6"/>
                                            </p:txEl>
                                          </p:spTgt>
                                        </p:tgtEl>
                                        <p:attrNameLst>
                                          <p:attrName>style.visibility</p:attrName>
                                        </p:attrNameLst>
                                      </p:cBhvr>
                                      <p:to>
                                        <p:strVal val="visible"/>
                                      </p:to>
                                    </p:set>
                                    <p:animEffect transition="in" filter="fade">
                                      <p:cBhvr>
                                        <p:cTn id="25" dur="500"/>
                                        <p:tgtEl>
                                          <p:spTgt spid="7">
                                            <p:txEl>
                                              <p:pRg st="6" end="6"/>
                                            </p:txEl>
                                          </p:spTgt>
                                        </p:tgtEl>
                                      </p:cBhvr>
                                    </p:animEffect>
                                  </p:childTnLst>
                                </p:cTn>
                              </p:par>
                            </p:childTnLst>
                          </p:cTn>
                        </p:par>
                        <p:par>
                          <p:cTn id="26" fill="hold">
                            <p:stCondLst>
                              <p:cond delay="500"/>
                            </p:stCondLst>
                            <p:childTnLst>
                              <p:par>
                                <p:cTn id="27" presetID="22" presetClass="entr" presetSubtype="8" fill="hold"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wipe(left)">
                                      <p:cBhvr>
                                        <p:cTn id="29"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variety</a:t>
            </a:r>
            <a:endParaRPr lang="en-US" dirty="0"/>
          </a:p>
        </p:txBody>
      </p:sp>
      <p:sp>
        <p:nvSpPr>
          <p:cNvPr id="9" name="Text Placeholder 8"/>
          <p:cNvSpPr>
            <a:spLocks noGrp="1"/>
          </p:cNvSpPr>
          <p:nvPr>
            <p:ph type="body" sz="quarter" idx="11"/>
          </p:nvPr>
        </p:nvSpPr>
        <p:spPr/>
        <p:txBody>
          <a:bodyPr/>
          <a:lstStyle/>
          <a:p>
            <a:r>
              <a:rPr lang="en-US" sz="2400" dirty="0">
                <a:latin typeface="Segoe UI Semibold" panose="020B0702040204020203" pitchFamily="34" charset="0"/>
                <a:cs typeface="Segoe UI Semibold" panose="020B0702040204020203" pitchFamily="34" charset="0"/>
              </a:rPr>
              <a:t>Hadoop stores files (non-relational store)</a:t>
            </a:r>
          </a:p>
          <a:p>
            <a:pPr lvl="1"/>
            <a:r>
              <a:rPr lang="en-US" sz="1800" dirty="0" smtClean="0">
                <a:gradFill>
                  <a:gsLst>
                    <a:gs pos="2920">
                      <a:schemeClr val="tx2"/>
                    </a:gs>
                    <a:gs pos="39000">
                      <a:schemeClr val="tx2"/>
                    </a:gs>
                  </a:gsLst>
                  <a:lin ang="5400000" scaled="0"/>
                </a:gradFill>
              </a:rPr>
              <a:t>Files could have a variety of semi-structured or unstructured data</a:t>
            </a:r>
          </a:p>
          <a:p>
            <a:pPr lvl="1"/>
            <a:r>
              <a:rPr lang="en-US" sz="1800" dirty="0" smtClean="0">
                <a:gradFill>
                  <a:gsLst>
                    <a:gs pos="2920">
                      <a:schemeClr val="tx2"/>
                    </a:gs>
                    <a:gs pos="39000">
                      <a:schemeClr val="tx2"/>
                    </a:gs>
                  </a:gsLst>
                  <a:lin ang="5400000" scaled="0"/>
                </a:gradFill>
              </a:rPr>
              <a:t>Previously, these files may not have been seen as providing value or insights</a:t>
            </a:r>
          </a:p>
          <a:p>
            <a:pPr lvl="1"/>
            <a:r>
              <a:rPr lang="en-US" sz="1800" dirty="0" smtClean="0">
                <a:gradFill>
                  <a:gsLst>
                    <a:gs pos="2920">
                      <a:schemeClr val="tx2"/>
                    </a:gs>
                    <a:gs pos="39000">
                      <a:schemeClr val="tx2"/>
                    </a:gs>
                  </a:gsLst>
                  <a:lin ang="5400000" scaled="0"/>
                </a:gradFill>
              </a:rPr>
              <a:t>Today, new business questions and insights are being uncovered through data science</a:t>
            </a:r>
          </a:p>
        </p:txBody>
      </p:sp>
      <p:grpSp>
        <p:nvGrpSpPr>
          <p:cNvPr id="16" name="Group 15"/>
          <p:cNvGrpSpPr/>
          <p:nvPr/>
        </p:nvGrpSpPr>
        <p:grpSpPr>
          <a:xfrm>
            <a:off x="274638" y="2874640"/>
            <a:ext cx="1909761" cy="3823022"/>
            <a:chOff x="274638" y="2874640"/>
            <a:chExt cx="1909761" cy="3823022"/>
          </a:xfrm>
        </p:grpSpPr>
        <p:grpSp>
          <p:nvGrpSpPr>
            <p:cNvPr id="10" name="Group 9"/>
            <p:cNvGrpSpPr/>
            <p:nvPr/>
          </p:nvGrpSpPr>
          <p:grpSpPr>
            <a:xfrm>
              <a:off x="274638" y="3686475"/>
              <a:ext cx="1909761" cy="3011187"/>
              <a:chOff x="274638" y="3686475"/>
              <a:chExt cx="1909761" cy="3011187"/>
            </a:xfrm>
          </p:grpSpPr>
          <p:sp>
            <p:nvSpPr>
              <p:cNvPr id="6" name="TextBox 5"/>
              <p:cNvSpPr txBox="1"/>
              <p:nvPr/>
            </p:nvSpPr>
            <p:spPr>
              <a:xfrm>
                <a:off x="274638" y="3686475"/>
                <a:ext cx="1909761" cy="3011187"/>
              </a:xfrm>
              <a:prstGeom prst="rect">
                <a:avLst/>
              </a:prstGeom>
              <a:solidFill>
                <a:schemeClr val="accent2"/>
              </a:solidFill>
            </p:spPr>
            <p:txBody>
              <a:bodyPr vert="horz" wrap="square" lIns="182880" tIns="146304" rIns="182880" bIns="146304" rtlCol="0">
                <a:normAutofit/>
              </a:bodyPr>
              <a:lstStyle/>
              <a:p>
                <a:pPr>
                  <a:lnSpc>
                    <a:spcPct val="90000"/>
                  </a:lnSpc>
                  <a:spcBef>
                    <a:spcPct val="20000"/>
                  </a:spcBef>
                </a:pPr>
                <a:r>
                  <a:rPr lang="en-US" sz="2000" b="1" dirty="0" smtClean="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rPr>
                  <a:t>Sentiment</a:t>
                </a:r>
              </a:p>
              <a:p>
                <a:pPr>
                  <a:lnSpc>
                    <a:spcPct val="90000"/>
                  </a:lnSpc>
                  <a:spcBef>
                    <a:spcPct val="20000"/>
                  </a:spcBef>
                </a:pPr>
                <a:r>
                  <a:rPr lang="en-US" sz="1600" dirty="0" smtClean="0">
                    <a:gradFill>
                      <a:gsLst>
                        <a:gs pos="2917">
                          <a:schemeClr val="bg1"/>
                        </a:gs>
                        <a:gs pos="100000">
                          <a:schemeClr val="bg1"/>
                        </a:gs>
                      </a:gsLst>
                      <a:lin ang="5400000" scaled="0"/>
                    </a:gradFill>
                  </a:rPr>
                  <a:t>Understand </a:t>
                </a:r>
                <a:r>
                  <a:rPr lang="en-US" sz="1600" dirty="0">
                    <a:gradFill>
                      <a:gsLst>
                        <a:gs pos="2917">
                          <a:schemeClr val="bg1"/>
                        </a:gs>
                        <a:gs pos="100000">
                          <a:schemeClr val="bg1"/>
                        </a:gs>
                      </a:gsLst>
                      <a:lin ang="5400000" scaled="0"/>
                    </a:gradFill>
                  </a:rPr>
                  <a:t/>
                </a:r>
                <a:br>
                  <a:rPr lang="en-US" sz="1600" dirty="0">
                    <a:gradFill>
                      <a:gsLst>
                        <a:gs pos="2917">
                          <a:schemeClr val="bg1"/>
                        </a:gs>
                        <a:gs pos="100000">
                          <a:schemeClr val="bg1"/>
                        </a:gs>
                      </a:gsLst>
                      <a:lin ang="5400000" scaled="0"/>
                    </a:gradFill>
                  </a:rPr>
                </a:br>
                <a:r>
                  <a:rPr lang="en-US" sz="1600" dirty="0">
                    <a:gradFill>
                      <a:gsLst>
                        <a:gs pos="2917">
                          <a:schemeClr val="bg1"/>
                        </a:gs>
                        <a:gs pos="100000">
                          <a:schemeClr val="bg1"/>
                        </a:gs>
                      </a:gsLst>
                      <a:lin ang="5400000" scaled="0"/>
                    </a:gradFill>
                  </a:rPr>
                  <a:t>how your </a:t>
                </a:r>
                <a:r>
                  <a:rPr lang="en-US" sz="1600" dirty="0" smtClean="0">
                    <a:gradFill>
                      <a:gsLst>
                        <a:gs pos="2917">
                          <a:schemeClr val="bg1"/>
                        </a:gs>
                        <a:gs pos="100000">
                          <a:schemeClr val="bg1"/>
                        </a:gs>
                      </a:gsLst>
                      <a:lin ang="5400000" scaled="0"/>
                    </a:gradFill>
                  </a:rPr>
                  <a:t>customers</a:t>
                </a:r>
                <a:br>
                  <a:rPr lang="en-US" sz="1600" dirty="0" smtClean="0">
                    <a:gradFill>
                      <a:gsLst>
                        <a:gs pos="2917">
                          <a:schemeClr val="bg1"/>
                        </a:gs>
                        <a:gs pos="100000">
                          <a:schemeClr val="bg1"/>
                        </a:gs>
                      </a:gsLst>
                      <a:lin ang="5400000" scaled="0"/>
                    </a:gradFill>
                  </a:rPr>
                </a:br>
                <a:r>
                  <a:rPr lang="en-US" sz="1600" dirty="0" smtClean="0">
                    <a:gradFill>
                      <a:gsLst>
                        <a:gs pos="2917">
                          <a:schemeClr val="bg1"/>
                        </a:gs>
                        <a:gs pos="100000">
                          <a:schemeClr val="bg1"/>
                        </a:gs>
                      </a:gsLst>
                      <a:lin ang="5400000" scaled="0"/>
                    </a:gradFill>
                  </a:rPr>
                  <a:t>feel </a:t>
                </a:r>
                <a:r>
                  <a:rPr lang="en-US" sz="1600" dirty="0">
                    <a:gradFill>
                      <a:gsLst>
                        <a:gs pos="2917">
                          <a:schemeClr val="bg1"/>
                        </a:gs>
                        <a:gs pos="100000">
                          <a:schemeClr val="bg1"/>
                        </a:gs>
                      </a:gsLst>
                      <a:lin ang="5400000" scaled="0"/>
                    </a:gradFill>
                  </a:rPr>
                  <a:t>about </a:t>
                </a:r>
                <a:r>
                  <a:rPr lang="en-US" sz="1600" dirty="0" smtClean="0">
                    <a:gradFill>
                      <a:gsLst>
                        <a:gs pos="2917">
                          <a:schemeClr val="bg1"/>
                        </a:gs>
                        <a:gs pos="100000">
                          <a:schemeClr val="bg1"/>
                        </a:gs>
                      </a:gsLst>
                      <a:lin ang="5400000" scaled="0"/>
                    </a:gradFill>
                  </a:rPr>
                  <a:t/>
                </a:r>
                <a:br>
                  <a:rPr lang="en-US" sz="1600" dirty="0" smtClean="0">
                    <a:gradFill>
                      <a:gsLst>
                        <a:gs pos="2917">
                          <a:schemeClr val="bg1"/>
                        </a:gs>
                        <a:gs pos="100000">
                          <a:schemeClr val="bg1"/>
                        </a:gs>
                      </a:gsLst>
                      <a:lin ang="5400000" scaled="0"/>
                    </a:gradFill>
                  </a:rPr>
                </a:br>
                <a:r>
                  <a:rPr lang="en-US" sz="1600" dirty="0" smtClean="0">
                    <a:gradFill>
                      <a:gsLst>
                        <a:gs pos="2917">
                          <a:schemeClr val="bg1"/>
                        </a:gs>
                        <a:gs pos="100000">
                          <a:schemeClr val="bg1"/>
                        </a:gs>
                      </a:gsLst>
                      <a:lin ang="5400000" scaled="0"/>
                    </a:gradFill>
                  </a:rPr>
                  <a:t>your </a:t>
                </a:r>
                <a:r>
                  <a:rPr lang="en-US" sz="1600" dirty="0">
                    <a:gradFill>
                      <a:gsLst>
                        <a:gs pos="2917">
                          <a:schemeClr val="bg1"/>
                        </a:gs>
                        <a:gs pos="100000">
                          <a:schemeClr val="bg1"/>
                        </a:gs>
                      </a:gsLst>
                      <a:lin ang="5400000" scaled="0"/>
                    </a:gradFill>
                  </a:rPr>
                  <a:t>brand </a:t>
                </a:r>
                <a:r>
                  <a:rPr lang="en-US" sz="1600" dirty="0" smtClean="0">
                    <a:gradFill>
                      <a:gsLst>
                        <a:gs pos="2917">
                          <a:schemeClr val="bg1"/>
                        </a:gs>
                        <a:gs pos="100000">
                          <a:schemeClr val="bg1"/>
                        </a:gs>
                      </a:gsLst>
                      <a:lin ang="5400000" scaled="0"/>
                    </a:gradFill>
                  </a:rPr>
                  <a:t/>
                </a:r>
                <a:br>
                  <a:rPr lang="en-US" sz="1600" dirty="0" smtClean="0">
                    <a:gradFill>
                      <a:gsLst>
                        <a:gs pos="2917">
                          <a:schemeClr val="bg1"/>
                        </a:gs>
                        <a:gs pos="100000">
                          <a:schemeClr val="bg1"/>
                        </a:gs>
                      </a:gsLst>
                      <a:lin ang="5400000" scaled="0"/>
                    </a:gradFill>
                  </a:rPr>
                </a:br>
                <a:r>
                  <a:rPr lang="en-US" sz="1600" dirty="0" smtClean="0">
                    <a:gradFill>
                      <a:gsLst>
                        <a:gs pos="2917">
                          <a:schemeClr val="bg1"/>
                        </a:gs>
                        <a:gs pos="100000">
                          <a:schemeClr val="bg1"/>
                        </a:gs>
                      </a:gsLst>
                      <a:lin ang="5400000" scaled="0"/>
                    </a:gradFill>
                  </a:rPr>
                  <a:t>and products—</a:t>
                </a:r>
                <a:br>
                  <a:rPr lang="en-US" sz="1600" dirty="0" smtClean="0">
                    <a:gradFill>
                      <a:gsLst>
                        <a:gs pos="2917">
                          <a:schemeClr val="bg1"/>
                        </a:gs>
                        <a:gs pos="100000">
                          <a:schemeClr val="bg1"/>
                        </a:gs>
                      </a:gsLst>
                      <a:lin ang="5400000" scaled="0"/>
                    </a:gradFill>
                  </a:rPr>
                </a:br>
                <a:r>
                  <a:rPr lang="en-US" sz="1600" dirty="0" smtClean="0">
                    <a:gradFill>
                      <a:gsLst>
                        <a:gs pos="2917">
                          <a:schemeClr val="bg1"/>
                        </a:gs>
                        <a:gs pos="100000">
                          <a:schemeClr val="bg1"/>
                        </a:gs>
                      </a:gsLst>
                      <a:lin ang="5400000" scaled="0"/>
                    </a:gradFill>
                  </a:rPr>
                  <a:t>right </a:t>
                </a:r>
                <a:r>
                  <a:rPr lang="en-US" sz="1600" dirty="0">
                    <a:gradFill>
                      <a:gsLst>
                        <a:gs pos="2917">
                          <a:schemeClr val="bg1"/>
                        </a:gs>
                        <a:gs pos="100000">
                          <a:schemeClr val="bg1"/>
                        </a:gs>
                      </a:gsLst>
                      <a:lin ang="5400000" scaled="0"/>
                    </a:gradFill>
                  </a:rPr>
                  <a:t>now</a:t>
                </a:r>
              </a:p>
            </p:txBody>
          </p:sp>
          <p:sp>
            <p:nvSpPr>
              <p:cNvPr id="60" name="Freeform 21"/>
              <p:cNvSpPr>
                <a:spLocks noChangeAspect="1" noEditPoints="1"/>
              </p:cNvSpPr>
              <p:nvPr/>
            </p:nvSpPr>
            <p:spPr bwMode="auto">
              <a:xfrm>
                <a:off x="1419287" y="5888076"/>
                <a:ext cx="628572" cy="674602"/>
              </a:xfrm>
              <a:custGeom>
                <a:avLst/>
                <a:gdLst>
                  <a:gd name="T0" fmla="*/ 1483 w 1540"/>
                  <a:gd name="T1" fmla="*/ 927 h 1653"/>
                  <a:gd name="T2" fmla="*/ 1540 w 1540"/>
                  <a:gd name="T3" fmla="*/ 1054 h 1653"/>
                  <a:gd name="T4" fmla="*/ 1471 w 1540"/>
                  <a:gd name="T5" fmla="*/ 1158 h 1653"/>
                  <a:gd name="T6" fmla="*/ 1506 w 1540"/>
                  <a:gd name="T7" fmla="*/ 1279 h 1653"/>
                  <a:gd name="T8" fmla="*/ 1413 w 1540"/>
                  <a:gd name="T9" fmla="*/ 1400 h 1653"/>
                  <a:gd name="T10" fmla="*/ 1408 w 1540"/>
                  <a:gd name="T11" fmla="*/ 1498 h 1653"/>
                  <a:gd name="T12" fmla="*/ 1275 w 1540"/>
                  <a:gd name="T13" fmla="*/ 1613 h 1653"/>
                  <a:gd name="T14" fmla="*/ 723 w 1540"/>
                  <a:gd name="T15" fmla="*/ 1613 h 1653"/>
                  <a:gd name="T16" fmla="*/ 378 w 1540"/>
                  <a:gd name="T17" fmla="*/ 1550 h 1653"/>
                  <a:gd name="T18" fmla="*/ 378 w 1540"/>
                  <a:gd name="T19" fmla="*/ 893 h 1653"/>
                  <a:gd name="T20" fmla="*/ 389 w 1540"/>
                  <a:gd name="T21" fmla="*/ 893 h 1653"/>
                  <a:gd name="T22" fmla="*/ 389 w 1540"/>
                  <a:gd name="T23" fmla="*/ 893 h 1653"/>
                  <a:gd name="T24" fmla="*/ 418 w 1540"/>
                  <a:gd name="T25" fmla="*/ 893 h 1653"/>
                  <a:gd name="T26" fmla="*/ 666 w 1540"/>
                  <a:gd name="T27" fmla="*/ 530 h 1653"/>
                  <a:gd name="T28" fmla="*/ 758 w 1540"/>
                  <a:gd name="T29" fmla="*/ 426 h 1653"/>
                  <a:gd name="T30" fmla="*/ 896 w 1540"/>
                  <a:gd name="T31" fmla="*/ 40 h 1653"/>
                  <a:gd name="T32" fmla="*/ 1068 w 1540"/>
                  <a:gd name="T33" fmla="*/ 86 h 1653"/>
                  <a:gd name="T34" fmla="*/ 1086 w 1540"/>
                  <a:gd name="T35" fmla="*/ 380 h 1653"/>
                  <a:gd name="T36" fmla="*/ 999 w 1540"/>
                  <a:gd name="T37" fmla="*/ 662 h 1653"/>
                  <a:gd name="T38" fmla="*/ 1431 w 1540"/>
                  <a:gd name="T39" fmla="*/ 674 h 1653"/>
                  <a:gd name="T40" fmla="*/ 1540 w 1540"/>
                  <a:gd name="T41" fmla="*/ 835 h 1653"/>
                  <a:gd name="T42" fmla="*/ 1483 w 1540"/>
                  <a:gd name="T43" fmla="*/ 927 h 1653"/>
                  <a:gd name="T44" fmla="*/ 330 w 1540"/>
                  <a:gd name="T45" fmla="*/ 1524 h 1653"/>
                  <a:gd name="T46" fmla="*/ 330 w 1540"/>
                  <a:gd name="T47" fmla="*/ 1524 h 1653"/>
                  <a:gd name="T48" fmla="*/ 330 w 1540"/>
                  <a:gd name="T49" fmla="*/ 920 h 1653"/>
                  <a:gd name="T50" fmla="*/ 255 w 1540"/>
                  <a:gd name="T51" fmla="*/ 850 h 1653"/>
                  <a:gd name="T52" fmla="*/ 76 w 1540"/>
                  <a:gd name="T53" fmla="*/ 850 h 1653"/>
                  <a:gd name="T54" fmla="*/ 0 w 1540"/>
                  <a:gd name="T55" fmla="*/ 920 h 1653"/>
                  <a:gd name="T56" fmla="*/ 0 w 1540"/>
                  <a:gd name="T57" fmla="*/ 1524 h 1653"/>
                  <a:gd name="T58" fmla="*/ 76 w 1540"/>
                  <a:gd name="T59" fmla="*/ 1593 h 1653"/>
                  <a:gd name="T60" fmla="*/ 255 w 1540"/>
                  <a:gd name="T61" fmla="*/ 1593 h 1653"/>
                  <a:gd name="T62" fmla="*/ 330 w 1540"/>
                  <a:gd name="T63" fmla="*/ 1524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40" h="1653">
                    <a:moveTo>
                      <a:pt x="1483" y="927"/>
                    </a:moveTo>
                    <a:cubicBezTo>
                      <a:pt x="1483" y="962"/>
                      <a:pt x="1540" y="1020"/>
                      <a:pt x="1540" y="1054"/>
                    </a:cubicBezTo>
                    <a:cubicBezTo>
                      <a:pt x="1540" y="1083"/>
                      <a:pt x="1471" y="1129"/>
                      <a:pt x="1471" y="1158"/>
                    </a:cubicBezTo>
                    <a:cubicBezTo>
                      <a:pt x="1465" y="1192"/>
                      <a:pt x="1506" y="1244"/>
                      <a:pt x="1506" y="1279"/>
                    </a:cubicBezTo>
                    <a:cubicBezTo>
                      <a:pt x="1506" y="1325"/>
                      <a:pt x="1431" y="1365"/>
                      <a:pt x="1413" y="1400"/>
                    </a:cubicBezTo>
                    <a:cubicBezTo>
                      <a:pt x="1402" y="1417"/>
                      <a:pt x="1419" y="1475"/>
                      <a:pt x="1408" y="1498"/>
                    </a:cubicBezTo>
                    <a:cubicBezTo>
                      <a:pt x="1390" y="1538"/>
                      <a:pt x="1321" y="1601"/>
                      <a:pt x="1275" y="1613"/>
                    </a:cubicBezTo>
                    <a:cubicBezTo>
                      <a:pt x="1143" y="1653"/>
                      <a:pt x="723" y="1613"/>
                      <a:pt x="723" y="1613"/>
                    </a:cubicBezTo>
                    <a:cubicBezTo>
                      <a:pt x="723" y="1613"/>
                      <a:pt x="723" y="1613"/>
                      <a:pt x="378" y="1550"/>
                    </a:cubicBezTo>
                    <a:cubicBezTo>
                      <a:pt x="378" y="1550"/>
                      <a:pt x="378" y="1550"/>
                      <a:pt x="378" y="893"/>
                    </a:cubicBezTo>
                    <a:cubicBezTo>
                      <a:pt x="378" y="893"/>
                      <a:pt x="378" y="893"/>
                      <a:pt x="389" y="893"/>
                    </a:cubicBezTo>
                    <a:cubicBezTo>
                      <a:pt x="389" y="893"/>
                      <a:pt x="389" y="893"/>
                      <a:pt x="389" y="893"/>
                    </a:cubicBezTo>
                    <a:cubicBezTo>
                      <a:pt x="389" y="893"/>
                      <a:pt x="389" y="893"/>
                      <a:pt x="418" y="893"/>
                    </a:cubicBezTo>
                    <a:cubicBezTo>
                      <a:pt x="458" y="881"/>
                      <a:pt x="550" y="824"/>
                      <a:pt x="666" y="530"/>
                    </a:cubicBezTo>
                    <a:cubicBezTo>
                      <a:pt x="683" y="484"/>
                      <a:pt x="717" y="455"/>
                      <a:pt x="758" y="426"/>
                    </a:cubicBezTo>
                    <a:cubicBezTo>
                      <a:pt x="827" y="374"/>
                      <a:pt x="878" y="299"/>
                      <a:pt x="896" y="40"/>
                    </a:cubicBezTo>
                    <a:cubicBezTo>
                      <a:pt x="896" y="0"/>
                      <a:pt x="1011" y="6"/>
                      <a:pt x="1068" y="86"/>
                    </a:cubicBezTo>
                    <a:cubicBezTo>
                      <a:pt x="1120" y="155"/>
                      <a:pt x="1126" y="282"/>
                      <a:pt x="1086" y="380"/>
                    </a:cubicBezTo>
                    <a:cubicBezTo>
                      <a:pt x="1063" y="443"/>
                      <a:pt x="965" y="599"/>
                      <a:pt x="999" y="662"/>
                    </a:cubicBezTo>
                    <a:cubicBezTo>
                      <a:pt x="999" y="662"/>
                      <a:pt x="1362" y="645"/>
                      <a:pt x="1431" y="674"/>
                    </a:cubicBezTo>
                    <a:cubicBezTo>
                      <a:pt x="1477" y="691"/>
                      <a:pt x="1540" y="789"/>
                      <a:pt x="1540" y="835"/>
                    </a:cubicBezTo>
                    <a:cubicBezTo>
                      <a:pt x="1534" y="864"/>
                      <a:pt x="1488" y="904"/>
                      <a:pt x="1483" y="927"/>
                    </a:cubicBezTo>
                    <a:close/>
                    <a:moveTo>
                      <a:pt x="330" y="1524"/>
                    </a:moveTo>
                    <a:cubicBezTo>
                      <a:pt x="330" y="1524"/>
                      <a:pt x="330" y="1524"/>
                      <a:pt x="330" y="1524"/>
                    </a:cubicBezTo>
                    <a:cubicBezTo>
                      <a:pt x="330" y="1524"/>
                      <a:pt x="330" y="1524"/>
                      <a:pt x="330" y="920"/>
                    </a:cubicBezTo>
                    <a:cubicBezTo>
                      <a:pt x="330" y="885"/>
                      <a:pt x="295" y="850"/>
                      <a:pt x="255" y="850"/>
                    </a:cubicBezTo>
                    <a:cubicBezTo>
                      <a:pt x="255" y="850"/>
                      <a:pt x="255" y="850"/>
                      <a:pt x="76" y="850"/>
                    </a:cubicBezTo>
                    <a:cubicBezTo>
                      <a:pt x="35" y="850"/>
                      <a:pt x="0" y="885"/>
                      <a:pt x="0" y="920"/>
                    </a:cubicBezTo>
                    <a:cubicBezTo>
                      <a:pt x="0" y="920"/>
                      <a:pt x="0" y="920"/>
                      <a:pt x="0" y="1524"/>
                    </a:cubicBezTo>
                    <a:cubicBezTo>
                      <a:pt x="0" y="1559"/>
                      <a:pt x="35" y="1593"/>
                      <a:pt x="76" y="1593"/>
                    </a:cubicBezTo>
                    <a:cubicBezTo>
                      <a:pt x="76" y="1593"/>
                      <a:pt x="76" y="1593"/>
                      <a:pt x="255" y="1593"/>
                    </a:cubicBezTo>
                    <a:cubicBezTo>
                      <a:pt x="295" y="1593"/>
                      <a:pt x="330" y="1559"/>
                      <a:pt x="330" y="15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Freeform 6"/>
            <p:cNvSpPr>
              <a:spLocks noEditPoints="1"/>
            </p:cNvSpPr>
            <p:nvPr/>
          </p:nvSpPr>
          <p:spPr bwMode="auto">
            <a:xfrm>
              <a:off x="879745" y="2874640"/>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grpSp>
        <p:nvGrpSpPr>
          <p:cNvPr id="17" name="Group 16"/>
          <p:cNvGrpSpPr/>
          <p:nvPr/>
        </p:nvGrpSpPr>
        <p:grpSpPr>
          <a:xfrm>
            <a:off x="2261212" y="2874640"/>
            <a:ext cx="1906290" cy="3823022"/>
            <a:chOff x="2261212" y="2874640"/>
            <a:chExt cx="1906290" cy="3823022"/>
          </a:xfrm>
        </p:grpSpPr>
        <p:grpSp>
          <p:nvGrpSpPr>
            <p:cNvPr id="11" name="Group 10"/>
            <p:cNvGrpSpPr/>
            <p:nvPr/>
          </p:nvGrpSpPr>
          <p:grpSpPr>
            <a:xfrm>
              <a:off x="2261212" y="3686475"/>
              <a:ext cx="1906290" cy="3011187"/>
              <a:chOff x="2261212" y="3686475"/>
              <a:chExt cx="1906290" cy="3011187"/>
            </a:xfrm>
          </p:grpSpPr>
          <p:sp>
            <p:nvSpPr>
              <p:cNvPr id="3" name="TextBox 2"/>
              <p:cNvSpPr txBox="1"/>
              <p:nvPr/>
            </p:nvSpPr>
            <p:spPr>
              <a:xfrm>
                <a:off x="2261212" y="3686475"/>
                <a:ext cx="1906290" cy="3011187"/>
              </a:xfrm>
              <a:prstGeom prst="rect">
                <a:avLst/>
              </a:prstGeom>
              <a:solidFill>
                <a:schemeClr val="accent2"/>
              </a:solidFill>
            </p:spPr>
            <p:txBody>
              <a:bodyPr vert="horz" wrap="square" lIns="182880" tIns="146304" rIns="182880" bIns="146304" rtlCol="0">
                <a:normAutofit/>
              </a:bodyPr>
              <a:lstStyle>
                <a:defPPr>
                  <a:defRPr lang="en-US"/>
                </a:defPPr>
                <a:lvl1pPr>
                  <a:spcBef>
                    <a:spcPct val="20000"/>
                  </a:spcBef>
                  <a:defRPr sz="2400">
                    <a:gradFill>
                      <a:gsLst>
                        <a:gs pos="2917">
                          <a:schemeClr val="bg1"/>
                        </a:gs>
                        <a:gs pos="100000">
                          <a:schemeClr val="bg1"/>
                        </a:gs>
                      </a:gsLst>
                      <a:lin ang="5400000" scaled="0"/>
                    </a:gradFill>
                  </a:defRPr>
                </a:lvl1pPr>
              </a:lstStyle>
              <a:p>
                <a:pPr>
                  <a:lnSpc>
                    <a:spcPct val="90000"/>
                  </a:lnSpc>
                </a:pPr>
                <a:r>
                  <a:rPr lang="en-US" sz="2000" b="1" dirty="0">
                    <a:latin typeface="Segoe UI Semibold" panose="020B0702040204020203" pitchFamily="34" charset="0"/>
                    <a:cs typeface="Segoe UI Semibold" panose="020B0702040204020203" pitchFamily="34" charset="0"/>
                  </a:rPr>
                  <a:t>Clickstream</a:t>
                </a:r>
              </a:p>
              <a:p>
                <a:pPr>
                  <a:lnSpc>
                    <a:spcPct val="90000"/>
                  </a:lnSpc>
                </a:pPr>
                <a:r>
                  <a:rPr lang="en-US" sz="1700" dirty="0"/>
                  <a:t>Capture and </a:t>
                </a:r>
                <a:r>
                  <a:rPr lang="en-US" sz="1700" dirty="0" smtClean="0"/>
                  <a:t>analyze</a:t>
                </a:r>
                <a:br>
                  <a:rPr lang="en-US" sz="1700" dirty="0" smtClean="0"/>
                </a:br>
                <a:r>
                  <a:rPr lang="en-US" sz="1700" dirty="0" smtClean="0"/>
                  <a:t>website </a:t>
                </a:r>
                <a:r>
                  <a:rPr lang="en-US" sz="1700" dirty="0"/>
                  <a:t>visitors’ </a:t>
                </a:r>
                <a:r>
                  <a:rPr lang="en-US" sz="1700" dirty="0" smtClean="0"/>
                  <a:t/>
                </a:r>
                <a:br>
                  <a:rPr lang="en-US" sz="1700" dirty="0" smtClean="0"/>
                </a:br>
                <a:r>
                  <a:rPr lang="en-US" sz="1700" dirty="0" smtClean="0"/>
                  <a:t>data </a:t>
                </a:r>
                <a:r>
                  <a:rPr lang="en-US" sz="1700" dirty="0"/>
                  <a:t>trails </a:t>
                </a:r>
                <a:r>
                  <a:rPr lang="en-US" sz="1700" dirty="0" smtClean="0"/>
                  <a:t/>
                </a:r>
                <a:br>
                  <a:rPr lang="en-US" sz="1700" dirty="0" smtClean="0"/>
                </a:br>
                <a:r>
                  <a:rPr lang="en-US" sz="1700" dirty="0" smtClean="0"/>
                  <a:t>and </a:t>
                </a:r>
                <a:r>
                  <a:rPr lang="en-US" sz="1700" dirty="0"/>
                  <a:t>optimize your website</a:t>
                </a:r>
              </a:p>
            </p:txBody>
          </p:sp>
          <p:sp>
            <p:nvSpPr>
              <p:cNvPr id="64" name="Freeform 25"/>
              <p:cNvSpPr>
                <a:spLocks noChangeAspect="1" noEditPoints="1"/>
              </p:cNvSpPr>
              <p:nvPr/>
            </p:nvSpPr>
            <p:spPr bwMode="auto">
              <a:xfrm>
                <a:off x="3319465" y="5893974"/>
                <a:ext cx="670305" cy="668704"/>
              </a:xfrm>
              <a:custGeom>
                <a:avLst/>
                <a:gdLst>
                  <a:gd name="T0" fmla="*/ 0 w 3586"/>
                  <a:gd name="T1" fmla="*/ 0 h 3646"/>
                  <a:gd name="T2" fmla="*/ 0 w 3586"/>
                  <a:gd name="T3" fmla="*/ 0 h 3646"/>
                  <a:gd name="T4" fmla="*/ 1257 w 3586"/>
                  <a:gd name="T5" fmla="*/ 0 h 3646"/>
                  <a:gd name="T6" fmla="*/ 866 w 3586"/>
                  <a:gd name="T7" fmla="*/ 393 h 3646"/>
                  <a:gd name="T8" fmla="*/ 1645 w 3586"/>
                  <a:gd name="T9" fmla="*/ 1186 h 3646"/>
                  <a:gd name="T10" fmla="*/ 1162 w 3586"/>
                  <a:gd name="T11" fmla="*/ 1676 h 3646"/>
                  <a:gd name="T12" fmla="*/ 383 w 3586"/>
                  <a:gd name="T13" fmla="*/ 883 h 3646"/>
                  <a:gd name="T14" fmla="*/ 0 w 3586"/>
                  <a:gd name="T15" fmla="*/ 1274 h 3646"/>
                  <a:gd name="T16" fmla="*/ 0 w 3586"/>
                  <a:gd name="T17" fmla="*/ 0 h 3646"/>
                  <a:gd name="T18" fmla="*/ 0 w 3586"/>
                  <a:gd name="T19" fmla="*/ 0 h 3646"/>
                  <a:gd name="T20" fmla="*/ 3586 w 3586"/>
                  <a:gd name="T21" fmla="*/ 0 h 3646"/>
                  <a:gd name="T22" fmla="*/ 3586 w 3586"/>
                  <a:gd name="T23" fmla="*/ 0 h 3646"/>
                  <a:gd name="T24" fmla="*/ 2324 w 3586"/>
                  <a:gd name="T25" fmla="*/ 0 h 3646"/>
                  <a:gd name="T26" fmla="*/ 2712 w 3586"/>
                  <a:gd name="T27" fmla="*/ 393 h 3646"/>
                  <a:gd name="T28" fmla="*/ 1938 w 3586"/>
                  <a:gd name="T29" fmla="*/ 1186 h 3646"/>
                  <a:gd name="T30" fmla="*/ 2416 w 3586"/>
                  <a:gd name="T31" fmla="*/ 1676 h 3646"/>
                  <a:gd name="T32" fmla="*/ 3195 w 3586"/>
                  <a:gd name="T33" fmla="*/ 883 h 3646"/>
                  <a:gd name="T34" fmla="*/ 3586 w 3586"/>
                  <a:gd name="T35" fmla="*/ 1274 h 3646"/>
                  <a:gd name="T36" fmla="*/ 3586 w 3586"/>
                  <a:gd name="T37" fmla="*/ 0 h 3646"/>
                  <a:gd name="T38" fmla="*/ 3586 w 3586"/>
                  <a:gd name="T39" fmla="*/ 0 h 3646"/>
                  <a:gd name="T40" fmla="*/ 0 w 3586"/>
                  <a:gd name="T41" fmla="*/ 3646 h 3646"/>
                  <a:gd name="T42" fmla="*/ 0 w 3586"/>
                  <a:gd name="T43" fmla="*/ 3646 h 3646"/>
                  <a:gd name="T44" fmla="*/ 1257 w 3586"/>
                  <a:gd name="T45" fmla="*/ 3646 h 3646"/>
                  <a:gd name="T46" fmla="*/ 866 w 3586"/>
                  <a:gd name="T47" fmla="*/ 3253 h 3646"/>
                  <a:gd name="T48" fmla="*/ 1645 w 3586"/>
                  <a:gd name="T49" fmla="*/ 2455 h 3646"/>
                  <a:gd name="T50" fmla="*/ 1162 w 3586"/>
                  <a:gd name="T51" fmla="*/ 1956 h 3646"/>
                  <a:gd name="T52" fmla="*/ 383 w 3586"/>
                  <a:gd name="T53" fmla="*/ 2760 h 3646"/>
                  <a:gd name="T54" fmla="*/ 0 w 3586"/>
                  <a:gd name="T55" fmla="*/ 2365 h 3646"/>
                  <a:gd name="T56" fmla="*/ 0 w 3586"/>
                  <a:gd name="T57" fmla="*/ 3646 h 3646"/>
                  <a:gd name="T58" fmla="*/ 0 w 3586"/>
                  <a:gd name="T59" fmla="*/ 3646 h 3646"/>
                  <a:gd name="T60" fmla="*/ 3586 w 3586"/>
                  <a:gd name="T61" fmla="*/ 3646 h 3646"/>
                  <a:gd name="T62" fmla="*/ 3586 w 3586"/>
                  <a:gd name="T63" fmla="*/ 2365 h 3646"/>
                  <a:gd name="T64" fmla="*/ 3195 w 3586"/>
                  <a:gd name="T65" fmla="*/ 2760 h 3646"/>
                  <a:gd name="T66" fmla="*/ 2416 w 3586"/>
                  <a:gd name="T67" fmla="*/ 1956 h 3646"/>
                  <a:gd name="T68" fmla="*/ 1938 w 3586"/>
                  <a:gd name="T69" fmla="*/ 2455 h 3646"/>
                  <a:gd name="T70" fmla="*/ 2712 w 3586"/>
                  <a:gd name="T71" fmla="*/ 3253 h 3646"/>
                  <a:gd name="T72" fmla="*/ 2324 w 3586"/>
                  <a:gd name="T73" fmla="*/ 3646 h 3646"/>
                  <a:gd name="T74" fmla="*/ 3586 w 3586"/>
                  <a:gd name="T75" fmla="*/ 3646 h 3646"/>
                  <a:gd name="T76" fmla="*/ 3586 w 3586"/>
                  <a:gd name="T77" fmla="*/ 3646 h 3646"/>
                  <a:gd name="T78" fmla="*/ 3586 w 3586"/>
                  <a:gd name="T79" fmla="*/ 3646 h 3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86" h="3646">
                    <a:moveTo>
                      <a:pt x="0" y="0"/>
                    </a:moveTo>
                    <a:lnTo>
                      <a:pt x="0" y="0"/>
                    </a:lnTo>
                    <a:lnTo>
                      <a:pt x="1257" y="0"/>
                    </a:lnTo>
                    <a:lnTo>
                      <a:pt x="866" y="393"/>
                    </a:lnTo>
                    <a:lnTo>
                      <a:pt x="1645" y="1186"/>
                    </a:lnTo>
                    <a:lnTo>
                      <a:pt x="1162" y="1676"/>
                    </a:lnTo>
                    <a:lnTo>
                      <a:pt x="383" y="883"/>
                    </a:lnTo>
                    <a:lnTo>
                      <a:pt x="0" y="1274"/>
                    </a:lnTo>
                    <a:lnTo>
                      <a:pt x="0" y="0"/>
                    </a:lnTo>
                    <a:lnTo>
                      <a:pt x="0" y="0"/>
                    </a:lnTo>
                    <a:close/>
                    <a:moveTo>
                      <a:pt x="3586" y="0"/>
                    </a:moveTo>
                    <a:lnTo>
                      <a:pt x="3586" y="0"/>
                    </a:lnTo>
                    <a:lnTo>
                      <a:pt x="2324" y="0"/>
                    </a:lnTo>
                    <a:lnTo>
                      <a:pt x="2712" y="393"/>
                    </a:lnTo>
                    <a:lnTo>
                      <a:pt x="1938" y="1186"/>
                    </a:lnTo>
                    <a:lnTo>
                      <a:pt x="2416" y="1676"/>
                    </a:lnTo>
                    <a:lnTo>
                      <a:pt x="3195" y="883"/>
                    </a:lnTo>
                    <a:lnTo>
                      <a:pt x="3586" y="1274"/>
                    </a:lnTo>
                    <a:lnTo>
                      <a:pt x="3586" y="0"/>
                    </a:lnTo>
                    <a:lnTo>
                      <a:pt x="3586" y="0"/>
                    </a:lnTo>
                    <a:close/>
                    <a:moveTo>
                      <a:pt x="0" y="3646"/>
                    </a:moveTo>
                    <a:lnTo>
                      <a:pt x="0" y="3646"/>
                    </a:lnTo>
                    <a:lnTo>
                      <a:pt x="1257" y="3646"/>
                    </a:lnTo>
                    <a:lnTo>
                      <a:pt x="866" y="3253"/>
                    </a:lnTo>
                    <a:lnTo>
                      <a:pt x="1645" y="2455"/>
                    </a:lnTo>
                    <a:lnTo>
                      <a:pt x="1162" y="1956"/>
                    </a:lnTo>
                    <a:lnTo>
                      <a:pt x="383" y="2760"/>
                    </a:lnTo>
                    <a:lnTo>
                      <a:pt x="0" y="2365"/>
                    </a:lnTo>
                    <a:lnTo>
                      <a:pt x="0" y="3646"/>
                    </a:lnTo>
                    <a:lnTo>
                      <a:pt x="0" y="3646"/>
                    </a:lnTo>
                    <a:close/>
                    <a:moveTo>
                      <a:pt x="3586" y="3646"/>
                    </a:moveTo>
                    <a:lnTo>
                      <a:pt x="3586" y="2365"/>
                    </a:lnTo>
                    <a:lnTo>
                      <a:pt x="3195" y="2760"/>
                    </a:lnTo>
                    <a:lnTo>
                      <a:pt x="2416" y="1956"/>
                    </a:lnTo>
                    <a:lnTo>
                      <a:pt x="1938" y="2455"/>
                    </a:lnTo>
                    <a:lnTo>
                      <a:pt x="2712" y="3253"/>
                    </a:lnTo>
                    <a:lnTo>
                      <a:pt x="2324" y="3646"/>
                    </a:lnTo>
                    <a:lnTo>
                      <a:pt x="3586" y="3646"/>
                    </a:lnTo>
                    <a:lnTo>
                      <a:pt x="3586" y="3646"/>
                    </a:lnTo>
                    <a:lnTo>
                      <a:pt x="3586" y="364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8" name="Freeform 6"/>
            <p:cNvSpPr>
              <a:spLocks noEditPoints="1"/>
            </p:cNvSpPr>
            <p:nvPr/>
          </p:nvSpPr>
          <p:spPr bwMode="auto">
            <a:xfrm>
              <a:off x="2759661" y="2874640"/>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grpSp>
        <p:nvGrpSpPr>
          <p:cNvPr id="18" name="Group 17"/>
          <p:cNvGrpSpPr/>
          <p:nvPr/>
        </p:nvGrpSpPr>
        <p:grpSpPr>
          <a:xfrm>
            <a:off x="4244315" y="2874640"/>
            <a:ext cx="1906290" cy="3823022"/>
            <a:chOff x="4244315" y="2874640"/>
            <a:chExt cx="1906290" cy="3823022"/>
          </a:xfrm>
        </p:grpSpPr>
        <p:grpSp>
          <p:nvGrpSpPr>
            <p:cNvPr id="12" name="Group 11"/>
            <p:cNvGrpSpPr/>
            <p:nvPr/>
          </p:nvGrpSpPr>
          <p:grpSpPr>
            <a:xfrm>
              <a:off x="4244315" y="3686475"/>
              <a:ext cx="1906290" cy="3011187"/>
              <a:chOff x="4244315" y="3686475"/>
              <a:chExt cx="1906290" cy="3011187"/>
            </a:xfrm>
          </p:grpSpPr>
          <p:sp>
            <p:nvSpPr>
              <p:cNvPr id="4" name="TextBox 3"/>
              <p:cNvSpPr txBox="1"/>
              <p:nvPr/>
            </p:nvSpPr>
            <p:spPr>
              <a:xfrm>
                <a:off x="4244315" y="3686475"/>
                <a:ext cx="1906290" cy="3011187"/>
              </a:xfrm>
              <a:prstGeom prst="rect">
                <a:avLst/>
              </a:prstGeom>
              <a:solidFill>
                <a:schemeClr val="accent2"/>
              </a:solidFill>
            </p:spPr>
            <p:txBody>
              <a:bodyPr vert="horz" wrap="square" lIns="182880" tIns="146304" rIns="182880" bIns="146304" rtlCol="0">
                <a:normAutofit/>
              </a:bodyPr>
              <a:lstStyle>
                <a:defPPr>
                  <a:defRPr lang="en-US"/>
                </a:defPPr>
                <a:lvl1pPr>
                  <a:spcBef>
                    <a:spcPct val="20000"/>
                  </a:spcBef>
                  <a:defRPr sz="220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defRPr>
                </a:lvl1pPr>
              </a:lstStyle>
              <a:p>
                <a:pPr>
                  <a:lnSpc>
                    <a:spcPct val="90000"/>
                  </a:lnSpc>
                </a:pPr>
                <a:r>
                  <a:rPr lang="en-US" sz="2000" b="1" dirty="0"/>
                  <a:t>Sensors</a:t>
                </a:r>
              </a:p>
              <a:p>
                <a:pPr>
                  <a:lnSpc>
                    <a:spcPct val="90000"/>
                  </a:lnSpc>
                </a:pPr>
                <a:r>
                  <a:rPr lang="en-US" sz="1700" dirty="0">
                    <a:latin typeface="+mn-lt"/>
                    <a:cs typeface="+mn-cs"/>
                  </a:rPr>
                  <a:t>Discover patterns in </a:t>
                </a:r>
                <a:r>
                  <a:rPr lang="en-US" sz="1700" dirty="0" smtClean="0">
                    <a:latin typeface="+mn-lt"/>
                    <a:cs typeface="+mn-cs"/>
                  </a:rPr>
                  <a:t/>
                </a:r>
                <a:br>
                  <a:rPr lang="en-US" sz="1700" dirty="0" smtClean="0">
                    <a:latin typeface="+mn-lt"/>
                    <a:cs typeface="+mn-cs"/>
                  </a:rPr>
                </a:br>
                <a:r>
                  <a:rPr lang="en-US" sz="1700" dirty="0" smtClean="0">
                    <a:latin typeface="+mn-lt"/>
                    <a:cs typeface="+mn-cs"/>
                  </a:rPr>
                  <a:t>data </a:t>
                </a:r>
                <a:r>
                  <a:rPr lang="en-US" sz="1700" dirty="0">
                    <a:latin typeface="+mn-lt"/>
                    <a:cs typeface="+mn-cs"/>
                  </a:rPr>
                  <a:t>streaming automatically from remote sensors and machines</a:t>
                </a:r>
              </a:p>
            </p:txBody>
          </p:sp>
          <p:sp>
            <p:nvSpPr>
              <p:cNvPr id="75" name="Freeform 36"/>
              <p:cNvSpPr>
                <a:spLocks noChangeAspect="1" noEditPoints="1"/>
              </p:cNvSpPr>
              <p:nvPr/>
            </p:nvSpPr>
            <p:spPr bwMode="auto">
              <a:xfrm>
                <a:off x="5214121" y="5847552"/>
                <a:ext cx="779291" cy="715126"/>
              </a:xfrm>
              <a:custGeom>
                <a:avLst/>
                <a:gdLst>
                  <a:gd name="T0" fmla="*/ 1145 w 2054"/>
                  <a:gd name="T1" fmla="*/ 1181 h 1884"/>
                  <a:gd name="T2" fmla="*/ 1362 w 2054"/>
                  <a:gd name="T3" fmla="*/ 1063 h 1884"/>
                  <a:gd name="T4" fmla="*/ 1362 w 2054"/>
                  <a:gd name="T5" fmla="*/ 823 h 1884"/>
                  <a:gd name="T6" fmla="*/ 1145 w 2054"/>
                  <a:gd name="T7" fmla="*/ 700 h 1884"/>
                  <a:gd name="T8" fmla="*/ 1245 w 2054"/>
                  <a:gd name="T9" fmla="*/ 557 h 1884"/>
                  <a:gd name="T10" fmla="*/ 1047 w 2054"/>
                  <a:gd name="T11" fmla="*/ 385 h 1884"/>
                  <a:gd name="T12" fmla="*/ 816 w 2054"/>
                  <a:gd name="T13" fmla="*/ 283 h 1884"/>
                  <a:gd name="T14" fmla="*/ 585 w 2054"/>
                  <a:gd name="T15" fmla="*/ 257 h 1884"/>
                  <a:gd name="T16" fmla="*/ 446 w 2054"/>
                  <a:gd name="T17" fmla="*/ 481 h 1884"/>
                  <a:gd name="T18" fmla="*/ 216 w 2054"/>
                  <a:gd name="T19" fmla="*/ 441 h 1884"/>
                  <a:gd name="T20" fmla="*/ 128 w 2054"/>
                  <a:gd name="T21" fmla="*/ 579 h 1884"/>
                  <a:gd name="T22" fmla="*/ 24 w 2054"/>
                  <a:gd name="T23" fmla="*/ 809 h 1884"/>
                  <a:gd name="T24" fmla="*/ 0 w 2054"/>
                  <a:gd name="T25" fmla="*/ 1039 h 1884"/>
                  <a:gd name="T26" fmla="*/ 188 w 2054"/>
                  <a:gd name="T27" fmla="*/ 1096 h 1884"/>
                  <a:gd name="T28" fmla="*/ 131 w 2054"/>
                  <a:gd name="T29" fmla="*/ 1305 h 1884"/>
                  <a:gd name="T30" fmla="*/ 300 w 2054"/>
                  <a:gd name="T31" fmla="*/ 1505 h 1884"/>
                  <a:gd name="T32" fmla="*/ 528 w 2054"/>
                  <a:gd name="T33" fmla="*/ 1436 h 1884"/>
                  <a:gd name="T34" fmla="*/ 585 w 2054"/>
                  <a:gd name="T35" fmla="*/ 1626 h 1884"/>
                  <a:gd name="T36" fmla="*/ 841 w 2054"/>
                  <a:gd name="T37" fmla="*/ 1435 h 1884"/>
                  <a:gd name="T38" fmla="*/ 1069 w 2054"/>
                  <a:gd name="T39" fmla="*/ 1505 h 1884"/>
                  <a:gd name="T40" fmla="*/ 1249 w 2054"/>
                  <a:gd name="T41" fmla="*/ 1326 h 1884"/>
                  <a:gd name="T42" fmla="*/ 491 w 2054"/>
                  <a:gd name="T43" fmla="*/ 1135 h 1884"/>
                  <a:gd name="T44" fmla="*/ 685 w 2054"/>
                  <a:gd name="T45" fmla="*/ 668 h 1884"/>
                  <a:gd name="T46" fmla="*/ 878 w 2054"/>
                  <a:gd name="T47" fmla="*/ 1135 h 1884"/>
                  <a:gd name="T48" fmla="*/ 1917 w 2054"/>
                  <a:gd name="T49" fmla="*/ 1178 h 1884"/>
                  <a:gd name="T50" fmla="*/ 1774 w 2054"/>
                  <a:gd name="T51" fmla="*/ 1098 h 1884"/>
                  <a:gd name="T52" fmla="*/ 1611 w 2054"/>
                  <a:gd name="T53" fmla="*/ 1218 h 1884"/>
                  <a:gd name="T54" fmla="*/ 1474 w 2054"/>
                  <a:gd name="T55" fmla="*/ 1113 h 1884"/>
                  <a:gd name="T56" fmla="*/ 1369 w 2054"/>
                  <a:gd name="T57" fmla="*/ 1178 h 1884"/>
                  <a:gd name="T58" fmla="*/ 1232 w 2054"/>
                  <a:gd name="T59" fmla="*/ 1414 h 1884"/>
                  <a:gd name="T60" fmla="*/ 1424 w 2054"/>
                  <a:gd name="T61" fmla="*/ 1653 h 1884"/>
                  <a:gd name="T62" fmla="*/ 1506 w 2054"/>
                  <a:gd name="T63" fmla="*/ 1884 h 1884"/>
                  <a:gd name="T64" fmla="*/ 1643 w 2054"/>
                  <a:gd name="T65" fmla="*/ 1763 h 1884"/>
                  <a:gd name="T66" fmla="*/ 1780 w 2054"/>
                  <a:gd name="T67" fmla="*/ 1884 h 1884"/>
                  <a:gd name="T68" fmla="*/ 1863 w 2054"/>
                  <a:gd name="T69" fmla="*/ 1653 h 1884"/>
                  <a:gd name="T70" fmla="*/ 2054 w 2054"/>
                  <a:gd name="T71" fmla="*/ 1414 h 1884"/>
                  <a:gd name="T72" fmla="*/ 1643 w 2054"/>
                  <a:gd name="T73" fmla="*/ 1626 h 1884"/>
                  <a:gd name="T74" fmla="*/ 1547 w 2054"/>
                  <a:gd name="T75" fmla="*/ 1393 h 1884"/>
                  <a:gd name="T76" fmla="*/ 1780 w 2054"/>
                  <a:gd name="T77" fmla="*/ 1489 h 1884"/>
                  <a:gd name="T78" fmla="*/ 1863 w 2054"/>
                  <a:gd name="T79" fmla="*/ 230 h 1884"/>
                  <a:gd name="T80" fmla="*/ 1780 w 2054"/>
                  <a:gd name="T81" fmla="*/ 0 h 1884"/>
                  <a:gd name="T82" fmla="*/ 1643 w 2054"/>
                  <a:gd name="T83" fmla="*/ 120 h 1884"/>
                  <a:gd name="T84" fmla="*/ 1506 w 2054"/>
                  <a:gd name="T85" fmla="*/ 0 h 1884"/>
                  <a:gd name="T86" fmla="*/ 1374 w 2054"/>
                  <a:gd name="T87" fmla="*/ 75 h 1884"/>
                  <a:gd name="T88" fmla="*/ 1392 w 2054"/>
                  <a:gd name="T89" fmla="*/ 285 h 1884"/>
                  <a:gd name="T90" fmla="*/ 1392 w 2054"/>
                  <a:gd name="T91" fmla="*/ 502 h 1884"/>
                  <a:gd name="T92" fmla="*/ 1374 w 2054"/>
                  <a:gd name="T93" fmla="*/ 712 h 1884"/>
                  <a:gd name="T94" fmla="*/ 1611 w 2054"/>
                  <a:gd name="T95" fmla="*/ 665 h 1884"/>
                  <a:gd name="T96" fmla="*/ 1731 w 2054"/>
                  <a:gd name="T97" fmla="*/ 738 h 1884"/>
                  <a:gd name="T98" fmla="*/ 1917 w 2054"/>
                  <a:gd name="T99" fmla="*/ 705 h 1884"/>
                  <a:gd name="T100" fmla="*/ 2054 w 2054"/>
                  <a:gd name="T101" fmla="*/ 468 h 1884"/>
                  <a:gd name="T102" fmla="*/ 1740 w 2054"/>
                  <a:gd name="T103" fmla="*/ 490 h 1884"/>
                  <a:gd name="T104" fmla="*/ 1506 w 2054"/>
                  <a:gd name="T105" fmla="*/ 394 h 1884"/>
                  <a:gd name="T106" fmla="*/ 1740 w 2054"/>
                  <a:gd name="T107" fmla="*/ 297 h 1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4" h="1884">
                    <a:moveTo>
                      <a:pt x="1249" y="1326"/>
                    </a:moveTo>
                    <a:cubicBezTo>
                      <a:pt x="1249" y="1319"/>
                      <a:pt x="1246" y="1311"/>
                      <a:pt x="1241" y="1304"/>
                    </a:cubicBezTo>
                    <a:cubicBezTo>
                      <a:pt x="1201" y="1256"/>
                      <a:pt x="1169" y="1215"/>
                      <a:pt x="1145" y="1181"/>
                    </a:cubicBezTo>
                    <a:cubicBezTo>
                      <a:pt x="1160" y="1152"/>
                      <a:pt x="1171" y="1125"/>
                      <a:pt x="1179" y="1100"/>
                    </a:cubicBezTo>
                    <a:cubicBezTo>
                      <a:pt x="1345" y="1074"/>
                      <a:pt x="1345" y="1074"/>
                      <a:pt x="1345" y="1074"/>
                    </a:cubicBezTo>
                    <a:cubicBezTo>
                      <a:pt x="1351" y="1073"/>
                      <a:pt x="1357" y="1070"/>
                      <a:pt x="1362" y="1063"/>
                    </a:cubicBezTo>
                    <a:cubicBezTo>
                      <a:pt x="1367" y="1056"/>
                      <a:pt x="1369" y="1049"/>
                      <a:pt x="1369" y="1042"/>
                    </a:cubicBezTo>
                    <a:cubicBezTo>
                      <a:pt x="1369" y="844"/>
                      <a:pt x="1369" y="844"/>
                      <a:pt x="1369" y="844"/>
                    </a:cubicBezTo>
                    <a:cubicBezTo>
                      <a:pt x="1369" y="836"/>
                      <a:pt x="1367" y="829"/>
                      <a:pt x="1362" y="823"/>
                    </a:cubicBezTo>
                    <a:cubicBezTo>
                      <a:pt x="1357" y="817"/>
                      <a:pt x="1351" y="813"/>
                      <a:pt x="1344" y="812"/>
                    </a:cubicBezTo>
                    <a:cubicBezTo>
                      <a:pt x="1181" y="787"/>
                      <a:pt x="1181" y="787"/>
                      <a:pt x="1181" y="787"/>
                    </a:cubicBezTo>
                    <a:cubicBezTo>
                      <a:pt x="1173" y="763"/>
                      <a:pt x="1161" y="734"/>
                      <a:pt x="1145" y="700"/>
                    </a:cubicBezTo>
                    <a:cubicBezTo>
                      <a:pt x="1155" y="684"/>
                      <a:pt x="1171" y="663"/>
                      <a:pt x="1193" y="635"/>
                    </a:cubicBezTo>
                    <a:cubicBezTo>
                      <a:pt x="1214" y="608"/>
                      <a:pt x="1229" y="589"/>
                      <a:pt x="1238" y="578"/>
                    </a:cubicBezTo>
                    <a:cubicBezTo>
                      <a:pt x="1243" y="571"/>
                      <a:pt x="1245" y="564"/>
                      <a:pt x="1245" y="557"/>
                    </a:cubicBezTo>
                    <a:cubicBezTo>
                      <a:pt x="1245" y="538"/>
                      <a:pt x="1194" y="481"/>
                      <a:pt x="1091" y="386"/>
                    </a:cubicBezTo>
                    <a:cubicBezTo>
                      <a:pt x="1084" y="380"/>
                      <a:pt x="1077" y="378"/>
                      <a:pt x="1069" y="378"/>
                    </a:cubicBezTo>
                    <a:cubicBezTo>
                      <a:pt x="1060" y="378"/>
                      <a:pt x="1053" y="380"/>
                      <a:pt x="1047" y="385"/>
                    </a:cubicBezTo>
                    <a:cubicBezTo>
                      <a:pt x="921" y="480"/>
                      <a:pt x="921" y="480"/>
                      <a:pt x="921" y="480"/>
                    </a:cubicBezTo>
                    <a:cubicBezTo>
                      <a:pt x="892" y="465"/>
                      <a:pt x="865" y="454"/>
                      <a:pt x="841" y="447"/>
                    </a:cubicBezTo>
                    <a:cubicBezTo>
                      <a:pt x="816" y="283"/>
                      <a:pt x="816" y="283"/>
                      <a:pt x="816" y="283"/>
                    </a:cubicBezTo>
                    <a:cubicBezTo>
                      <a:pt x="815" y="276"/>
                      <a:pt x="812" y="270"/>
                      <a:pt x="805" y="265"/>
                    </a:cubicBezTo>
                    <a:cubicBezTo>
                      <a:pt x="799" y="259"/>
                      <a:pt x="792" y="257"/>
                      <a:pt x="784" y="257"/>
                    </a:cubicBezTo>
                    <a:cubicBezTo>
                      <a:pt x="585" y="257"/>
                      <a:pt x="585" y="257"/>
                      <a:pt x="585" y="257"/>
                    </a:cubicBezTo>
                    <a:cubicBezTo>
                      <a:pt x="569" y="257"/>
                      <a:pt x="558" y="265"/>
                      <a:pt x="553" y="282"/>
                    </a:cubicBezTo>
                    <a:cubicBezTo>
                      <a:pt x="544" y="315"/>
                      <a:pt x="536" y="370"/>
                      <a:pt x="528" y="447"/>
                    </a:cubicBezTo>
                    <a:cubicBezTo>
                      <a:pt x="498" y="457"/>
                      <a:pt x="470" y="468"/>
                      <a:pt x="446" y="481"/>
                    </a:cubicBezTo>
                    <a:cubicBezTo>
                      <a:pt x="323" y="385"/>
                      <a:pt x="323" y="385"/>
                      <a:pt x="323" y="385"/>
                    </a:cubicBezTo>
                    <a:cubicBezTo>
                      <a:pt x="316" y="380"/>
                      <a:pt x="308" y="378"/>
                      <a:pt x="300" y="378"/>
                    </a:cubicBezTo>
                    <a:cubicBezTo>
                      <a:pt x="287" y="378"/>
                      <a:pt x="259" y="399"/>
                      <a:pt x="216" y="441"/>
                    </a:cubicBezTo>
                    <a:cubicBezTo>
                      <a:pt x="173" y="483"/>
                      <a:pt x="144" y="515"/>
                      <a:pt x="128" y="536"/>
                    </a:cubicBezTo>
                    <a:cubicBezTo>
                      <a:pt x="123" y="542"/>
                      <a:pt x="121" y="549"/>
                      <a:pt x="121" y="557"/>
                    </a:cubicBezTo>
                    <a:cubicBezTo>
                      <a:pt x="121" y="564"/>
                      <a:pt x="123" y="571"/>
                      <a:pt x="128" y="579"/>
                    </a:cubicBezTo>
                    <a:cubicBezTo>
                      <a:pt x="168" y="627"/>
                      <a:pt x="200" y="668"/>
                      <a:pt x="224" y="702"/>
                    </a:cubicBezTo>
                    <a:cubicBezTo>
                      <a:pt x="209" y="731"/>
                      <a:pt x="198" y="758"/>
                      <a:pt x="190" y="783"/>
                    </a:cubicBezTo>
                    <a:cubicBezTo>
                      <a:pt x="24" y="809"/>
                      <a:pt x="24" y="809"/>
                      <a:pt x="24" y="809"/>
                    </a:cubicBezTo>
                    <a:cubicBezTo>
                      <a:pt x="18" y="809"/>
                      <a:pt x="12" y="813"/>
                      <a:pt x="7" y="820"/>
                    </a:cubicBezTo>
                    <a:cubicBezTo>
                      <a:pt x="2" y="827"/>
                      <a:pt x="0" y="834"/>
                      <a:pt x="0" y="841"/>
                    </a:cubicBezTo>
                    <a:cubicBezTo>
                      <a:pt x="0" y="1039"/>
                      <a:pt x="0" y="1039"/>
                      <a:pt x="0" y="1039"/>
                    </a:cubicBezTo>
                    <a:cubicBezTo>
                      <a:pt x="0" y="1047"/>
                      <a:pt x="2" y="1054"/>
                      <a:pt x="7" y="1060"/>
                    </a:cubicBezTo>
                    <a:cubicBezTo>
                      <a:pt x="12" y="1066"/>
                      <a:pt x="18" y="1069"/>
                      <a:pt x="25" y="1070"/>
                    </a:cubicBezTo>
                    <a:cubicBezTo>
                      <a:pt x="188" y="1096"/>
                      <a:pt x="188" y="1096"/>
                      <a:pt x="188" y="1096"/>
                    </a:cubicBezTo>
                    <a:cubicBezTo>
                      <a:pt x="197" y="1123"/>
                      <a:pt x="209" y="1152"/>
                      <a:pt x="225" y="1183"/>
                    </a:cubicBezTo>
                    <a:cubicBezTo>
                      <a:pt x="214" y="1199"/>
                      <a:pt x="197" y="1221"/>
                      <a:pt x="175" y="1249"/>
                    </a:cubicBezTo>
                    <a:cubicBezTo>
                      <a:pt x="153" y="1276"/>
                      <a:pt x="138" y="1295"/>
                      <a:pt x="131" y="1305"/>
                    </a:cubicBezTo>
                    <a:cubicBezTo>
                      <a:pt x="126" y="1312"/>
                      <a:pt x="124" y="1319"/>
                      <a:pt x="124" y="1326"/>
                    </a:cubicBezTo>
                    <a:cubicBezTo>
                      <a:pt x="124" y="1345"/>
                      <a:pt x="175" y="1402"/>
                      <a:pt x="278" y="1497"/>
                    </a:cubicBezTo>
                    <a:cubicBezTo>
                      <a:pt x="285" y="1503"/>
                      <a:pt x="293" y="1505"/>
                      <a:pt x="300" y="1505"/>
                    </a:cubicBezTo>
                    <a:cubicBezTo>
                      <a:pt x="310" y="1505"/>
                      <a:pt x="317" y="1503"/>
                      <a:pt x="322" y="1498"/>
                    </a:cubicBezTo>
                    <a:cubicBezTo>
                      <a:pt x="448" y="1403"/>
                      <a:pt x="448" y="1403"/>
                      <a:pt x="448" y="1403"/>
                    </a:cubicBezTo>
                    <a:cubicBezTo>
                      <a:pt x="477" y="1418"/>
                      <a:pt x="504" y="1429"/>
                      <a:pt x="528" y="1436"/>
                    </a:cubicBezTo>
                    <a:cubicBezTo>
                      <a:pt x="553" y="1600"/>
                      <a:pt x="553" y="1600"/>
                      <a:pt x="553" y="1600"/>
                    </a:cubicBezTo>
                    <a:cubicBezTo>
                      <a:pt x="554" y="1607"/>
                      <a:pt x="557" y="1613"/>
                      <a:pt x="564" y="1618"/>
                    </a:cubicBezTo>
                    <a:cubicBezTo>
                      <a:pt x="570" y="1624"/>
                      <a:pt x="577" y="1626"/>
                      <a:pt x="585" y="1626"/>
                    </a:cubicBezTo>
                    <a:cubicBezTo>
                      <a:pt x="784" y="1626"/>
                      <a:pt x="784" y="1626"/>
                      <a:pt x="784" y="1626"/>
                    </a:cubicBezTo>
                    <a:cubicBezTo>
                      <a:pt x="800" y="1626"/>
                      <a:pt x="811" y="1618"/>
                      <a:pt x="816" y="1601"/>
                    </a:cubicBezTo>
                    <a:cubicBezTo>
                      <a:pt x="825" y="1567"/>
                      <a:pt x="833" y="1512"/>
                      <a:pt x="841" y="1435"/>
                    </a:cubicBezTo>
                    <a:cubicBezTo>
                      <a:pt x="869" y="1426"/>
                      <a:pt x="897" y="1415"/>
                      <a:pt x="923" y="1402"/>
                    </a:cubicBezTo>
                    <a:cubicBezTo>
                      <a:pt x="1046" y="1498"/>
                      <a:pt x="1046" y="1498"/>
                      <a:pt x="1046" y="1498"/>
                    </a:cubicBezTo>
                    <a:cubicBezTo>
                      <a:pt x="1053" y="1503"/>
                      <a:pt x="1061" y="1505"/>
                      <a:pt x="1069" y="1505"/>
                    </a:cubicBezTo>
                    <a:cubicBezTo>
                      <a:pt x="1082" y="1505"/>
                      <a:pt x="1110" y="1484"/>
                      <a:pt x="1153" y="1442"/>
                    </a:cubicBezTo>
                    <a:cubicBezTo>
                      <a:pt x="1195" y="1399"/>
                      <a:pt x="1225" y="1367"/>
                      <a:pt x="1241" y="1346"/>
                    </a:cubicBezTo>
                    <a:cubicBezTo>
                      <a:pt x="1246" y="1341"/>
                      <a:pt x="1249" y="1334"/>
                      <a:pt x="1249" y="1326"/>
                    </a:cubicBezTo>
                    <a:close/>
                    <a:moveTo>
                      <a:pt x="878" y="1135"/>
                    </a:moveTo>
                    <a:cubicBezTo>
                      <a:pt x="825" y="1189"/>
                      <a:pt x="760" y="1215"/>
                      <a:pt x="685" y="1215"/>
                    </a:cubicBezTo>
                    <a:cubicBezTo>
                      <a:pt x="609" y="1215"/>
                      <a:pt x="544" y="1189"/>
                      <a:pt x="491" y="1135"/>
                    </a:cubicBezTo>
                    <a:cubicBezTo>
                      <a:pt x="437" y="1082"/>
                      <a:pt x="411" y="1017"/>
                      <a:pt x="411" y="941"/>
                    </a:cubicBezTo>
                    <a:cubicBezTo>
                      <a:pt x="411" y="866"/>
                      <a:pt x="437" y="801"/>
                      <a:pt x="491" y="748"/>
                    </a:cubicBezTo>
                    <a:cubicBezTo>
                      <a:pt x="544" y="694"/>
                      <a:pt x="609" y="668"/>
                      <a:pt x="685" y="668"/>
                    </a:cubicBezTo>
                    <a:cubicBezTo>
                      <a:pt x="760" y="668"/>
                      <a:pt x="825" y="694"/>
                      <a:pt x="878" y="748"/>
                    </a:cubicBezTo>
                    <a:cubicBezTo>
                      <a:pt x="932" y="801"/>
                      <a:pt x="958" y="866"/>
                      <a:pt x="958" y="941"/>
                    </a:cubicBezTo>
                    <a:cubicBezTo>
                      <a:pt x="958" y="1017"/>
                      <a:pt x="932" y="1082"/>
                      <a:pt x="878" y="1135"/>
                    </a:cubicBezTo>
                    <a:close/>
                    <a:moveTo>
                      <a:pt x="1895" y="1381"/>
                    </a:moveTo>
                    <a:cubicBezTo>
                      <a:pt x="1886" y="1361"/>
                      <a:pt x="1875" y="1342"/>
                      <a:pt x="1863" y="1326"/>
                    </a:cubicBezTo>
                    <a:cubicBezTo>
                      <a:pt x="1899" y="1245"/>
                      <a:pt x="1917" y="1196"/>
                      <a:pt x="1917" y="1178"/>
                    </a:cubicBezTo>
                    <a:cubicBezTo>
                      <a:pt x="1917" y="1175"/>
                      <a:pt x="1916" y="1173"/>
                      <a:pt x="1913" y="1170"/>
                    </a:cubicBezTo>
                    <a:cubicBezTo>
                      <a:pt x="1827" y="1121"/>
                      <a:pt x="1783" y="1096"/>
                      <a:pt x="1780" y="1096"/>
                    </a:cubicBezTo>
                    <a:cubicBezTo>
                      <a:pt x="1774" y="1098"/>
                      <a:pt x="1774" y="1098"/>
                      <a:pt x="1774" y="1098"/>
                    </a:cubicBezTo>
                    <a:cubicBezTo>
                      <a:pt x="1745" y="1127"/>
                      <a:pt x="1712" y="1167"/>
                      <a:pt x="1675" y="1218"/>
                    </a:cubicBezTo>
                    <a:cubicBezTo>
                      <a:pt x="1661" y="1216"/>
                      <a:pt x="1651" y="1215"/>
                      <a:pt x="1643" y="1215"/>
                    </a:cubicBezTo>
                    <a:cubicBezTo>
                      <a:pt x="1636" y="1215"/>
                      <a:pt x="1626" y="1216"/>
                      <a:pt x="1611" y="1218"/>
                    </a:cubicBezTo>
                    <a:cubicBezTo>
                      <a:pt x="1601" y="1203"/>
                      <a:pt x="1583" y="1179"/>
                      <a:pt x="1556" y="1145"/>
                    </a:cubicBezTo>
                    <a:cubicBezTo>
                      <a:pt x="1529" y="1112"/>
                      <a:pt x="1512" y="1096"/>
                      <a:pt x="1506" y="1096"/>
                    </a:cubicBezTo>
                    <a:cubicBezTo>
                      <a:pt x="1505" y="1096"/>
                      <a:pt x="1494" y="1101"/>
                      <a:pt x="1474" y="1113"/>
                    </a:cubicBezTo>
                    <a:cubicBezTo>
                      <a:pt x="1454" y="1124"/>
                      <a:pt x="1433" y="1136"/>
                      <a:pt x="1411" y="1149"/>
                    </a:cubicBezTo>
                    <a:cubicBezTo>
                      <a:pt x="1389" y="1162"/>
                      <a:pt x="1377" y="1169"/>
                      <a:pt x="1374" y="1171"/>
                    </a:cubicBezTo>
                    <a:cubicBezTo>
                      <a:pt x="1371" y="1173"/>
                      <a:pt x="1369" y="1175"/>
                      <a:pt x="1369" y="1178"/>
                    </a:cubicBezTo>
                    <a:cubicBezTo>
                      <a:pt x="1369" y="1196"/>
                      <a:pt x="1388" y="1245"/>
                      <a:pt x="1424" y="1326"/>
                    </a:cubicBezTo>
                    <a:cubicBezTo>
                      <a:pt x="1412" y="1342"/>
                      <a:pt x="1401" y="1361"/>
                      <a:pt x="1392" y="1381"/>
                    </a:cubicBezTo>
                    <a:cubicBezTo>
                      <a:pt x="1286" y="1392"/>
                      <a:pt x="1232" y="1403"/>
                      <a:pt x="1232" y="1414"/>
                    </a:cubicBezTo>
                    <a:cubicBezTo>
                      <a:pt x="1232" y="1564"/>
                      <a:pt x="1232" y="1564"/>
                      <a:pt x="1232" y="1564"/>
                    </a:cubicBezTo>
                    <a:cubicBezTo>
                      <a:pt x="1232" y="1576"/>
                      <a:pt x="1286" y="1587"/>
                      <a:pt x="1392" y="1597"/>
                    </a:cubicBezTo>
                    <a:cubicBezTo>
                      <a:pt x="1400" y="1617"/>
                      <a:pt x="1411" y="1635"/>
                      <a:pt x="1424" y="1653"/>
                    </a:cubicBezTo>
                    <a:cubicBezTo>
                      <a:pt x="1388" y="1734"/>
                      <a:pt x="1369" y="1783"/>
                      <a:pt x="1369" y="1801"/>
                    </a:cubicBezTo>
                    <a:cubicBezTo>
                      <a:pt x="1369" y="1804"/>
                      <a:pt x="1371" y="1806"/>
                      <a:pt x="1374" y="1808"/>
                    </a:cubicBezTo>
                    <a:cubicBezTo>
                      <a:pt x="1461" y="1859"/>
                      <a:pt x="1505" y="1884"/>
                      <a:pt x="1506" y="1884"/>
                    </a:cubicBezTo>
                    <a:cubicBezTo>
                      <a:pt x="1512" y="1884"/>
                      <a:pt x="1529" y="1867"/>
                      <a:pt x="1556" y="1834"/>
                    </a:cubicBezTo>
                    <a:cubicBezTo>
                      <a:pt x="1583" y="1800"/>
                      <a:pt x="1601" y="1776"/>
                      <a:pt x="1611" y="1761"/>
                    </a:cubicBezTo>
                    <a:cubicBezTo>
                      <a:pt x="1626" y="1763"/>
                      <a:pt x="1636" y="1763"/>
                      <a:pt x="1643" y="1763"/>
                    </a:cubicBezTo>
                    <a:cubicBezTo>
                      <a:pt x="1651" y="1763"/>
                      <a:pt x="1661" y="1763"/>
                      <a:pt x="1675" y="1761"/>
                    </a:cubicBezTo>
                    <a:cubicBezTo>
                      <a:pt x="1685" y="1776"/>
                      <a:pt x="1704" y="1800"/>
                      <a:pt x="1731" y="1834"/>
                    </a:cubicBezTo>
                    <a:cubicBezTo>
                      <a:pt x="1758" y="1867"/>
                      <a:pt x="1775" y="1884"/>
                      <a:pt x="1780" y="1884"/>
                    </a:cubicBezTo>
                    <a:cubicBezTo>
                      <a:pt x="1782" y="1884"/>
                      <a:pt x="1826" y="1859"/>
                      <a:pt x="1913" y="1808"/>
                    </a:cubicBezTo>
                    <a:cubicBezTo>
                      <a:pt x="1916" y="1806"/>
                      <a:pt x="1917" y="1804"/>
                      <a:pt x="1917" y="1801"/>
                    </a:cubicBezTo>
                    <a:cubicBezTo>
                      <a:pt x="1917" y="1783"/>
                      <a:pt x="1899" y="1734"/>
                      <a:pt x="1863" y="1653"/>
                    </a:cubicBezTo>
                    <a:cubicBezTo>
                      <a:pt x="1876" y="1635"/>
                      <a:pt x="1886" y="1617"/>
                      <a:pt x="1895" y="1597"/>
                    </a:cubicBezTo>
                    <a:cubicBezTo>
                      <a:pt x="2001" y="1587"/>
                      <a:pt x="2054" y="1576"/>
                      <a:pt x="2054" y="1564"/>
                    </a:cubicBezTo>
                    <a:cubicBezTo>
                      <a:pt x="2054" y="1414"/>
                      <a:pt x="2054" y="1414"/>
                      <a:pt x="2054" y="1414"/>
                    </a:cubicBezTo>
                    <a:cubicBezTo>
                      <a:pt x="2054" y="1403"/>
                      <a:pt x="2001" y="1392"/>
                      <a:pt x="1895" y="1381"/>
                    </a:cubicBezTo>
                    <a:close/>
                    <a:moveTo>
                      <a:pt x="1740" y="1586"/>
                    </a:moveTo>
                    <a:cubicBezTo>
                      <a:pt x="1713" y="1613"/>
                      <a:pt x="1681" y="1626"/>
                      <a:pt x="1643" y="1626"/>
                    </a:cubicBezTo>
                    <a:cubicBezTo>
                      <a:pt x="1606" y="1626"/>
                      <a:pt x="1573" y="1613"/>
                      <a:pt x="1547" y="1586"/>
                    </a:cubicBezTo>
                    <a:cubicBezTo>
                      <a:pt x="1520" y="1559"/>
                      <a:pt x="1506" y="1527"/>
                      <a:pt x="1506" y="1489"/>
                    </a:cubicBezTo>
                    <a:cubicBezTo>
                      <a:pt x="1506" y="1452"/>
                      <a:pt x="1520" y="1420"/>
                      <a:pt x="1547" y="1393"/>
                    </a:cubicBezTo>
                    <a:cubicBezTo>
                      <a:pt x="1574" y="1366"/>
                      <a:pt x="1606" y="1352"/>
                      <a:pt x="1643" y="1352"/>
                    </a:cubicBezTo>
                    <a:cubicBezTo>
                      <a:pt x="1680" y="1352"/>
                      <a:pt x="1713" y="1366"/>
                      <a:pt x="1740" y="1393"/>
                    </a:cubicBezTo>
                    <a:cubicBezTo>
                      <a:pt x="1767" y="1420"/>
                      <a:pt x="1780" y="1452"/>
                      <a:pt x="1780" y="1489"/>
                    </a:cubicBezTo>
                    <a:cubicBezTo>
                      <a:pt x="1780" y="1527"/>
                      <a:pt x="1767" y="1559"/>
                      <a:pt x="1740" y="1586"/>
                    </a:cubicBezTo>
                    <a:close/>
                    <a:moveTo>
                      <a:pt x="1895" y="285"/>
                    </a:moveTo>
                    <a:cubicBezTo>
                      <a:pt x="1886" y="265"/>
                      <a:pt x="1875" y="246"/>
                      <a:pt x="1863" y="230"/>
                    </a:cubicBezTo>
                    <a:cubicBezTo>
                      <a:pt x="1899" y="149"/>
                      <a:pt x="1917" y="100"/>
                      <a:pt x="1917" y="82"/>
                    </a:cubicBezTo>
                    <a:cubicBezTo>
                      <a:pt x="1917" y="79"/>
                      <a:pt x="1916" y="77"/>
                      <a:pt x="1913" y="75"/>
                    </a:cubicBezTo>
                    <a:cubicBezTo>
                      <a:pt x="1827" y="25"/>
                      <a:pt x="1783" y="0"/>
                      <a:pt x="1780" y="0"/>
                    </a:cubicBezTo>
                    <a:cubicBezTo>
                      <a:pt x="1774" y="2"/>
                      <a:pt x="1774" y="2"/>
                      <a:pt x="1774" y="2"/>
                    </a:cubicBezTo>
                    <a:cubicBezTo>
                      <a:pt x="1745" y="31"/>
                      <a:pt x="1712" y="71"/>
                      <a:pt x="1675" y="122"/>
                    </a:cubicBezTo>
                    <a:cubicBezTo>
                      <a:pt x="1661" y="120"/>
                      <a:pt x="1651" y="120"/>
                      <a:pt x="1643" y="120"/>
                    </a:cubicBezTo>
                    <a:cubicBezTo>
                      <a:pt x="1636" y="120"/>
                      <a:pt x="1626" y="120"/>
                      <a:pt x="1611" y="122"/>
                    </a:cubicBezTo>
                    <a:cubicBezTo>
                      <a:pt x="1601" y="107"/>
                      <a:pt x="1583" y="83"/>
                      <a:pt x="1556" y="50"/>
                    </a:cubicBezTo>
                    <a:cubicBezTo>
                      <a:pt x="1529" y="16"/>
                      <a:pt x="1512" y="0"/>
                      <a:pt x="1506" y="0"/>
                    </a:cubicBezTo>
                    <a:cubicBezTo>
                      <a:pt x="1505" y="0"/>
                      <a:pt x="1494" y="5"/>
                      <a:pt x="1474" y="17"/>
                    </a:cubicBezTo>
                    <a:cubicBezTo>
                      <a:pt x="1454" y="28"/>
                      <a:pt x="1433" y="40"/>
                      <a:pt x="1411" y="53"/>
                    </a:cubicBezTo>
                    <a:cubicBezTo>
                      <a:pt x="1389" y="66"/>
                      <a:pt x="1377" y="73"/>
                      <a:pt x="1374" y="75"/>
                    </a:cubicBezTo>
                    <a:cubicBezTo>
                      <a:pt x="1371" y="77"/>
                      <a:pt x="1369" y="79"/>
                      <a:pt x="1369" y="82"/>
                    </a:cubicBezTo>
                    <a:cubicBezTo>
                      <a:pt x="1369" y="100"/>
                      <a:pt x="1388" y="149"/>
                      <a:pt x="1424" y="230"/>
                    </a:cubicBezTo>
                    <a:cubicBezTo>
                      <a:pt x="1412" y="246"/>
                      <a:pt x="1401" y="265"/>
                      <a:pt x="1392" y="285"/>
                    </a:cubicBezTo>
                    <a:cubicBezTo>
                      <a:pt x="1286" y="296"/>
                      <a:pt x="1232" y="307"/>
                      <a:pt x="1232" y="319"/>
                    </a:cubicBezTo>
                    <a:cubicBezTo>
                      <a:pt x="1232" y="468"/>
                      <a:pt x="1232" y="468"/>
                      <a:pt x="1232" y="468"/>
                    </a:cubicBezTo>
                    <a:cubicBezTo>
                      <a:pt x="1232" y="480"/>
                      <a:pt x="1286" y="491"/>
                      <a:pt x="1392" y="502"/>
                    </a:cubicBezTo>
                    <a:cubicBezTo>
                      <a:pt x="1400" y="521"/>
                      <a:pt x="1411" y="539"/>
                      <a:pt x="1424" y="557"/>
                    </a:cubicBezTo>
                    <a:cubicBezTo>
                      <a:pt x="1388" y="638"/>
                      <a:pt x="1369" y="687"/>
                      <a:pt x="1369" y="705"/>
                    </a:cubicBezTo>
                    <a:cubicBezTo>
                      <a:pt x="1369" y="708"/>
                      <a:pt x="1371" y="710"/>
                      <a:pt x="1374" y="712"/>
                    </a:cubicBezTo>
                    <a:cubicBezTo>
                      <a:pt x="1461" y="763"/>
                      <a:pt x="1505" y="788"/>
                      <a:pt x="1506" y="788"/>
                    </a:cubicBezTo>
                    <a:cubicBezTo>
                      <a:pt x="1512" y="788"/>
                      <a:pt x="1529" y="772"/>
                      <a:pt x="1556" y="738"/>
                    </a:cubicBezTo>
                    <a:cubicBezTo>
                      <a:pt x="1583" y="705"/>
                      <a:pt x="1601" y="680"/>
                      <a:pt x="1611" y="665"/>
                    </a:cubicBezTo>
                    <a:cubicBezTo>
                      <a:pt x="1626" y="667"/>
                      <a:pt x="1636" y="668"/>
                      <a:pt x="1643" y="668"/>
                    </a:cubicBezTo>
                    <a:cubicBezTo>
                      <a:pt x="1651" y="668"/>
                      <a:pt x="1661" y="667"/>
                      <a:pt x="1675" y="665"/>
                    </a:cubicBezTo>
                    <a:cubicBezTo>
                      <a:pt x="1685" y="680"/>
                      <a:pt x="1704" y="705"/>
                      <a:pt x="1731" y="738"/>
                    </a:cubicBezTo>
                    <a:cubicBezTo>
                      <a:pt x="1758" y="772"/>
                      <a:pt x="1775" y="788"/>
                      <a:pt x="1780" y="788"/>
                    </a:cubicBezTo>
                    <a:cubicBezTo>
                      <a:pt x="1782" y="788"/>
                      <a:pt x="1826" y="763"/>
                      <a:pt x="1913" y="712"/>
                    </a:cubicBezTo>
                    <a:cubicBezTo>
                      <a:pt x="1916" y="710"/>
                      <a:pt x="1917" y="708"/>
                      <a:pt x="1917" y="705"/>
                    </a:cubicBezTo>
                    <a:cubicBezTo>
                      <a:pt x="1917" y="687"/>
                      <a:pt x="1899" y="638"/>
                      <a:pt x="1863" y="557"/>
                    </a:cubicBezTo>
                    <a:cubicBezTo>
                      <a:pt x="1876" y="539"/>
                      <a:pt x="1886" y="521"/>
                      <a:pt x="1895" y="502"/>
                    </a:cubicBezTo>
                    <a:cubicBezTo>
                      <a:pt x="2001" y="491"/>
                      <a:pt x="2054" y="480"/>
                      <a:pt x="2054" y="468"/>
                    </a:cubicBezTo>
                    <a:cubicBezTo>
                      <a:pt x="2054" y="319"/>
                      <a:pt x="2054" y="319"/>
                      <a:pt x="2054" y="319"/>
                    </a:cubicBezTo>
                    <a:cubicBezTo>
                      <a:pt x="2054" y="307"/>
                      <a:pt x="2001" y="296"/>
                      <a:pt x="1895" y="285"/>
                    </a:cubicBezTo>
                    <a:close/>
                    <a:moveTo>
                      <a:pt x="1740" y="490"/>
                    </a:moveTo>
                    <a:cubicBezTo>
                      <a:pt x="1713" y="517"/>
                      <a:pt x="1681" y="531"/>
                      <a:pt x="1643" y="531"/>
                    </a:cubicBezTo>
                    <a:cubicBezTo>
                      <a:pt x="1606" y="531"/>
                      <a:pt x="1573" y="517"/>
                      <a:pt x="1547" y="490"/>
                    </a:cubicBezTo>
                    <a:cubicBezTo>
                      <a:pt x="1520" y="464"/>
                      <a:pt x="1506" y="431"/>
                      <a:pt x="1506" y="394"/>
                    </a:cubicBezTo>
                    <a:cubicBezTo>
                      <a:pt x="1506" y="356"/>
                      <a:pt x="1520" y="324"/>
                      <a:pt x="1547" y="297"/>
                    </a:cubicBezTo>
                    <a:cubicBezTo>
                      <a:pt x="1574" y="270"/>
                      <a:pt x="1606" y="257"/>
                      <a:pt x="1643" y="257"/>
                    </a:cubicBezTo>
                    <a:cubicBezTo>
                      <a:pt x="1680" y="257"/>
                      <a:pt x="1713" y="270"/>
                      <a:pt x="1740" y="297"/>
                    </a:cubicBezTo>
                    <a:cubicBezTo>
                      <a:pt x="1767" y="324"/>
                      <a:pt x="1780" y="356"/>
                      <a:pt x="1780" y="394"/>
                    </a:cubicBezTo>
                    <a:cubicBezTo>
                      <a:pt x="1780" y="431"/>
                      <a:pt x="1767" y="464"/>
                      <a:pt x="1740" y="4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1" name="Freeform 6"/>
            <p:cNvSpPr>
              <a:spLocks noEditPoints="1"/>
            </p:cNvSpPr>
            <p:nvPr/>
          </p:nvSpPr>
          <p:spPr bwMode="auto">
            <a:xfrm>
              <a:off x="4723058" y="2874640"/>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grpSp>
        <p:nvGrpSpPr>
          <p:cNvPr id="19" name="Group 18"/>
          <p:cNvGrpSpPr/>
          <p:nvPr/>
        </p:nvGrpSpPr>
        <p:grpSpPr>
          <a:xfrm>
            <a:off x="6227418" y="2874640"/>
            <a:ext cx="1906290" cy="3823022"/>
            <a:chOff x="6227418" y="2874640"/>
            <a:chExt cx="1906290" cy="3823022"/>
          </a:xfrm>
        </p:grpSpPr>
        <p:grpSp>
          <p:nvGrpSpPr>
            <p:cNvPr id="13" name="Group 12"/>
            <p:cNvGrpSpPr/>
            <p:nvPr/>
          </p:nvGrpSpPr>
          <p:grpSpPr>
            <a:xfrm>
              <a:off x="6227418" y="3686475"/>
              <a:ext cx="1906290" cy="3011187"/>
              <a:chOff x="6227418" y="3686475"/>
              <a:chExt cx="1906290" cy="3011187"/>
            </a:xfrm>
          </p:grpSpPr>
          <p:sp>
            <p:nvSpPr>
              <p:cNvPr id="7" name="TextBox 6"/>
              <p:cNvSpPr txBox="1"/>
              <p:nvPr/>
            </p:nvSpPr>
            <p:spPr>
              <a:xfrm>
                <a:off x="6227418" y="3686475"/>
                <a:ext cx="1906290" cy="3011187"/>
              </a:xfrm>
              <a:prstGeom prst="rect">
                <a:avLst/>
              </a:prstGeom>
              <a:solidFill>
                <a:schemeClr val="accent2"/>
              </a:solidFill>
            </p:spPr>
            <p:txBody>
              <a:bodyPr vert="horz" wrap="square" lIns="182880" tIns="146304" rIns="182880" bIns="146304" rtlCol="0">
                <a:normAutofit/>
              </a:bodyPr>
              <a:lstStyle>
                <a:defPPr>
                  <a:defRPr lang="en-US"/>
                </a:defPPr>
                <a:lvl1pPr>
                  <a:spcBef>
                    <a:spcPct val="20000"/>
                  </a:spcBef>
                  <a:defRPr sz="220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defRPr>
                </a:lvl1pPr>
              </a:lstStyle>
              <a:p>
                <a:pPr>
                  <a:lnSpc>
                    <a:spcPct val="90000"/>
                  </a:lnSpc>
                </a:pPr>
                <a:r>
                  <a:rPr lang="en-US" sz="2000" b="1" dirty="0"/>
                  <a:t>Geographic</a:t>
                </a:r>
              </a:p>
              <a:p>
                <a:pPr>
                  <a:lnSpc>
                    <a:spcPct val="90000"/>
                  </a:lnSpc>
                </a:pPr>
                <a:r>
                  <a:rPr lang="en-US" sz="1700" dirty="0">
                    <a:latin typeface="+mn-lt"/>
                    <a:cs typeface="+mn-cs"/>
                  </a:rPr>
                  <a:t>Analyze </a:t>
                </a:r>
                <a:r>
                  <a:rPr lang="en-US" sz="1700" dirty="0" smtClean="0">
                    <a:latin typeface="+mn-lt"/>
                    <a:cs typeface="+mn-cs"/>
                  </a:rPr>
                  <a:t>location-based </a:t>
                </a:r>
                <a:r>
                  <a:rPr lang="en-US" sz="1700" dirty="0">
                    <a:latin typeface="+mn-lt"/>
                    <a:cs typeface="+mn-cs"/>
                  </a:rPr>
                  <a:t>data to </a:t>
                </a:r>
                <a:r>
                  <a:rPr lang="en-US" sz="1700" dirty="0" smtClean="0">
                    <a:latin typeface="+mn-lt"/>
                    <a:cs typeface="+mn-cs"/>
                  </a:rPr>
                  <a:t>manage </a:t>
                </a:r>
                <a:r>
                  <a:rPr lang="en-US" sz="1700" dirty="0">
                    <a:latin typeface="+mn-lt"/>
                    <a:cs typeface="+mn-cs"/>
                  </a:rPr>
                  <a:t>operations where they occur</a:t>
                </a:r>
              </a:p>
            </p:txBody>
          </p:sp>
          <p:sp>
            <p:nvSpPr>
              <p:cNvPr id="79" name="Freeform 40"/>
              <p:cNvSpPr>
                <a:spLocks noChangeAspect="1" noEditPoints="1"/>
              </p:cNvSpPr>
              <p:nvPr/>
            </p:nvSpPr>
            <p:spPr bwMode="auto">
              <a:xfrm>
                <a:off x="7259097" y="5785114"/>
                <a:ext cx="726674" cy="777563"/>
              </a:xfrm>
              <a:custGeom>
                <a:avLst/>
                <a:gdLst>
                  <a:gd name="T0" fmla="*/ 1032 w 1792"/>
                  <a:gd name="T1" fmla="*/ 66 h 1918"/>
                  <a:gd name="T2" fmla="*/ 1792 w 1792"/>
                  <a:gd name="T3" fmla="*/ 816 h 1918"/>
                  <a:gd name="T4" fmla="*/ 1041 w 1792"/>
                  <a:gd name="T5" fmla="*/ 1576 h 1918"/>
                  <a:gd name="T6" fmla="*/ 647 w 1792"/>
                  <a:gd name="T7" fmla="*/ 1465 h 1918"/>
                  <a:gd name="T8" fmla="*/ 666 w 1792"/>
                  <a:gd name="T9" fmla="*/ 1446 h 1918"/>
                  <a:gd name="T10" fmla="*/ 657 w 1792"/>
                  <a:gd name="T11" fmla="*/ 1302 h 1918"/>
                  <a:gd name="T12" fmla="*/ 507 w 1792"/>
                  <a:gd name="T13" fmla="*/ 1244 h 1918"/>
                  <a:gd name="T14" fmla="*/ 397 w 1792"/>
                  <a:gd name="T15" fmla="*/ 1215 h 1918"/>
                  <a:gd name="T16" fmla="*/ 286 w 1792"/>
                  <a:gd name="T17" fmla="*/ 826 h 1918"/>
                  <a:gd name="T18" fmla="*/ 584 w 1792"/>
                  <a:gd name="T19" fmla="*/ 220 h 1918"/>
                  <a:gd name="T20" fmla="*/ 652 w 1792"/>
                  <a:gd name="T21" fmla="*/ 234 h 1918"/>
                  <a:gd name="T22" fmla="*/ 628 w 1792"/>
                  <a:gd name="T23" fmla="*/ 350 h 1918"/>
                  <a:gd name="T24" fmla="*/ 652 w 1792"/>
                  <a:gd name="T25" fmla="*/ 532 h 1918"/>
                  <a:gd name="T26" fmla="*/ 734 w 1792"/>
                  <a:gd name="T27" fmla="*/ 643 h 1918"/>
                  <a:gd name="T28" fmla="*/ 844 w 1792"/>
                  <a:gd name="T29" fmla="*/ 710 h 1918"/>
                  <a:gd name="T30" fmla="*/ 926 w 1792"/>
                  <a:gd name="T31" fmla="*/ 763 h 1918"/>
                  <a:gd name="T32" fmla="*/ 916 w 1792"/>
                  <a:gd name="T33" fmla="*/ 864 h 1918"/>
                  <a:gd name="T34" fmla="*/ 964 w 1792"/>
                  <a:gd name="T35" fmla="*/ 980 h 1918"/>
                  <a:gd name="T36" fmla="*/ 1027 w 1792"/>
                  <a:gd name="T37" fmla="*/ 1076 h 1918"/>
                  <a:gd name="T38" fmla="*/ 1022 w 1792"/>
                  <a:gd name="T39" fmla="*/ 1254 h 1918"/>
                  <a:gd name="T40" fmla="*/ 1070 w 1792"/>
                  <a:gd name="T41" fmla="*/ 1374 h 1918"/>
                  <a:gd name="T42" fmla="*/ 1137 w 1792"/>
                  <a:gd name="T43" fmla="*/ 1384 h 1918"/>
                  <a:gd name="T44" fmla="*/ 1109 w 1792"/>
                  <a:gd name="T45" fmla="*/ 1244 h 1918"/>
                  <a:gd name="T46" fmla="*/ 1205 w 1792"/>
                  <a:gd name="T47" fmla="*/ 1134 h 1918"/>
                  <a:gd name="T48" fmla="*/ 1263 w 1792"/>
                  <a:gd name="T49" fmla="*/ 1057 h 1918"/>
                  <a:gd name="T50" fmla="*/ 1287 w 1792"/>
                  <a:gd name="T51" fmla="*/ 980 h 1918"/>
                  <a:gd name="T52" fmla="*/ 1315 w 1792"/>
                  <a:gd name="T53" fmla="*/ 927 h 1918"/>
                  <a:gd name="T54" fmla="*/ 1210 w 1792"/>
                  <a:gd name="T55" fmla="*/ 840 h 1918"/>
                  <a:gd name="T56" fmla="*/ 1113 w 1792"/>
                  <a:gd name="T57" fmla="*/ 768 h 1918"/>
                  <a:gd name="T58" fmla="*/ 1003 w 1792"/>
                  <a:gd name="T59" fmla="*/ 706 h 1918"/>
                  <a:gd name="T60" fmla="*/ 926 w 1792"/>
                  <a:gd name="T61" fmla="*/ 730 h 1918"/>
                  <a:gd name="T62" fmla="*/ 863 w 1792"/>
                  <a:gd name="T63" fmla="*/ 672 h 1918"/>
                  <a:gd name="T64" fmla="*/ 777 w 1792"/>
                  <a:gd name="T65" fmla="*/ 556 h 1918"/>
                  <a:gd name="T66" fmla="*/ 887 w 1792"/>
                  <a:gd name="T67" fmla="*/ 513 h 1918"/>
                  <a:gd name="T68" fmla="*/ 936 w 1792"/>
                  <a:gd name="T69" fmla="*/ 499 h 1918"/>
                  <a:gd name="T70" fmla="*/ 1065 w 1792"/>
                  <a:gd name="T71" fmla="*/ 354 h 1918"/>
                  <a:gd name="T72" fmla="*/ 1123 w 1792"/>
                  <a:gd name="T73" fmla="*/ 302 h 1918"/>
                  <a:gd name="T74" fmla="*/ 1166 w 1792"/>
                  <a:gd name="T75" fmla="*/ 258 h 1918"/>
                  <a:gd name="T76" fmla="*/ 1065 w 1792"/>
                  <a:gd name="T77" fmla="*/ 239 h 1918"/>
                  <a:gd name="T78" fmla="*/ 993 w 1792"/>
                  <a:gd name="T79" fmla="*/ 249 h 1918"/>
                  <a:gd name="T80" fmla="*/ 1027 w 1792"/>
                  <a:gd name="T81" fmla="*/ 167 h 1918"/>
                  <a:gd name="T82" fmla="*/ 936 w 1792"/>
                  <a:gd name="T83" fmla="*/ 124 h 1918"/>
                  <a:gd name="T84" fmla="*/ 734 w 1792"/>
                  <a:gd name="T85" fmla="*/ 138 h 1918"/>
                  <a:gd name="T86" fmla="*/ 724 w 1792"/>
                  <a:gd name="T87" fmla="*/ 138 h 1918"/>
                  <a:gd name="T88" fmla="*/ 1032 w 1792"/>
                  <a:gd name="T89" fmla="*/ 66 h 1918"/>
                  <a:gd name="T90" fmla="*/ 1301 w 1792"/>
                  <a:gd name="T91" fmla="*/ 1769 h 1918"/>
                  <a:gd name="T92" fmla="*/ 1585 w 1792"/>
                  <a:gd name="T93" fmla="*/ 1648 h 1918"/>
                  <a:gd name="T94" fmla="*/ 1532 w 1792"/>
                  <a:gd name="T95" fmla="*/ 1571 h 1918"/>
                  <a:gd name="T96" fmla="*/ 877 w 1792"/>
                  <a:gd name="T97" fmla="*/ 1687 h 1918"/>
                  <a:gd name="T98" fmla="*/ 193 w 1792"/>
                  <a:gd name="T99" fmla="*/ 627 h 1918"/>
                  <a:gd name="T100" fmla="*/ 569 w 1792"/>
                  <a:gd name="T101" fmla="*/ 77 h 1918"/>
                  <a:gd name="T102" fmla="*/ 521 w 1792"/>
                  <a:gd name="T103" fmla="*/ 0 h 1918"/>
                  <a:gd name="T104" fmla="*/ 106 w 1792"/>
                  <a:gd name="T105" fmla="*/ 607 h 1918"/>
                  <a:gd name="T106" fmla="*/ 786 w 1792"/>
                  <a:gd name="T107" fmla="*/ 1755 h 1918"/>
                  <a:gd name="T108" fmla="*/ 535 w 1792"/>
                  <a:gd name="T109" fmla="*/ 1918 h 1918"/>
                  <a:gd name="T110" fmla="*/ 1503 w 1792"/>
                  <a:gd name="T111" fmla="*/ 1918 h 1918"/>
                  <a:gd name="T112" fmla="*/ 1301 w 1792"/>
                  <a:gd name="T113" fmla="*/ 1769 h 1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2" h="1918">
                    <a:moveTo>
                      <a:pt x="1032" y="66"/>
                    </a:moveTo>
                    <a:cubicBezTo>
                      <a:pt x="1450" y="66"/>
                      <a:pt x="1787" y="398"/>
                      <a:pt x="1792" y="816"/>
                    </a:cubicBezTo>
                    <a:cubicBezTo>
                      <a:pt x="1792" y="1230"/>
                      <a:pt x="1460" y="1571"/>
                      <a:pt x="1041" y="1576"/>
                    </a:cubicBezTo>
                    <a:cubicBezTo>
                      <a:pt x="897" y="1576"/>
                      <a:pt x="762" y="1533"/>
                      <a:pt x="647" y="1465"/>
                    </a:cubicBezTo>
                    <a:cubicBezTo>
                      <a:pt x="652" y="1461"/>
                      <a:pt x="661" y="1451"/>
                      <a:pt x="666" y="1446"/>
                    </a:cubicBezTo>
                    <a:cubicBezTo>
                      <a:pt x="724" y="1379"/>
                      <a:pt x="681" y="1369"/>
                      <a:pt x="657" y="1302"/>
                    </a:cubicBezTo>
                    <a:cubicBezTo>
                      <a:pt x="633" y="1239"/>
                      <a:pt x="541" y="1244"/>
                      <a:pt x="507" y="1244"/>
                    </a:cubicBezTo>
                    <a:cubicBezTo>
                      <a:pt x="483" y="1244"/>
                      <a:pt x="426" y="1225"/>
                      <a:pt x="397" y="1215"/>
                    </a:cubicBezTo>
                    <a:cubicBezTo>
                      <a:pt x="330" y="1105"/>
                      <a:pt x="286" y="970"/>
                      <a:pt x="286" y="826"/>
                    </a:cubicBezTo>
                    <a:cubicBezTo>
                      <a:pt x="281" y="581"/>
                      <a:pt x="402" y="359"/>
                      <a:pt x="584" y="220"/>
                    </a:cubicBezTo>
                    <a:cubicBezTo>
                      <a:pt x="618" y="220"/>
                      <a:pt x="642" y="220"/>
                      <a:pt x="652" y="234"/>
                    </a:cubicBezTo>
                    <a:cubicBezTo>
                      <a:pt x="671" y="268"/>
                      <a:pt x="628" y="311"/>
                      <a:pt x="628" y="350"/>
                    </a:cubicBezTo>
                    <a:cubicBezTo>
                      <a:pt x="628" y="393"/>
                      <a:pt x="633" y="508"/>
                      <a:pt x="652" y="532"/>
                    </a:cubicBezTo>
                    <a:cubicBezTo>
                      <a:pt x="676" y="556"/>
                      <a:pt x="685" y="609"/>
                      <a:pt x="734" y="643"/>
                    </a:cubicBezTo>
                    <a:cubicBezTo>
                      <a:pt x="777" y="672"/>
                      <a:pt x="810" y="701"/>
                      <a:pt x="844" y="710"/>
                    </a:cubicBezTo>
                    <a:cubicBezTo>
                      <a:pt x="873" y="725"/>
                      <a:pt x="945" y="749"/>
                      <a:pt x="926" y="763"/>
                    </a:cubicBezTo>
                    <a:cubicBezTo>
                      <a:pt x="907" y="778"/>
                      <a:pt x="892" y="797"/>
                      <a:pt x="916" y="864"/>
                    </a:cubicBezTo>
                    <a:cubicBezTo>
                      <a:pt x="936" y="936"/>
                      <a:pt x="936" y="941"/>
                      <a:pt x="964" y="980"/>
                    </a:cubicBezTo>
                    <a:cubicBezTo>
                      <a:pt x="998" y="1018"/>
                      <a:pt x="1027" y="1033"/>
                      <a:pt x="1027" y="1076"/>
                    </a:cubicBezTo>
                    <a:cubicBezTo>
                      <a:pt x="1027" y="1124"/>
                      <a:pt x="1008" y="1215"/>
                      <a:pt x="1022" y="1254"/>
                    </a:cubicBezTo>
                    <a:cubicBezTo>
                      <a:pt x="1032" y="1292"/>
                      <a:pt x="1046" y="1369"/>
                      <a:pt x="1070" y="1374"/>
                    </a:cubicBezTo>
                    <a:cubicBezTo>
                      <a:pt x="1099" y="1379"/>
                      <a:pt x="1157" y="1427"/>
                      <a:pt x="1137" y="1384"/>
                    </a:cubicBezTo>
                    <a:cubicBezTo>
                      <a:pt x="1118" y="1350"/>
                      <a:pt x="1080" y="1278"/>
                      <a:pt x="1109" y="1244"/>
                    </a:cubicBezTo>
                    <a:cubicBezTo>
                      <a:pt x="1142" y="1211"/>
                      <a:pt x="1186" y="1201"/>
                      <a:pt x="1205" y="1134"/>
                    </a:cubicBezTo>
                    <a:cubicBezTo>
                      <a:pt x="1224" y="1071"/>
                      <a:pt x="1263" y="1057"/>
                      <a:pt x="1263" y="1057"/>
                    </a:cubicBezTo>
                    <a:cubicBezTo>
                      <a:pt x="1263" y="1057"/>
                      <a:pt x="1263" y="1057"/>
                      <a:pt x="1287" y="980"/>
                    </a:cubicBezTo>
                    <a:cubicBezTo>
                      <a:pt x="1287" y="980"/>
                      <a:pt x="1287" y="980"/>
                      <a:pt x="1315" y="927"/>
                    </a:cubicBezTo>
                    <a:cubicBezTo>
                      <a:pt x="1315" y="927"/>
                      <a:pt x="1296" y="864"/>
                      <a:pt x="1210" y="840"/>
                    </a:cubicBezTo>
                    <a:cubicBezTo>
                      <a:pt x="1128" y="811"/>
                      <a:pt x="1205" y="807"/>
                      <a:pt x="1113" y="768"/>
                    </a:cubicBezTo>
                    <a:cubicBezTo>
                      <a:pt x="1022" y="730"/>
                      <a:pt x="1027" y="691"/>
                      <a:pt x="1003" y="706"/>
                    </a:cubicBezTo>
                    <a:cubicBezTo>
                      <a:pt x="979" y="715"/>
                      <a:pt x="926" y="730"/>
                      <a:pt x="926" y="730"/>
                    </a:cubicBezTo>
                    <a:cubicBezTo>
                      <a:pt x="926" y="730"/>
                      <a:pt x="926" y="730"/>
                      <a:pt x="863" y="672"/>
                    </a:cubicBezTo>
                    <a:cubicBezTo>
                      <a:pt x="863" y="672"/>
                      <a:pt x="734" y="614"/>
                      <a:pt x="777" y="556"/>
                    </a:cubicBezTo>
                    <a:cubicBezTo>
                      <a:pt x="820" y="499"/>
                      <a:pt x="859" y="465"/>
                      <a:pt x="887" y="513"/>
                    </a:cubicBezTo>
                    <a:cubicBezTo>
                      <a:pt x="911" y="556"/>
                      <a:pt x="916" y="556"/>
                      <a:pt x="936" y="499"/>
                    </a:cubicBezTo>
                    <a:cubicBezTo>
                      <a:pt x="955" y="441"/>
                      <a:pt x="1032" y="354"/>
                      <a:pt x="1065" y="354"/>
                    </a:cubicBezTo>
                    <a:cubicBezTo>
                      <a:pt x="1099" y="354"/>
                      <a:pt x="1123" y="302"/>
                      <a:pt x="1123" y="302"/>
                    </a:cubicBezTo>
                    <a:cubicBezTo>
                      <a:pt x="1123" y="302"/>
                      <a:pt x="1238" y="302"/>
                      <a:pt x="1166" y="258"/>
                    </a:cubicBezTo>
                    <a:cubicBezTo>
                      <a:pt x="1094" y="215"/>
                      <a:pt x="1104" y="196"/>
                      <a:pt x="1065" y="239"/>
                    </a:cubicBezTo>
                    <a:cubicBezTo>
                      <a:pt x="1027" y="287"/>
                      <a:pt x="1017" y="244"/>
                      <a:pt x="993" y="249"/>
                    </a:cubicBezTo>
                    <a:cubicBezTo>
                      <a:pt x="969" y="249"/>
                      <a:pt x="998" y="167"/>
                      <a:pt x="1027" y="167"/>
                    </a:cubicBezTo>
                    <a:cubicBezTo>
                      <a:pt x="1051" y="167"/>
                      <a:pt x="998" y="100"/>
                      <a:pt x="936" y="124"/>
                    </a:cubicBezTo>
                    <a:cubicBezTo>
                      <a:pt x="868" y="152"/>
                      <a:pt x="734" y="138"/>
                      <a:pt x="734" y="138"/>
                    </a:cubicBezTo>
                    <a:cubicBezTo>
                      <a:pt x="734" y="138"/>
                      <a:pt x="729" y="138"/>
                      <a:pt x="724" y="138"/>
                    </a:cubicBezTo>
                    <a:cubicBezTo>
                      <a:pt x="820" y="95"/>
                      <a:pt x="921" y="71"/>
                      <a:pt x="1032" y="66"/>
                    </a:cubicBezTo>
                    <a:close/>
                    <a:moveTo>
                      <a:pt x="1301" y="1769"/>
                    </a:moveTo>
                    <a:cubicBezTo>
                      <a:pt x="1402" y="1740"/>
                      <a:pt x="1499" y="1702"/>
                      <a:pt x="1585" y="1648"/>
                    </a:cubicBezTo>
                    <a:cubicBezTo>
                      <a:pt x="1532" y="1571"/>
                      <a:pt x="1532" y="1571"/>
                      <a:pt x="1532" y="1571"/>
                    </a:cubicBezTo>
                    <a:cubicBezTo>
                      <a:pt x="1344" y="1687"/>
                      <a:pt x="1113" y="1735"/>
                      <a:pt x="877" y="1687"/>
                    </a:cubicBezTo>
                    <a:cubicBezTo>
                      <a:pt x="395" y="1581"/>
                      <a:pt x="92" y="1109"/>
                      <a:pt x="193" y="627"/>
                    </a:cubicBezTo>
                    <a:cubicBezTo>
                      <a:pt x="246" y="390"/>
                      <a:pt x="386" y="198"/>
                      <a:pt x="569" y="77"/>
                    </a:cubicBezTo>
                    <a:cubicBezTo>
                      <a:pt x="521" y="0"/>
                      <a:pt x="521" y="0"/>
                      <a:pt x="521" y="0"/>
                    </a:cubicBezTo>
                    <a:cubicBezTo>
                      <a:pt x="318" y="135"/>
                      <a:pt x="164" y="347"/>
                      <a:pt x="106" y="607"/>
                    </a:cubicBezTo>
                    <a:cubicBezTo>
                      <a:pt x="0" y="1113"/>
                      <a:pt x="299" y="1610"/>
                      <a:pt x="786" y="1755"/>
                    </a:cubicBezTo>
                    <a:cubicBezTo>
                      <a:pt x="636" y="1788"/>
                      <a:pt x="535" y="1846"/>
                      <a:pt x="535" y="1918"/>
                    </a:cubicBezTo>
                    <a:cubicBezTo>
                      <a:pt x="1503" y="1918"/>
                      <a:pt x="1503" y="1918"/>
                      <a:pt x="1503" y="1918"/>
                    </a:cubicBezTo>
                    <a:cubicBezTo>
                      <a:pt x="1503" y="1856"/>
                      <a:pt x="1421" y="1803"/>
                      <a:pt x="1301" y="17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5" name="Freeform 6"/>
            <p:cNvSpPr>
              <a:spLocks noEditPoints="1"/>
            </p:cNvSpPr>
            <p:nvPr/>
          </p:nvSpPr>
          <p:spPr bwMode="auto">
            <a:xfrm>
              <a:off x="6777573" y="2874640"/>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grpSp>
        <p:nvGrpSpPr>
          <p:cNvPr id="20" name="Group 19"/>
          <p:cNvGrpSpPr/>
          <p:nvPr/>
        </p:nvGrpSpPr>
        <p:grpSpPr>
          <a:xfrm>
            <a:off x="8210521" y="2874639"/>
            <a:ext cx="1906290" cy="3823023"/>
            <a:chOff x="8210521" y="2874639"/>
            <a:chExt cx="1906290" cy="3823023"/>
          </a:xfrm>
        </p:grpSpPr>
        <p:grpSp>
          <p:nvGrpSpPr>
            <p:cNvPr id="14" name="Group 13"/>
            <p:cNvGrpSpPr/>
            <p:nvPr/>
          </p:nvGrpSpPr>
          <p:grpSpPr>
            <a:xfrm>
              <a:off x="8210521" y="3686475"/>
              <a:ext cx="1906290" cy="3011187"/>
              <a:chOff x="8210521" y="3686475"/>
              <a:chExt cx="1906290" cy="3011187"/>
            </a:xfrm>
          </p:grpSpPr>
          <p:sp>
            <p:nvSpPr>
              <p:cNvPr id="5" name="TextBox 4"/>
              <p:cNvSpPr txBox="1"/>
              <p:nvPr/>
            </p:nvSpPr>
            <p:spPr>
              <a:xfrm>
                <a:off x="8210521" y="3686475"/>
                <a:ext cx="1906290" cy="3011187"/>
              </a:xfrm>
              <a:prstGeom prst="rect">
                <a:avLst/>
              </a:prstGeom>
              <a:solidFill>
                <a:schemeClr val="accent2"/>
              </a:solidFill>
            </p:spPr>
            <p:txBody>
              <a:bodyPr vert="horz" wrap="square" lIns="182880" tIns="146304" rIns="182880" bIns="146304" rtlCol="0">
                <a:normAutofit/>
              </a:bodyPr>
              <a:lstStyle>
                <a:defPPr>
                  <a:defRPr lang="en-US"/>
                </a:defPPr>
                <a:lvl1pPr>
                  <a:spcBef>
                    <a:spcPct val="20000"/>
                  </a:spcBef>
                  <a:defRPr sz="220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defRPr>
                </a:lvl1pPr>
              </a:lstStyle>
              <a:p>
                <a:pPr>
                  <a:lnSpc>
                    <a:spcPct val="90000"/>
                  </a:lnSpc>
                </a:pPr>
                <a:r>
                  <a:rPr lang="en-US" sz="2000" b="1" dirty="0"/>
                  <a:t>Server </a:t>
                </a:r>
                <a:r>
                  <a:rPr lang="en-US" sz="2000" b="1" dirty="0" smtClean="0"/>
                  <a:t>logs</a:t>
                </a:r>
                <a:endParaRPr lang="en-US" sz="2000" b="1" dirty="0"/>
              </a:p>
              <a:p>
                <a:pPr>
                  <a:lnSpc>
                    <a:spcPct val="90000"/>
                  </a:lnSpc>
                </a:pPr>
                <a:r>
                  <a:rPr lang="en-US" sz="1700" dirty="0">
                    <a:latin typeface="+mn-lt"/>
                    <a:cs typeface="+mn-cs"/>
                  </a:rPr>
                  <a:t>Research logs to diagnose process failures and prevent security breaches</a:t>
                </a:r>
              </a:p>
            </p:txBody>
          </p:sp>
          <p:sp>
            <p:nvSpPr>
              <p:cNvPr id="83" name="Freeform 44"/>
              <p:cNvSpPr>
                <a:spLocks noChangeAspect="1" noEditPoints="1"/>
              </p:cNvSpPr>
              <p:nvPr/>
            </p:nvSpPr>
            <p:spPr bwMode="auto">
              <a:xfrm>
                <a:off x="9259098" y="5845215"/>
                <a:ext cx="680776" cy="717463"/>
              </a:xfrm>
              <a:custGeom>
                <a:avLst/>
                <a:gdLst>
                  <a:gd name="T0" fmla="*/ 291 w 2197"/>
                  <a:gd name="T1" fmla="*/ 350 h 2315"/>
                  <a:gd name="T2" fmla="*/ 1404 w 2197"/>
                  <a:gd name="T3" fmla="*/ 230 h 2315"/>
                  <a:gd name="T4" fmla="*/ 1404 w 2197"/>
                  <a:gd name="T5" fmla="*/ 350 h 2315"/>
                  <a:gd name="T6" fmla="*/ 291 w 2197"/>
                  <a:gd name="T7" fmla="*/ 420 h 2315"/>
                  <a:gd name="T8" fmla="*/ 1404 w 2197"/>
                  <a:gd name="T9" fmla="*/ 541 h 2315"/>
                  <a:gd name="T10" fmla="*/ 1404 w 2197"/>
                  <a:gd name="T11" fmla="*/ 420 h 2315"/>
                  <a:gd name="T12" fmla="*/ 1715 w 2197"/>
                  <a:gd name="T13" fmla="*/ 290 h 2315"/>
                  <a:gd name="T14" fmla="*/ 1595 w 2197"/>
                  <a:gd name="T15" fmla="*/ 290 h 2315"/>
                  <a:gd name="T16" fmla="*/ 1846 w 2197"/>
                  <a:gd name="T17" fmla="*/ 360 h 2315"/>
                  <a:gd name="T18" fmla="*/ 1846 w 2197"/>
                  <a:gd name="T19" fmla="*/ 230 h 2315"/>
                  <a:gd name="T20" fmla="*/ 1846 w 2197"/>
                  <a:gd name="T21" fmla="*/ 360 h 2315"/>
                  <a:gd name="T22" fmla="*/ 2197 w 2197"/>
                  <a:gd name="T23" fmla="*/ 1714 h 2315"/>
                  <a:gd name="T24" fmla="*/ 2016 w 2197"/>
                  <a:gd name="T25" fmla="*/ 2315 h 2315"/>
                  <a:gd name="T26" fmla="*/ 10 w 2197"/>
                  <a:gd name="T27" fmla="*/ 2135 h 2315"/>
                  <a:gd name="T28" fmla="*/ 160 w 2197"/>
                  <a:gd name="T29" fmla="*/ 1543 h 2315"/>
                  <a:gd name="T30" fmla="*/ 10 w 2197"/>
                  <a:gd name="T31" fmla="*/ 952 h 2315"/>
                  <a:gd name="T32" fmla="*/ 0 w 2197"/>
                  <a:gd name="T33" fmla="*/ 591 h 2315"/>
                  <a:gd name="T34" fmla="*/ 180 w 2197"/>
                  <a:gd name="T35" fmla="*/ 0 h 2315"/>
                  <a:gd name="T36" fmla="*/ 2187 w 2197"/>
                  <a:gd name="T37" fmla="*/ 180 h 2315"/>
                  <a:gd name="T38" fmla="*/ 2046 w 2197"/>
                  <a:gd name="T39" fmla="*/ 771 h 2315"/>
                  <a:gd name="T40" fmla="*/ 2197 w 2197"/>
                  <a:gd name="T41" fmla="*/ 1363 h 2315"/>
                  <a:gd name="T42" fmla="*/ 180 w 2197"/>
                  <a:gd name="T43" fmla="*/ 681 h 2315"/>
                  <a:gd name="T44" fmla="*/ 2096 w 2197"/>
                  <a:gd name="T45" fmla="*/ 591 h 2315"/>
                  <a:gd name="T46" fmla="*/ 2006 w 2197"/>
                  <a:gd name="T47" fmla="*/ 90 h 2315"/>
                  <a:gd name="T48" fmla="*/ 100 w 2197"/>
                  <a:gd name="T49" fmla="*/ 180 h 2315"/>
                  <a:gd name="T50" fmla="*/ 180 w 2197"/>
                  <a:gd name="T51" fmla="*/ 681 h 2315"/>
                  <a:gd name="T52" fmla="*/ 190 w 2197"/>
                  <a:gd name="T53" fmla="*/ 1633 h 2315"/>
                  <a:gd name="T54" fmla="*/ 100 w 2197"/>
                  <a:gd name="T55" fmla="*/ 2135 h 2315"/>
                  <a:gd name="T56" fmla="*/ 2016 w 2197"/>
                  <a:gd name="T57" fmla="*/ 2215 h 2315"/>
                  <a:gd name="T58" fmla="*/ 2106 w 2197"/>
                  <a:gd name="T59" fmla="*/ 1714 h 2315"/>
                  <a:gd name="T60" fmla="*/ 2106 w 2197"/>
                  <a:gd name="T61" fmla="*/ 952 h 2315"/>
                  <a:gd name="T62" fmla="*/ 190 w 2197"/>
                  <a:gd name="T63" fmla="*/ 862 h 2315"/>
                  <a:gd name="T64" fmla="*/ 100 w 2197"/>
                  <a:gd name="T65" fmla="*/ 1363 h 2315"/>
                  <a:gd name="T66" fmla="*/ 2016 w 2197"/>
                  <a:gd name="T67" fmla="*/ 1453 h 2315"/>
                  <a:gd name="T68" fmla="*/ 2106 w 2197"/>
                  <a:gd name="T69" fmla="*/ 952 h 2315"/>
                  <a:gd name="T70" fmla="*/ 291 w 2197"/>
                  <a:gd name="T71" fmla="*/ 1122 h 2315"/>
                  <a:gd name="T72" fmla="*/ 1404 w 2197"/>
                  <a:gd name="T73" fmla="*/ 1002 h 2315"/>
                  <a:gd name="T74" fmla="*/ 291 w 2197"/>
                  <a:gd name="T75" fmla="*/ 1122 h 2315"/>
                  <a:gd name="T76" fmla="*/ 291 w 2197"/>
                  <a:gd name="T77" fmla="*/ 1313 h 2315"/>
                  <a:gd name="T78" fmla="*/ 1404 w 2197"/>
                  <a:gd name="T79" fmla="*/ 1192 h 2315"/>
                  <a:gd name="T80" fmla="*/ 291 w 2197"/>
                  <a:gd name="T81" fmla="*/ 1313 h 2315"/>
                  <a:gd name="T82" fmla="*/ 1655 w 2197"/>
                  <a:gd name="T83" fmla="*/ 1002 h 2315"/>
                  <a:gd name="T84" fmla="*/ 1655 w 2197"/>
                  <a:gd name="T85" fmla="*/ 1122 h 2315"/>
                  <a:gd name="T86" fmla="*/ 1655 w 2197"/>
                  <a:gd name="T87" fmla="*/ 1002 h 2315"/>
                  <a:gd name="T88" fmla="*/ 1785 w 2197"/>
                  <a:gd name="T89" fmla="*/ 1062 h 2315"/>
                  <a:gd name="T90" fmla="*/ 1906 w 2197"/>
                  <a:gd name="T91" fmla="*/ 1062 h 2315"/>
                  <a:gd name="T92" fmla="*/ 291 w 2197"/>
                  <a:gd name="T93" fmla="*/ 1894 h 2315"/>
                  <a:gd name="T94" fmla="*/ 1404 w 2197"/>
                  <a:gd name="T95" fmla="*/ 1774 h 2315"/>
                  <a:gd name="T96" fmla="*/ 291 w 2197"/>
                  <a:gd name="T97" fmla="*/ 1894 h 2315"/>
                  <a:gd name="T98" fmla="*/ 291 w 2197"/>
                  <a:gd name="T99" fmla="*/ 2084 h 2315"/>
                  <a:gd name="T100" fmla="*/ 1404 w 2197"/>
                  <a:gd name="T101" fmla="*/ 1964 h 2315"/>
                  <a:gd name="T102" fmla="*/ 291 w 2197"/>
                  <a:gd name="T103" fmla="*/ 2084 h 2315"/>
                  <a:gd name="T104" fmla="*/ 1655 w 2197"/>
                  <a:gd name="T105" fmla="*/ 1764 h 2315"/>
                  <a:gd name="T106" fmla="*/ 1655 w 2197"/>
                  <a:gd name="T107" fmla="*/ 1894 h 2315"/>
                  <a:gd name="T108" fmla="*/ 1655 w 2197"/>
                  <a:gd name="T109" fmla="*/ 1764 h 2315"/>
                  <a:gd name="T110" fmla="*/ 1785 w 2197"/>
                  <a:gd name="T111" fmla="*/ 1834 h 2315"/>
                  <a:gd name="T112" fmla="*/ 1906 w 2197"/>
                  <a:gd name="T113" fmla="*/ 1834 h 2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7" h="2315">
                    <a:moveTo>
                      <a:pt x="1404" y="350"/>
                    </a:moveTo>
                    <a:cubicBezTo>
                      <a:pt x="291" y="350"/>
                      <a:pt x="291" y="350"/>
                      <a:pt x="291" y="350"/>
                    </a:cubicBezTo>
                    <a:cubicBezTo>
                      <a:pt x="291" y="230"/>
                      <a:pt x="291" y="230"/>
                      <a:pt x="291" y="230"/>
                    </a:cubicBezTo>
                    <a:cubicBezTo>
                      <a:pt x="1404" y="230"/>
                      <a:pt x="1404" y="230"/>
                      <a:pt x="1404" y="230"/>
                    </a:cubicBezTo>
                    <a:cubicBezTo>
                      <a:pt x="1404" y="350"/>
                      <a:pt x="1404" y="350"/>
                      <a:pt x="1404" y="350"/>
                    </a:cubicBezTo>
                    <a:cubicBezTo>
                      <a:pt x="1404" y="350"/>
                      <a:pt x="1404" y="350"/>
                      <a:pt x="1404" y="350"/>
                    </a:cubicBezTo>
                    <a:close/>
                    <a:moveTo>
                      <a:pt x="1404" y="420"/>
                    </a:moveTo>
                    <a:cubicBezTo>
                      <a:pt x="291" y="420"/>
                      <a:pt x="291" y="420"/>
                      <a:pt x="291" y="420"/>
                    </a:cubicBezTo>
                    <a:cubicBezTo>
                      <a:pt x="291" y="541"/>
                      <a:pt x="291" y="541"/>
                      <a:pt x="291" y="541"/>
                    </a:cubicBezTo>
                    <a:cubicBezTo>
                      <a:pt x="1404" y="541"/>
                      <a:pt x="1404" y="541"/>
                      <a:pt x="1404" y="541"/>
                    </a:cubicBezTo>
                    <a:cubicBezTo>
                      <a:pt x="1404" y="420"/>
                      <a:pt x="1404" y="420"/>
                      <a:pt x="1404" y="420"/>
                    </a:cubicBezTo>
                    <a:cubicBezTo>
                      <a:pt x="1404" y="420"/>
                      <a:pt x="1404" y="420"/>
                      <a:pt x="1404" y="420"/>
                    </a:cubicBezTo>
                    <a:close/>
                    <a:moveTo>
                      <a:pt x="1655" y="360"/>
                    </a:moveTo>
                    <a:cubicBezTo>
                      <a:pt x="1685" y="360"/>
                      <a:pt x="1715" y="330"/>
                      <a:pt x="1715" y="290"/>
                    </a:cubicBezTo>
                    <a:cubicBezTo>
                      <a:pt x="1715" y="260"/>
                      <a:pt x="1685" y="230"/>
                      <a:pt x="1655" y="230"/>
                    </a:cubicBezTo>
                    <a:cubicBezTo>
                      <a:pt x="1615" y="230"/>
                      <a:pt x="1595" y="260"/>
                      <a:pt x="1595" y="290"/>
                    </a:cubicBezTo>
                    <a:cubicBezTo>
                      <a:pt x="1595" y="330"/>
                      <a:pt x="1615" y="360"/>
                      <a:pt x="1655" y="360"/>
                    </a:cubicBezTo>
                    <a:close/>
                    <a:moveTo>
                      <a:pt x="1846" y="360"/>
                    </a:moveTo>
                    <a:cubicBezTo>
                      <a:pt x="1876" y="360"/>
                      <a:pt x="1906" y="330"/>
                      <a:pt x="1906" y="290"/>
                    </a:cubicBezTo>
                    <a:cubicBezTo>
                      <a:pt x="1906" y="260"/>
                      <a:pt x="1876" y="230"/>
                      <a:pt x="1846" y="230"/>
                    </a:cubicBezTo>
                    <a:cubicBezTo>
                      <a:pt x="1805" y="230"/>
                      <a:pt x="1775" y="260"/>
                      <a:pt x="1775" y="290"/>
                    </a:cubicBezTo>
                    <a:cubicBezTo>
                      <a:pt x="1775" y="330"/>
                      <a:pt x="1805" y="360"/>
                      <a:pt x="1846" y="360"/>
                    </a:cubicBezTo>
                    <a:close/>
                    <a:moveTo>
                      <a:pt x="2046" y="1543"/>
                    </a:moveTo>
                    <a:cubicBezTo>
                      <a:pt x="2126" y="1553"/>
                      <a:pt x="2197" y="1623"/>
                      <a:pt x="2197" y="1714"/>
                    </a:cubicBezTo>
                    <a:cubicBezTo>
                      <a:pt x="2197" y="2135"/>
                      <a:pt x="2197" y="2135"/>
                      <a:pt x="2197" y="2135"/>
                    </a:cubicBezTo>
                    <a:cubicBezTo>
                      <a:pt x="2197" y="2235"/>
                      <a:pt x="2116" y="2315"/>
                      <a:pt x="2016" y="2315"/>
                    </a:cubicBezTo>
                    <a:cubicBezTo>
                      <a:pt x="190" y="2315"/>
                      <a:pt x="190" y="2315"/>
                      <a:pt x="190" y="2315"/>
                    </a:cubicBezTo>
                    <a:cubicBezTo>
                      <a:pt x="90" y="2315"/>
                      <a:pt x="10" y="2235"/>
                      <a:pt x="10" y="2135"/>
                    </a:cubicBezTo>
                    <a:cubicBezTo>
                      <a:pt x="10" y="1714"/>
                      <a:pt x="10" y="1714"/>
                      <a:pt x="10" y="1714"/>
                    </a:cubicBezTo>
                    <a:cubicBezTo>
                      <a:pt x="10" y="1623"/>
                      <a:pt x="70" y="1553"/>
                      <a:pt x="160" y="1543"/>
                    </a:cubicBezTo>
                    <a:cubicBezTo>
                      <a:pt x="70" y="1523"/>
                      <a:pt x="10" y="1453"/>
                      <a:pt x="10" y="1363"/>
                    </a:cubicBezTo>
                    <a:cubicBezTo>
                      <a:pt x="10" y="952"/>
                      <a:pt x="10" y="952"/>
                      <a:pt x="10" y="952"/>
                    </a:cubicBezTo>
                    <a:cubicBezTo>
                      <a:pt x="10" y="862"/>
                      <a:pt x="70" y="791"/>
                      <a:pt x="160" y="771"/>
                    </a:cubicBezTo>
                    <a:cubicBezTo>
                      <a:pt x="70" y="761"/>
                      <a:pt x="0" y="681"/>
                      <a:pt x="0" y="591"/>
                    </a:cubicBezTo>
                    <a:cubicBezTo>
                      <a:pt x="0" y="180"/>
                      <a:pt x="0" y="180"/>
                      <a:pt x="0" y="180"/>
                    </a:cubicBezTo>
                    <a:cubicBezTo>
                      <a:pt x="0" y="80"/>
                      <a:pt x="80" y="0"/>
                      <a:pt x="180" y="0"/>
                    </a:cubicBezTo>
                    <a:cubicBezTo>
                      <a:pt x="2006" y="0"/>
                      <a:pt x="2006" y="0"/>
                      <a:pt x="2006" y="0"/>
                    </a:cubicBezTo>
                    <a:cubicBezTo>
                      <a:pt x="2106" y="0"/>
                      <a:pt x="2187" y="80"/>
                      <a:pt x="2187" y="180"/>
                    </a:cubicBezTo>
                    <a:cubicBezTo>
                      <a:pt x="2187" y="591"/>
                      <a:pt x="2187" y="591"/>
                      <a:pt x="2187" y="591"/>
                    </a:cubicBezTo>
                    <a:cubicBezTo>
                      <a:pt x="2187" y="681"/>
                      <a:pt x="2126" y="761"/>
                      <a:pt x="2046" y="771"/>
                    </a:cubicBezTo>
                    <a:cubicBezTo>
                      <a:pt x="2126" y="781"/>
                      <a:pt x="2197" y="862"/>
                      <a:pt x="2197" y="952"/>
                    </a:cubicBezTo>
                    <a:cubicBezTo>
                      <a:pt x="2197" y="1363"/>
                      <a:pt x="2197" y="1363"/>
                      <a:pt x="2197" y="1363"/>
                    </a:cubicBezTo>
                    <a:cubicBezTo>
                      <a:pt x="2197" y="1453"/>
                      <a:pt x="2126" y="1523"/>
                      <a:pt x="2046" y="1543"/>
                    </a:cubicBezTo>
                    <a:close/>
                    <a:moveTo>
                      <a:pt x="180" y="681"/>
                    </a:moveTo>
                    <a:cubicBezTo>
                      <a:pt x="2006" y="681"/>
                      <a:pt x="2006" y="681"/>
                      <a:pt x="2006" y="681"/>
                    </a:cubicBezTo>
                    <a:cubicBezTo>
                      <a:pt x="2056" y="681"/>
                      <a:pt x="2096" y="641"/>
                      <a:pt x="2096" y="591"/>
                    </a:cubicBezTo>
                    <a:cubicBezTo>
                      <a:pt x="2096" y="180"/>
                      <a:pt x="2096" y="180"/>
                      <a:pt x="2096" y="180"/>
                    </a:cubicBezTo>
                    <a:cubicBezTo>
                      <a:pt x="2096" y="130"/>
                      <a:pt x="2056" y="90"/>
                      <a:pt x="2006" y="90"/>
                    </a:cubicBezTo>
                    <a:cubicBezTo>
                      <a:pt x="180" y="90"/>
                      <a:pt x="180" y="90"/>
                      <a:pt x="180" y="90"/>
                    </a:cubicBezTo>
                    <a:cubicBezTo>
                      <a:pt x="140" y="90"/>
                      <a:pt x="100" y="130"/>
                      <a:pt x="100" y="180"/>
                    </a:cubicBezTo>
                    <a:cubicBezTo>
                      <a:pt x="100" y="591"/>
                      <a:pt x="100" y="591"/>
                      <a:pt x="100" y="591"/>
                    </a:cubicBezTo>
                    <a:cubicBezTo>
                      <a:pt x="100" y="641"/>
                      <a:pt x="140" y="681"/>
                      <a:pt x="180" y="681"/>
                    </a:cubicBezTo>
                    <a:close/>
                    <a:moveTo>
                      <a:pt x="2016" y="1633"/>
                    </a:moveTo>
                    <a:cubicBezTo>
                      <a:pt x="190" y="1633"/>
                      <a:pt x="190" y="1633"/>
                      <a:pt x="190" y="1633"/>
                    </a:cubicBezTo>
                    <a:cubicBezTo>
                      <a:pt x="140" y="1633"/>
                      <a:pt x="100" y="1674"/>
                      <a:pt x="100" y="1714"/>
                    </a:cubicBezTo>
                    <a:cubicBezTo>
                      <a:pt x="100" y="2135"/>
                      <a:pt x="100" y="2135"/>
                      <a:pt x="100" y="2135"/>
                    </a:cubicBezTo>
                    <a:cubicBezTo>
                      <a:pt x="100" y="2175"/>
                      <a:pt x="140" y="2215"/>
                      <a:pt x="190" y="2215"/>
                    </a:cubicBezTo>
                    <a:cubicBezTo>
                      <a:pt x="2016" y="2215"/>
                      <a:pt x="2016" y="2215"/>
                      <a:pt x="2016" y="2215"/>
                    </a:cubicBezTo>
                    <a:cubicBezTo>
                      <a:pt x="2066" y="2215"/>
                      <a:pt x="2106" y="2175"/>
                      <a:pt x="2106" y="2135"/>
                    </a:cubicBezTo>
                    <a:cubicBezTo>
                      <a:pt x="2106" y="1714"/>
                      <a:pt x="2106" y="1714"/>
                      <a:pt x="2106" y="1714"/>
                    </a:cubicBezTo>
                    <a:cubicBezTo>
                      <a:pt x="2106" y="1674"/>
                      <a:pt x="2066" y="1633"/>
                      <a:pt x="2016" y="1633"/>
                    </a:cubicBezTo>
                    <a:close/>
                    <a:moveTo>
                      <a:pt x="2106" y="952"/>
                    </a:moveTo>
                    <a:cubicBezTo>
                      <a:pt x="2106" y="902"/>
                      <a:pt x="2066" y="862"/>
                      <a:pt x="2016" y="862"/>
                    </a:cubicBezTo>
                    <a:cubicBezTo>
                      <a:pt x="190" y="862"/>
                      <a:pt x="190" y="862"/>
                      <a:pt x="190" y="862"/>
                    </a:cubicBezTo>
                    <a:cubicBezTo>
                      <a:pt x="140" y="862"/>
                      <a:pt x="100" y="902"/>
                      <a:pt x="100" y="952"/>
                    </a:cubicBezTo>
                    <a:cubicBezTo>
                      <a:pt x="100" y="1363"/>
                      <a:pt x="100" y="1363"/>
                      <a:pt x="100" y="1363"/>
                    </a:cubicBezTo>
                    <a:cubicBezTo>
                      <a:pt x="100" y="1413"/>
                      <a:pt x="140" y="1453"/>
                      <a:pt x="190" y="1453"/>
                    </a:cubicBezTo>
                    <a:cubicBezTo>
                      <a:pt x="2016" y="1453"/>
                      <a:pt x="2016" y="1453"/>
                      <a:pt x="2016" y="1453"/>
                    </a:cubicBezTo>
                    <a:cubicBezTo>
                      <a:pt x="2066" y="1453"/>
                      <a:pt x="2106" y="1413"/>
                      <a:pt x="2106" y="1363"/>
                    </a:cubicBezTo>
                    <a:cubicBezTo>
                      <a:pt x="2106" y="952"/>
                      <a:pt x="2106" y="952"/>
                      <a:pt x="2106" y="952"/>
                    </a:cubicBezTo>
                    <a:cubicBezTo>
                      <a:pt x="2106" y="952"/>
                      <a:pt x="2106" y="952"/>
                      <a:pt x="2106" y="952"/>
                    </a:cubicBezTo>
                    <a:close/>
                    <a:moveTo>
                      <a:pt x="291" y="1122"/>
                    </a:moveTo>
                    <a:cubicBezTo>
                      <a:pt x="1404" y="1122"/>
                      <a:pt x="1404" y="1122"/>
                      <a:pt x="1404" y="1122"/>
                    </a:cubicBezTo>
                    <a:cubicBezTo>
                      <a:pt x="1404" y="1002"/>
                      <a:pt x="1404" y="1002"/>
                      <a:pt x="1404" y="1002"/>
                    </a:cubicBezTo>
                    <a:cubicBezTo>
                      <a:pt x="291" y="1002"/>
                      <a:pt x="291" y="1002"/>
                      <a:pt x="291" y="1002"/>
                    </a:cubicBezTo>
                    <a:cubicBezTo>
                      <a:pt x="291" y="1122"/>
                      <a:pt x="291" y="1122"/>
                      <a:pt x="291" y="1122"/>
                    </a:cubicBezTo>
                    <a:cubicBezTo>
                      <a:pt x="291" y="1122"/>
                      <a:pt x="291" y="1122"/>
                      <a:pt x="291" y="1122"/>
                    </a:cubicBezTo>
                    <a:close/>
                    <a:moveTo>
                      <a:pt x="291" y="1313"/>
                    </a:moveTo>
                    <a:cubicBezTo>
                      <a:pt x="1404" y="1313"/>
                      <a:pt x="1404" y="1313"/>
                      <a:pt x="1404" y="1313"/>
                    </a:cubicBezTo>
                    <a:cubicBezTo>
                      <a:pt x="1404" y="1192"/>
                      <a:pt x="1404" y="1192"/>
                      <a:pt x="1404" y="1192"/>
                    </a:cubicBezTo>
                    <a:cubicBezTo>
                      <a:pt x="291" y="1192"/>
                      <a:pt x="291" y="1192"/>
                      <a:pt x="291" y="1192"/>
                    </a:cubicBezTo>
                    <a:cubicBezTo>
                      <a:pt x="291" y="1313"/>
                      <a:pt x="291" y="1313"/>
                      <a:pt x="291" y="1313"/>
                    </a:cubicBezTo>
                    <a:cubicBezTo>
                      <a:pt x="291" y="1313"/>
                      <a:pt x="291" y="1313"/>
                      <a:pt x="291" y="1313"/>
                    </a:cubicBezTo>
                    <a:close/>
                    <a:moveTo>
                      <a:pt x="1655" y="1002"/>
                    </a:moveTo>
                    <a:cubicBezTo>
                      <a:pt x="1625" y="1002"/>
                      <a:pt x="1595" y="1032"/>
                      <a:pt x="1595" y="1062"/>
                    </a:cubicBezTo>
                    <a:cubicBezTo>
                      <a:pt x="1595" y="1092"/>
                      <a:pt x="1625" y="1122"/>
                      <a:pt x="1655" y="1122"/>
                    </a:cubicBezTo>
                    <a:cubicBezTo>
                      <a:pt x="1695" y="1122"/>
                      <a:pt x="1715" y="1092"/>
                      <a:pt x="1715" y="1062"/>
                    </a:cubicBezTo>
                    <a:cubicBezTo>
                      <a:pt x="1715" y="1032"/>
                      <a:pt x="1695" y="1002"/>
                      <a:pt x="1655" y="1002"/>
                    </a:cubicBezTo>
                    <a:close/>
                    <a:moveTo>
                      <a:pt x="1846" y="1002"/>
                    </a:moveTo>
                    <a:cubicBezTo>
                      <a:pt x="1815" y="1002"/>
                      <a:pt x="1785" y="1032"/>
                      <a:pt x="1785" y="1062"/>
                    </a:cubicBezTo>
                    <a:cubicBezTo>
                      <a:pt x="1785" y="1092"/>
                      <a:pt x="1815" y="1122"/>
                      <a:pt x="1846" y="1122"/>
                    </a:cubicBezTo>
                    <a:cubicBezTo>
                      <a:pt x="1886" y="1122"/>
                      <a:pt x="1906" y="1092"/>
                      <a:pt x="1906" y="1062"/>
                    </a:cubicBezTo>
                    <a:cubicBezTo>
                      <a:pt x="1906" y="1032"/>
                      <a:pt x="1886" y="1002"/>
                      <a:pt x="1846" y="1002"/>
                    </a:cubicBezTo>
                    <a:close/>
                    <a:moveTo>
                      <a:pt x="291" y="1894"/>
                    </a:moveTo>
                    <a:cubicBezTo>
                      <a:pt x="1404" y="1894"/>
                      <a:pt x="1404" y="1894"/>
                      <a:pt x="1404" y="1894"/>
                    </a:cubicBezTo>
                    <a:cubicBezTo>
                      <a:pt x="1404" y="1774"/>
                      <a:pt x="1404" y="1774"/>
                      <a:pt x="1404" y="1774"/>
                    </a:cubicBezTo>
                    <a:cubicBezTo>
                      <a:pt x="291" y="1774"/>
                      <a:pt x="291" y="1774"/>
                      <a:pt x="291" y="1774"/>
                    </a:cubicBezTo>
                    <a:cubicBezTo>
                      <a:pt x="291" y="1894"/>
                      <a:pt x="291" y="1894"/>
                      <a:pt x="291" y="1894"/>
                    </a:cubicBezTo>
                    <a:cubicBezTo>
                      <a:pt x="291" y="1894"/>
                      <a:pt x="291" y="1894"/>
                      <a:pt x="291" y="1894"/>
                    </a:cubicBezTo>
                    <a:close/>
                    <a:moveTo>
                      <a:pt x="291" y="2084"/>
                    </a:moveTo>
                    <a:cubicBezTo>
                      <a:pt x="1404" y="2084"/>
                      <a:pt x="1404" y="2084"/>
                      <a:pt x="1404" y="2084"/>
                    </a:cubicBezTo>
                    <a:cubicBezTo>
                      <a:pt x="1404" y="1964"/>
                      <a:pt x="1404" y="1964"/>
                      <a:pt x="1404" y="1964"/>
                    </a:cubicBezTo>
                    <a:cubicBezTo>
                      <a:pt x="291" y="1964"/>
                      <a:pt x="291" y="1964"/>
                      <a:pt x="291" y="1964"/>
                    </a:cubicBezTo>
                    <a:cubicBezTo>
                      <a:pt x="291" y="2084"/>
                      <a:pt x="291" y="2084"/>
                      <a:pt x="291" y="2084"/>
                    </a:cubicBezTo>
                    <a:cubicBezTo>
                      <a:pt x="291" y="2084"/>
                      <a:pt x="291" y="2084"/>
                      <a:pt x="291" y="2084"/>
                    </a:cubicBezTo>
                    <a:close/>
                    <a:moveTo>
                      <a:pt x="1655" y="1764"/>
                    </a:moveTo>
                    <a:cubicBezTo>
                      <a:pt x="1625" y="1764"/>
                      <a:pt x="1595" y="1794"/>
                      <a:pt x="1595" y="1834"/>
                    </a:cubicBezTo>
                    <a:cubicBezTo>
                      <a:pt x="1595" y="1864"/>
                      <a:pt x="1625" y="1894"/>
                      <a:pt x="1655" y="1894"/>
                    </a:cubicBezTo>
                    <a:cubicBezTo>
                      <a:pt x="1695" y="1894"/>
                      <a:pt x="1715" y="1864"/>
                      <a:pt x="1715" y="1834"/>
                    </a:cubicBezTo>
                    <a:cubicBezTo>
                      <a:pt x="1715" y="1794"/>
                      <a:pt x="1695" y="1764"/>
                      <a:pt x="1655" y="1764"/>
                    </a:cubicBezTo>
                    <a:close/>
                    <a:moveTo>
                      <a:pt x="1846" y="1764"/>
                    </a:moveTo>
                    <a:cubicBezTo>
                      <a:pt x="1815" y="1764"/>
                      <a:pt x="1785" y="1794"/>
                      <a:pt x="1785" y="1834"/>
                    </a:cubicBezTo>
                    <a:cubicBezTo>
                      <a:pt x="1785" y="1864"/>
                      <a:pt x="1815" y="1894"/>
                      <a:pt x="1846" y="1894"/>
                    </a:cubicBezTo>
                    <a:cubicBezTo>
                      <a:pt x="1886" y="1894"/>
                      <a:pt x="1906" y="1864"/>
                      <a:pt x="1906" y="1834"/>
                    </a:cubicBezTo>
                    <a:cubicBezTo>
                      <a:pt x="1906" y="1794"/>
                      <a:pt x="1886" y="1764"/>
                      <a:pt x="1846" y="176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9" name="Freeform 6"/>
            <p:cNvSpPr>
              <a:spLocks noEditPoints="1"/>
            </p:cNvSpPr>
            <p:nvPr/>
          </p:nvSpPr>
          <p:spPr bwMode="auto">
            <a:xfrm>
              <a:off x="8785896" y="2874639"/>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grpSp>
        <p:nvGrpSpPr>
          <p:cNvPr id="21" name="Group 20"/>
          <p:cNvGrpSpPr/>
          <p:nvPr/>
        </p:nvGrpSpPr>
        <p:grpSpPr>
          <a:xfrm>
            <a:off x="10193626" y="2874639"/>
            <a:ext cx="1906290" cy="3823023"/>
            <a:chOff x="10193626" y="2874639"/>
            <a:chExt cx="1906290" cy="3823023"/>
          </a:xfrm>
        </p:grpSpPr>
        <p:grpSp>
          <p:nvGrpSpPr>
            <p:cNvPr id="15" name="Group 14"/>
            <p:cNvGrpSpPr/>
            <p:nvPr/>
          </p:nvGrpSpPr>
          <p:grpSpPr>
            <a:xfrm>
              <a:off x="10193626" y="3686475"/>
              <a:ext cx="1906290" cy="3011187"/>
              <a:chOff x="10193626" y="3686475"/>
              <a:chExt cx="1906290" cy="3011187"/>
            </a:xfrm>
          </p:grpSpPr>
          <p:sp>
            <p:nvSpPr>
              <p:cNvPr id="8" name="TextBox 7"/>
              <p:cNvSpPr txBox="1"/>
              <p:nvPr/>
            </p:nvSpPr>
            <p:spPr>
              <a:xfrm>
                <a:off x="10193626" y="3686475"/>
                <a:ext cx="1906290" cy="3011187"/>
              </a:xfrm>
              <a:prstGeom prst="rect">
                <a:avLst/>
              </a:prstGeom>
              <a:solidFill>
                <a:schemeClr val="accent2"/>
              </a:solidFill>
            </p:spPr>
            <p:txBody>
              <a:bodyPr vert="horz" wrap="square" lIns="182880" tIns="146304" rIns="182880" bIns="146304" rtlCol="0">
                <a:normAutofit/>
              </a:bodyPr>
              <a:lstStyle>
                <a:defPPr>
                  <a:defRPr lang="en-US"/>
                </a:defPPr>
                <a:lvl1pPr>
                  <a:spcBef>
                    <a:spcPct val="20000"/>
                  </a:spcBef>
                  <a:defRPr sz="220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defRPr>
                </a:lvl1pPr>
              </a:lstStyle>
              <a:p>
                <a:pPr>
                  <a:lnSpc>
                    <a:spcPct val="90000"/>
                  </a:lnSpc>
                </a:pPr>
                <a:r>
                  <a:rPr lang="en-US" sz="1800" b="1" dirty="0"/>
                  <a:t>Unstructured</a:t>
                </a:r>
                <a:endParaRPr lang="en-US" sz="2000" b="1" dirty="0"/>
              </a:p>
              <a:p>
                <a:pPr>
                  <a:lnSpc>
                    <a:spcPct val="90000"/>
                  </a:lnSpc>
                </a:pPr>
                <a:r>
                  <a:rPr lang="en-US" sz="1700" dirty="0">
                    <a:latin typeface="+mn-lt"/>
                    <a:cs typeface="+mn-cs"/>
                  </a:rPr>
                  <a:t>Understand patterns in files across millions of web pages, emails, and documents</a:t>
                </a:r>
              </a:p>
              <a:p>
                <a:pPr>
                  <a:lnSpc>
                    <a:spcPct val="90000"/>
                  </a:lnSpc>
                </a:pPr>
                <a:endParaRPr lang="en-US" sz="1700" dirty="0">
                  <a:latin typeface="+mn-lt"/>
                  <a:cs typeface="+mn-cs"/>
                </a:endParaRPr>
              </a:p>
            </p:txBody>
          </p:sp>
          <p:sp>
            <p:nvSpPr>
              <p:cNvPr id="87" name="Freeform 48"/>
              <p:cNvSpPr>
                <a:spLocks/>
              </p:cNvSpPr>
              <p:nvPr/>
            </p:nvSpPr>
            <p:spPr bwMode="auto">
              <a:xfrm>
                <a:off x="11219541" y="5847552"/>
                <a:ext cx="715126" cy="715126"/>
              </a:xfrm>
              <a:custGeom>
                <a:avLst/>
                <a:gdLst>
                  <a:gd name="T0" fmla="*/ 3683 w 5040"/>
                  <a:gd name="T1" fmla="*/ 1833 h 5040"/>
                  <a:gd name="T2" fmla="*/ 3683 w 5040"/>
                  <a:gd name="T3" fmla="*/ 1833 h 5040"/>
                  <a:gd name="T4" fmla="*/ 5040 w 5040"/>
                  <a:gd name="T5" fmla="*/ 1833 h 5040"/>
                  <a:gd name="T6" fmla="*/ 5040 w 5040"/>
                  <a:gd name="T7" fmla="*/ 3174 h 5040"/>
                  <a:gd name="T8" fmla="*/ 3683 w 5040"/>
                  <a:gd name="T9" fmla="*/ 3174 h 5040"/>
                  <a:gd name="T10" fmla="*/ 3683 w 5040"/>
                  <a:gd name="T11" fmla="*/ 2611 h 5040"/>
                  <a:gd name="T12" fmla="*/ 3193 w 5040"/>
                  <a:gd name="T13" fmla="*/ 2611 h 5040"/>
                  <a:gd name="T14" fmla="*/ 3193 w 5040"/>
                  <a:gd name="T15" fmla="*/ 3174 h 5040"/>
                  <a:gd name="T16" fmla="*/ 2614 w 5040"/>
                  <a:gd name="T17" fmla="*/ 3174 h 5040"/>
                  <a:gd name="T18" fmla="*/ 2614 w 5040"/>
                  <a:gd name="T19" fmla="*/ 3697 h 5040"/>
                  <a:gd name="T20" fmla="*/ 3193 w 5040"/>
                  <a:gd name="T21" fmla="*/ 3697 h 5040"/>
                  <a:gd name="T22" fmla="*/ 3193 w 5040"/>
                  <a:gd name="T23" fmla="*/ 5040 h 5040"/>
                  <a:gd name="T24" fmla="*/ 1850 w 5040"/>
                  <a:gd name="T25" fmla="*/ 5040 h 5040"/>
                  <a:gd name="T26" fmla="*/ 1850 w 5040"/>
                  <a:gd name="T27" fmla="*/ 3697 h 5040"/>
                  <a:gd name="T28" fmla="*/ 2413 w 5040"/>
                  <a:gd name="T29" fmla="*/ 3697 h 5040"/>
                  <a:gd name="T30" fmla="*/ 2413 w 5040"/>
                  <a:gd name="T31" fmla="*/ 3174 h 5040"/>
                  <a:gd name="T32" fmla="*/ 1850 w 5040"/>
                  <a:gd name="T33" fmla="*/ 3174 h 5040"/>
                  <a:gd name="T34" fmla="*/ 1850 w 5040"/>
                  <a:gd name="T35" fmla="*/ 2611 h 5040"/>
                  <a:gd name="T36" fmla="*/ 1343 w 5040"/>
                  <a:gd name="T37" fmla="*/ 2611 h 5040"/>
                  <a:gd name="T38" fmla="*/ 1343 w 5040"/>
                  <a:gd name="T39" fmla="*/ 3174 h 5040"/>
                  <a:gd name="T40" fmla="*/ 780 w 5040"/>
                  <a:gd name="T41" fmla="*/ 3174 h 5040"/>
                  <a:gd name="T42" fmla="*/ 780 w 5040"/>
                  <a:gd name="T43" fmla="*/ 3697 h 5040"/>
                  <a:gd name="T44" fmla="*/ 1343 w 5040"/>
                  <a:gd name="T45" fmla="*/ 3697 h 5040"/>
                  <a:gd name="T46" fmla="*/ 1343 w 5040"/>
                  <a:gd name="T47" fmla="*/ 5040 h 5040"/>
                  <a:gd name="T48" fmla="*/ 0 w 5040"/>
                  <a:gd name="T49" fmla="*/ 5040 h 5040"/>
                  <a:gd name="T50" fmla="*/ 0 w 5040"/>
                  <a:gd name="T51" fmla="*/ 3697 h 5040"/>
                  <a:gd name="T52" fmla="*/ 563 w 5040"/>
                  <a:gd name="T53" fmla="*/ 3697 h 5040"/>
                  <a:gd name="T54" fmla="*/ 563 w 5040"/>
                  <a:gd name="T55" fmla="*/ 3174 h 5040"/>
                  <a:gd name="T56" fmla="*/ 0 w 5040"/>
                  <a:gd name="T57" fmla="*/ 3174 h 5040"/>
                  <a:gd name="T58" fmla="*/ 0 w 5040"/>
                  <a:gd name="T59" fmla="*/ 1833 h 5040"/>
                  <a:gd name="T60" fmla="*/ 1343 w 5040"/>
                  <a:gd name="T61" fmla="*/ 1833 h 5040"/>
                  <a:gd name="T62" fmla="*/ 1343 w 5040"/>
                  <a:gd name="T63" fmla="*/ 2396 h 5040"/>
                  <a:gd name="T64" fmla="*/ 1850 w 5040"/>
                  <a:gd name="T65" fmla="*/ 2396 h 5040"/>
                  <a:gd name="T66" fmla="*/ 1850 w 5040"/>
                  <a:gd name="T67" fmla="*/ 1833 h 5040"/>
                  <a:gd name="T68" fmla="*/ 2413 w 5040"/>
                  <a:gd name="T69" fmla="*/ 1833 h 5040"/>
                  <a:gd name="T70" fmla="*/ 2413 w 5040"/>
                  <a:gd name="T71" fmla="*/ 1341 h 5040"/>
                  <a:gd name="T72" fmla="*/ 1850 w 5040"/>
                  <a:gd name="T73" fmla="*/ 1341 h 5040"/>
                  <a:gd name="T74" fmla="*/ 1850 w 5040"/>
                  <a:gd name="T75" fmla="*/ 0 h 5040"/>
                  <a:gd name="T76" fmla="*/ 3193 w 5040"/>
                  <a:gd name="T77" fmla="*/ 0 h 5040"/>
                  <a:gd name="T78" fmla="*/ 3193 w 5040"/>
                  <a:gd name="T79" fmla="*/ 1341 h 5040"/>
                  <a:gd name="T80" fmla="*/ 2614 w 5040"/>
                  <a:gd name="T81" fmla="*/ 1341 h 5040"/>
                  <a:gd name="T82" fmla="*/ 2614 w 5040"/>
                  <a:gd name="T83" fmla="*/ 1833 h 5040"/>
                  <a:gd name="T84" fmla="*/ 3193 w 5040"/>
                  <a:gd name="T85" fmla="*/ 1833 h 5040"/>
                  <a:gd name="T86" fmla="*/ 3193 w 5040"/>
                  <a:gd name="T87" fmla="*/ 2396 h 5040"/>
                  <a:gd name="T88" fmla="*/ 3683 w 5040"/>
                  <a:gd name="T89" fmla="*/ 2396 h 5040"/>
                  <a:gd name="T90" fmla="*/ 3683 w 5040"/>
                  <a:gd name="T91" fmla="*/ 1833 h 5040"/>
                  <a:gd name="T92" fmla="*/ 3683 w 5040"/>
                  <a:gd name="T93" fmla="*/ 1833 h 5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040" h="5040">
                    <a:moveTo>
                      <a:pt x="3683" y="1833"/>
                    </a:moveTo>
                    <a:lnTo>
                      <a:pt x="3683" y="1833"/>
                    </a:lnTo>
                    <a:lnTo>
                      <a:pt x="5040" y="1833"/>
                    </a:lnTo>
                    <a:lnTo>
                      <a:pt x="5040" y="3174"/>
                    </a:lnTo>
                    <a:lnTo>
                      <a:pt x="3683" y="3174"/>
                    </a:lnTo>
                    <a:lnTo>
                      <a:pt x="3683" y="2611"/>
                    </a:lnTo>
                    <a:lnTo>
                      <a:pt x="3193" y="2611"/>
                    </a:lnTo>
                    <a:lnTo>
                      <a:pt x="3193" y="3174"/>
                    </a:lnTo>
                    <a:lnTo>
                      <a:pt x="2614" y="3174"/>
                    </a:lnTo>
                    <a:lnTo>
                      <a:pt x="2614" y="3697"/>
                    </a:lnTo>
                    <a:lnTo>
                      <a:pt x="3193" y="3697"/>
                    </a:lnTo>
                    <a:lnTo>
                      <a:pt x="3193" y="5040"/>
                    </a:lnTo>
                    <a:lnTo>
                      <a:pt x="1850" y="5040"/>
                    </a:lnTo>
                    <a:lnTo>
                      <a:pt x="1850" y="3697"/>
                    </a:lnTo>
                    <a:lnTo>
                      <a:pt x="2413" y="3697"/>
                    </a:lnTo>
                    <a:lnTo>
                      <a:pt x="2413" y="3174"/>
                    </a:lnTo>
                    <a:lnTo>
                      <a:pt x="1850" y="3174"/>
                    </a:lnTo>
                    <a:lnTo>
                      <a:pt x="1850" y="2611"/>
                    </a:lnTo>
                    <a:lnTo>
                      <a:pt x="1343" y="2611"/>
                    </a:lnTo>
                    <a:lnTo>
                      <a:pt x="1343" y="3174"/>
                    </a:lnTo>
                    <a:lnTo>
                      <a:pt x="780" y="3174"/>
                    </a:lnTo>
                    <a:lnTo>
                      <a:pt x="780" y="3697"/>
                    </a:lnTo>
                    <a:lnTo>
                      <a:pt x="1343" y="3697"/>
                    </a:lnTo>
                    <a:lnTo>
                      <a:pt x="1343" y="5040"/>
                    </a:lnTo>
                    <a:lnTo>
                      <a:pt x="0" y="5040"/>
                    </a:lnTo>
                    <a:lnTo>
                      <a:pt x="0" y="3697"/>
                    </a:lnTo>
                    <a:lnTo>
                      <a:pt x="563" y="3697"/>
                    </a:lnTo>
                    <a:lnTo>
                      <a:pt x="563" y="3174"/>
                    </a:lnTo>
                    <a:lnTo>
                      <a:pt x="0" y="3174"/>
                    </a:lnTo>
                    <a:lnTo>
                      <a:pt x="0" y="1833"/>
                    </a:lnTo>
                    <a:lnTo>
                      <a:pt x="1343" y="1833"/>
                    </a:lnTo>
                    <a:lnTo>
                      <a:pt x="1343" y="2396"/>
                    </a:lnTo>
                    <a:lnTo>
                      <a:pt x="1850" y="2396"/>
                    </a:lnTo>
                    <a:lnTo>
                      <a:pt x="1850" y="1833"/>
                    </a:lnTo>
                    <a:lnTo>
                      <a:pt x="2413" y="1833"/>
                    </a:lnTo>
                    <a:lnTo>
                      <a:pt x="2413" y="1341"/>
                    </a:lnTo>
                    <a:lnTo>
                      <a:pt x="1850" y="1341"/>
                    </a:lnTo>
                    <a:lnTo>
                      <a:pt x="1850" y="0"/>
                    </a:lnTo>
                    <a:lnTo>
                      <a:pt x="3193" y="0"/>
                    </a:lnTo>
                    <a:lnTo>
                      <a:pt x="3193" y="1341"/>
                    </a:lnTo>
                    <a:lnTo>
                      <a:pt x="2614" y="1341"/>
                    </a:lnTo>
                    <a:lnTo>
                      <a:pt x="2614" y="1833"/>
                    </a:lnTo>
                    <a:lnTo>
                      <a:pt x="3193" y="1833"/>
                    </a:lnTo>
                    <a:lnTo>
                      <a:pt x="3193" y="2396"/>
                    </a:lnTo>
                    <a:lnTo>
                      <a:pt x="3683" y="2396"/>
                    </a:lnTo>
                    <a:lnTo>
                      <a:pt x="3683" y="1833"/>
                    </a:lnTo>
                    <a:lnTo>
                      <a:pt x="3683" y="183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3" name="Freeform 6"/>
            <p:cNvSpPr>
              <a:spLocks noEditPoints="1"/>
            </p:cNvSpPr>
            <p:nvPr/>
          </p:nvSpPr>
          <p:spPr bwMode="auto">
            <a:xfrm>
              <a:off x="10724262" y="2874639"/>
              <a:ext cx="699546" cy="745667"/>
            </a:xfrm>
            <a:custGeom>
              <a:avLst/>
              <a:gdLst>
                <a:gd name="T0" fmla="*/ 249 w 259"/>
                <a:gd name="T1" fmla="*/ 122 h 308"/>
                <a:gd name="T2" fmla="*/ 225 w 259"/>
                <a:gd name="T3" fmla="*/ 101 h 308"/>
                <a:gd name="T4" fmla="*/ 221 w 259"/>
                <a:gd name="T5" fmla="*/ 95 h 308"/>
                <a:gd name="T6" fmla="*/ 199 w 259"/>
                <a:gd name="T7" fmla="*/ 74 h 308"/>
                <a:gd name="T8" fmla="*/ 193 w 259"/>
                <a:gd name="T9" fmla="*/ 67 h 308"/>
                <a:gd name="T10" fmla="*/ 130 w 259"/>
                <a:gd name="T11" fmla="*/ 7 h 308"/>
                <a:gd name="T12" fmla="*/ 113 w 259"/>
                <a:gd name="T13" fmla="*/ 0 h 308"/>
                <a:gd name="T14" fmla="*/ 21 w 259"/>
                <a:gd name="T15" fmla="*/ 0 h 308"/>
                <a:gd name="T16" fmla="*/ 0 w 259"/>
                <a:gd name="T17" fmla="*/ 18 h 308"/>
                <a:gd name="T18" fmla="*/ 0 w 259"/>
                <a:gd name="T19" fmla="*/ 229 h 308"/>
                <a:gd name="T20" fmla="*/ 21 w 259"/>
                <a:gd name="T21" fmla="*/ 253 h 308"/>
                <a:gd name="T22" fmla="*/ 28 w 259"/>
                <a:gd name="T23" fmla="*/ 253 h 308"/>
                <a:gd name="T24" fmla="*/ 28 w 259"/>
                <a:gd name="T25" fmla="*/ 256 h 308"/>
                <a:gd name="T26" fmla="*/ 49 w 259"/>
                <a:gd name="T27" fmla="*/ 281 h 308"/>
                <a:gd name="T28" fmla="*/ 56 w 259"/>
                <a:gd name="T29" fmla="*/ 281 h 308"/>
                <a:gd name="T30" fmla="*/ 56 w 259"/>
                <a:gd name="T31" fmla="*/ 284 h 308"/>
                <a:gd name="T32" fmla="*/ 77 w 259"/>
                <a:gd name="T33" fmla="*/ 308 h 308"/>
                <a:gd name="T34" fmla="*/ 231 w 259"/>
                <a:gd name="T35" fmla="*/ 308 h 308"/>
                <a:gd name="T36" fmla="*/ 256 w 259"/>
                <a:gd name="T37" fmla="*/ 284 h 308"/>
                <a:gd name="T38" fmla="*/ 256 w 259"/>
                <a:gd name="T39" fmla="*/ 140 h 308"/>
                <a:gd name="T40" fmla="*/ 249 w 259"/>
                <a:gd name="T41" fmla="*/ 122 h 308"/>
                <a:gd name="T42" fmla="*/ 140 w 259"/>
                <a:gd name="T43" fmla="*/ 46 h 308"/>
                <a:gd name="T44" fmla="*/ 151 w 259"/>
                <a:gd name="T45" fmla="*/ 56 h 308"/>
                <a:gd name="T46" fmla="*/ 140 w 259"/>
                <a:gd name="T47" fmla="*/ 56 h 308"/>
                <a:gd name="T48" fmla="*/ 140 w 259"/>
                <a:gd name="T49" fmla="*/ 46 h 308"/>
                <a:gd name="T50" fmla="*/ 123 w 259"/>
                <a:gd name="T51" fmla="*/ 28 h 308"/>
                <a:gd name="T52" fmla="*/ 113 w 259"/>
                <a:gd name="T53" fmla="*/ 28 h 308"/>
                <a:gd name="T54" fmla="*/ 113 w 259"/>
                <a:gd name="T55" fmla="*/ 18 h 308"/>
                <a:gd name="T56" fmla="*/ 123 w 259"/>
                <a:gd name="T57" fmla="*/ 28 h 308"/>
                <a:gd name="T58" fmla="*/ 18 w 259"/>
                <a:gd name="T59" fmla="*/ 232 h 308"/>
                <a:gd name="T60" fmla="*/ 18 w 259"/>
                <a:gd name="T61" fmla="*/ 18 h 308"/>
                <a:gd name="T62" fmla="*/ 92 w 259"/>
                <a:gd name="T63" fmla="*/ 18 h 308"/>
                <a:gd name="T64" fmla="*/ 92 w 259"/>
                <a:gd name="T65" fmla="*/ 28 h 308"/>
                <a:gd name="T66" fmla="*/ 49 w 259"/>
                <a:gd name="T67" fmla="*/ 28 h 308"/>
                <a:gd name="T68" fmla="*/ 28 w 259"/>
                <a:gd name="T69" fmla="*/ 46 h 308"/>
                <a:gd name="T70" fmla="*/ 28 w 259"/>
                <a:gd name="T71" fmla="*/ 232 h 308"/>
                <a:gd name="T72" fmla="*/ 18 w 259"/>
                <a:gd name="T73" fmla="*/ 232 h 308"/>
                <a:gd name="T74" fmla="*/ 46 w 259"/>
                <a:gd name="T75" fmla="*/ 260 h 308"/>
                <a:gd name="T76" fmla="*/ 46 w 259"/>
                <a:gd name="T77" fmla="*/ 46 h 308"/>
                <a:gd name="T78" fmla="*/ 119 w 259"/>
                <a:gd name="T79" fmla="*/ 46 h 308"/>
                <a:gd name="T80" fmla="*/ 119 w 259"/>
                <a:gd name="T81" fmla="*/ 56 h 308"/>
                <a:gd name="T82" fmla="*/ 77 w 259"/>
                <a:gd name="T83" fmla="*/ 56 h 308"/>
                <a:gd name="T84" fmla="*/ 56 w 259"/>
                <a:gd name="T85" fmla="*/ 73 h 308"/>
                <a:gd name="T86" fmla="*/ 56 w 259"/>
                <a:gd name="T87" fmla="*/ 260 h 308"/>
                <a:gd name="T88" fmla="*/ 46 w 259"/>
                <a:gd name="T89" fmla="*/ 260 h 308"/>
                <a:gd name="T90" fmla="*/ 238 w 259"/>
                <a:gd name="T91" fmla="*/ 287 h 308"/>
                <a:gd name="T92" fmla="*/ 74 w 259"/>
                <a:gd name="T93" fmla="*/ 287 h 308"/>
                <a:gd name="T94" fmla="*/ 74 w 259"/>
                <a:gd name="T95" fmla="*/ 73 h 308"/>
                <a:gd name="T96" fmla="*/ 147 w 259"/>
                <a:gd name="T97" fmla="*/ 73 h 308"/>
                <a:gd name="T98" fmla="*/ 147 w 259"/>
                <a:gd name="T99" fmla="*/ 140 h 308"/>
                <a:gd name="T100" fmla="*/ 168 w 259"/>
                <a:gd name="T101" fmla="*/ 165 h 308"/>
                <a:gd name="T102" fmla="*/ 238 w 259"/>
                <a:gd name="T103" fmla="*/ 165 h 308"/>
                <a:gd name="T104" fmla="*/ 238 w 259"/>
                <a:gd name="T105" fmla="*/ 287 h 308"/>
                <a:gd name="T106" fmla="*/ 168 w 259"/>
                <a:gd name="T107" fmla="*/ 140 h 308"/>
                <a:gd name="T108" fmla="*/ 168 w 259"/>
                <a:gd name="T109" fmla="*/ 73 h 308"/>
                <a:gd name="T110" fmla="*/ 238 w 259"/>
                <a:gd name="T111" fmla="*/ 140 h 308"/>
                <a:gd name="T112" fmla="*/ 168 w 259"/>
                <a:gd name="T113" fmla="*/ 14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 h="308">
                  <a:moveTo>
                    <a:pt x="249" y="122"/>
                  </a:moveTo>
                  <a:cubicBezTo>
                    <a:pt x="240" y="114"/>
                    <a:pt x="232" y="107"/>
                    <a:pt x="225" y="101"/>
                  </a:cubicBezTo>
                  <a:cubicBezTo>
                    <a:pt x="224" y="99"/>
                    <a:pt x="223" y="97"/>
                    <a:pt x="221" y="95"/>
                  </a:cubicBezTo>
                  <a:cubicBezTo>
                    <a:pt x="212" y="87"/>
                    <a:pt x="205" y="80"/>
                    <a:pt x="199" y="74"/>
                  </a:cubicBezTo>
                  <a:cubicBezTo>
                    <a:pt x="198" y="72"/>
                    <a:pt x="196" y="69"/>
                    <a:pt x="193" y="67"/>
                  </a:cubicBezTo>
                  <a:cubicBezTo>
                    <a:pt x="130" y="7"/>
                    <a:pt x="130" y="7"/>
                    <a:pt x="130" y="7"/>
                  </a:cubicBezTo>
                  <a:cubicBezTo>
                    <a:pt x="123" y="0"/>
                    <a:pt x="120" y="0"/>
                    <a:pt x="113" y="0"/>
                  </a:cubicBezTo>
                  <a:cubicBezTo>
                    <a:pt x="21" y="0"/>
                    <a:pt x="21" y="0"/>
                    <a:pt x="21" y="0"/>
                  </a:cubicBezTo>
                  <a:cubicBezTo>
                    <a:pt x="11" y="0"/>
                    <a:pt x="0" y="7"/>
                    <a:pt x="0" y="18"/>
                  </a:cubicBezTo>
                  <a:cubicBezTo>
                    <a:pt x="0" y="229"/>
                    <a:pt x="0" y="229"/>
                    <a:pt x="0" y="229"/>
                  </a:cubicBezTo>
                  <a:cubicBezTo>
                    <a:pt x="0" y="239"/>
                    <a:pt x="11" y="253"/>
                    <a:pt x="21" y="253"/>
                  </a:cubicBezTo>
                  <a:cubicBezTo>
                    <a:pt x="24" y="253"/>
                    <a:pt x="26" y="253"/>
                    <a:pt x="28" y="253"/>
                  </a:cubicBezTo>
                  <a:cubicBezTo>
                    <a:pt x="28" y="256"/>
                    <a:pt x="28" y="256"/>
                    <a:pt x="28" y="256"/>
                  </a:cubicBezTo>
                  <a:cubicBezTo>
                    <a:pt x="28" y="267"/>
                    <a:pt x="39" y="281"/>
                    <a:pt x="49" y="281"/>
                  </a:cubicBezTo>
                  <a:cubicBezTo>
                    <a:pt x="52" y="281"/>
                    <a:pt x="54" y="281"/>
                    <a:pt x="56" y="281"/>
                  </a:cubicBezTo>
                  <a:cubicBezTo>
                    <a:pt x="56" y="284"/>
                    <a:pt x="56" y="284"/>
                    <a:pt x="56" y="284"/>
                  </a:cubicBezTo>
                  <a:cubicBezTo>
                    <a:pt x="56" y="294"/>
                    <a:pt x="67" y="308"/>
                    <a:pt x="77" y="308"/>
                  </a:cubicBezTo>
                  <a:cubicBezTo>
                    <a:pt x="231" y="308"/>
                    <a:pt x="231" y="308"/>
                    <a:pt x="231" y="308"/>
                  </a:cubicBezTo>
                  <a:cubicBezTo>
                    <a:pt x="245" y="308"/>
                    <a:pt x="256" y="294"/>
                    <a:pt x="256" y="284"/>
                  </a:cubicBezTo>
                  <a:cubicBezTo>
                    <a:pt x="256" y="140"/>
                    <a:pt x="256" y="140"/>
                    <a:pt x="256" y="140"/>
                  </a:cubicBezTo>
                  <a:cubicBezTo>
                    <a:pt x="256" y="140"/>
                    <a:pt x="259" y="133"/>
                    <a:pt x="249" y="122"/>
                  </a:cubicBezTo>
                  <a:close/>
                  <a:moveTo>
                    <a:pt x="140" y="46"/>
                  </a:moveTo>
                  <a:cubicBezTo>
                    <a:pt x="144" y="49"/>
                    <a:pt x="148" y="53"/>
                    <a:pt x="151" y="56"/>
                  </a:cubicBezTo>
                  <a:cubicBezTo>
                    <a:pt x="147" y="56"/>
                    <a:pt x="144" y="56"/>
                    <a:pt x="140" y="56"/>
                  </a:cubicBezTo>
                  <a:cubicBezTo>
                    <a:pt x="140" y="46"/>
                    <a:pt x="140" y="46"/>
                    <a:pt x="140" y="46"/>
                  </a:cubicBezTo>
                  <a:close/>
                  <a:moveTo>
                    <a:pt x="123" y="28"/>
                  </a:moveTo>
                  <a:cubicBezTo>
                    <a:pt x="120" y="28"/>
                    <a:pt x="116" y="28"/>
                    <a:pt x="113" y="28"/>
                  </a:cubicBezTo>
                  <a:cubicBezTo>
                    <a:pt x="113" y="18"/>
                    <a:pt x="113" y="18"/>
                    <a:pt x="113" y="18"/>
                  </a:cubicBezTo>
                  <a:cubicBezTo>
                    <a:pt x="116" y="21"/>
                    <a:pt x="120" y="25"/>
                    <a:pt x="123" y="28"/>
                  </a:cubicBezTo>
                  <a:close/>
                  <a:moveTo>
                    <a:pt x="18" y="232"/>
                  </a:moveTo>
                  <a:cubicBezTo>
                    <a:pt x="18" y="21"/>
                    <a:pt x="18" y="18"/>
                    <a:pt x="18" y="18"/>
                  </a:cubicBezTo>
                  <a:cubicBezTo>
                    <a:pt x="88" y="18"/>
                    <a:pt x="92" y="18"/>
                    <a:pt x="92" y="18"/>
                  </a:cubicBezTo>
                  <a:cubicBezTo>
                    <a:pt x="92" y="21"/>
                    <a:pt x="92" y="25"/>
                    <a:pt x="92" y="28"/>
                  </a:cubicBezTo>
                  <a:cubicBezTo>
                    <a:pt x="49" y="28"/>
                    <a:pt x="49" y="28"/>
                    <a:pt x="49" y="28"/>
                  </a:cubicBezTo>
                  <a:cubicBezTo>
                    <a:pt x="39" y="28"/>
                    <a:pt x="28" y="35"/>
                    <a:pt x="28" y="46"/>
                  </a:cubicBezTo>
                  <a:cubicBezTo>
                    <a:pt x="28" y="154"/>
                    <a:pt x="28" y="206"/>
                    <a:pt x="28" y="232"/>
                  </a:cubicBezTo>
                  <a:cubicBezTo>
                    <a:pt x="19" y="232"/>
                    <a:pt x="18" y="232"/>
                    <a:pt x="18" y="232"/>
                  </a:cubicBezTo>
                  <a:close/>
                  <a:moveTo>
                    <a:pt x="46" y="260"/>
                  </a:moveTo>
                  <a:cubicBezTo>
                    <a:pt x="46" y="49"/>
                    <a:pt x="46" y="46"/>
                    <a:pt x="46" y="46"/>
                  </a:cubicBezTo>
                  <a:cubicBezTo>
                    <a:pt x="116" y="46"/>
                    <a:pt x="119" y="46"/>
                    <a:pt x="119" y="46"/>
                  </a:cubicBezTo>
                  <a:cubicBezTo>
                    <a:pt x="119" y="49"/>
                    <a:pt x="119" y="53"/>
                    <a:pt x="119" y="56"/>
                  </a:cubicBezTo>
                  <a:cubicBezTo>
                    <a:pt x="77" y="56"/>
                    <a:pt x="77" y="56"/>
                    <a:pt x="77" y="56"/>
                  </a:cubicBezTo>
                  <a:cubicBezTo>
                    <a:pt x="67" y="56"/>
                    <a:pt x="56" y="63"/>
                    <a:pt x="56" y="73"/>
                  </a:cubicBezTo>
                  <a:cubicBezTo>
                    <a:pt x="56" y="182"/>
                    <a:pt x="56" y="234"/>
                    <a:pt x="56" y="260"/>
                  </a:cubicBezTo>
                  <a:cubicBezTo>
                    <a:pt x="47" y="260"/>
                    <a:pt x="46" y="260"/>
                    <a:pt x="46" y="260"/>
                  </a:cubicBezTo>
                  <a:close/>
                  <a:moveTo>
                    <a:pt x="238" y="287"/>
                  </a:moveTo>
                  <a:cubicBezTo>
                    <a:pt x="84" y="287"/>
                    <a:pt x="74" y="287"/>
                    <a:pt x="74" y="287"/>
                  </a:cubicBezTo>
                  <a:cubicBezTo>
                    <a:pt x="74" y="77"/>
                    <a:pt x="74" y="73"/>
                    <a:pt x="74" y="73"/>
                  </a:cubicBezTo>
                  <a:cubicBezTo>
                    <a:pt x="144" y="73"/>
                    <a:pt x="147" y="73"/>
                    <a:pt x="147" y="73"/>
                  </a:cubicBezTo>
                  <a:cubicBezTo>
                    <a:pt x="147" y="136"/>
                    <a:pt x="147" y="140"/>
                    <a:pt x="147" y="140"/>
                  </a:cubicBezTo>
                  <a:cubicBezTo>
                    <a:pt x="147" y="151"/>
                    <a:pt x="154" y="165"/>
                    <a:pt x="168" y="165"/>
                  </a:cubicBezTo>
                  <a:cubicBezTo>
                    <a:pt x="231" y="165"/>
                    <a:pt x="238" y="165"/>
                    <a:pt x="238" y="165"/>
                  </a:cubicBezTo>
                  <a:lnTo>
                    <a:pt x="238" y="287"/>
                  </a:lnTo>
                  <a:close/>
                  <a:moveTo>
                    <a:pt x="168" y="140"/>
                  </a:moveTo>
                  <a:cubicBezTo>
                    <a:pt x="168" y="73"/>
                    <a:pt x="168" y="73"/>
                    <a:pt x="168" y="73"/>
                  </a:cubicBezTo>
                  <a:cubicBezTo>
                    <a:pt x="238" y="140"/>
                    <a:pt x="238" y="140"/>
                    <a:pt x="238" y="140"/>
                  </a:cubicBezTo>
                  <a:lnTo>
                    <a:pt x="168" y="14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37922929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fade">
                                      <p:cBhvr>
                                        <p:cTn id="10" dur="500"/>
                                        <p:tgtEl>
                                          <p:spTgt spid="9">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animEffect transition="in" filter="fade">
                                      <p:cBhvr>
                                        <p:cTn id="13" dur="500"/>
                                        <p:tgtEl>
                                          <p:spTgt spid="9">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xEl>
                                              <p:pRg st="3" end="3"/>
                                            </p:txEl>
                                          </p:spTgt>
                                        </p:tgtEl>
                                        <p:attrNameLst>
                                          <p:attrName>style.visibility</p:attrName>
                                        </p:attrNameLst>
                                      </p:cBhvr>
                                      <p:to>
                                        <p:strVal val="visible"/>
                                      </p:to>
                                    </p:set>
                                    <p:animEffect transition="in" filter="fade">
                                      <p:cBhvr>
                                        <p:cTn id="16" dur="500"/>
                                        <p:tgtEl>
                                          <p:spTgt spid="9">
                                            <p:txEl>
                                              <p:pRg st="3" end="3"/>
                                            </p:txEl>
                                          </p:spTgt>
                                        </p:tgtEl>
                                      </p:cBhvr>
                                    </p:animEffect>
                                  </p:childTnLst>
                                </p:cTn>
                              </p:par>
                            </p:childTnLst>
                          </p:cTn>
                        </p:par>
                        <p:par>
                          <p:cTn id="17" fill="hold">
                            <p:stCondLst>
                              <p:cond delay="500"/>
                            </p:stCondLst>
                            <p:childTnLst>
                              <p:par>
                                <p:cTn id="18" presetID="2" presetClass="entr" presetSubtype="4" decel="100000" fill="hold" nodeType="after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750" fill="hold"/>
                                        <p:tgtEl>
                                          <p:spTgt spid="16"/>
                                        </p:tgtEl>
                                        <p:attrNameLst>
                                          <p:attrName>ppt_x</p:attrName>
                                        </p:attrNameLst>
                                      </p:cBhvr>
                                      <p:tavLst>
                                        <p:tav tm="0">
                                          <p:val>
                                            <p:strVal val="#ppt_x"/>
                                          </p:val>
                                        </p:tav>
                                        <p:tav tm="100000">
                                          <p:val>
                                            <p:strVal val="#ppt_x"/>
                                          </p:val>
                                        </p:tav>
                                      </p:tavLst>
                                    </p:anim>
                                    <p:anim calcmode="lin" valueType="num">
                                      <p:cBhvr additive="base">
                                        <p:cTn id="21" dur="750" fill="hold"/>
                                        <p:tgtEl>
                                          <p:spTgt spid="16"/>
                                        </p:tgtEl>
                                        <p:attrNameLst>
                                          <p:attrName>ppt_y</p:attrName>
                                        </p:attrNameLst>
                                      </p:cBhvr>
                                      <p:tavLst>
                                        <p:tav tm="0">
                                          <p:val>
                                            <p:strVal val="1+#ppt_h/2"/>
                                          </p:val>
                                        </p:tav>
                                        <p:tav tm="100000">
                                          <p:val>
                                            <p:strVal val="#ppt_y"/>
                                          </p:val>
                                        </p:tav>
                                      </p:tavLst>
                                    </p:anim>
                                  </p:childTnLst>
                                </p:cTn>
                              </p:par>
                            </p:childTnLst>
                          </p:cTn>
                        </p:par>
                        <p:par>
                          <p:cTn id="22" fill="hold">
                            <p:stCondLst>
                              <p:cond delay="1250"/>
                            </p:stCondLst>
                            <p:childTnLst>
                              <p:par>
                                <p:cTn id="23" presetID="2" presetClass="entr" presetSubtype="4" decel="100000"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750" fill="hold"/>
                                        <p:tgtEl>
                                          <p:spTgt spid="17"/>
                                        </p:tgtEl>
                                        <p:attrNameLst>
                                          <p:attrName>ppt_x</p:attrName>
                                        </p:attrNameLst>
                                      </p:cBhvr>
                                      <p:tavLst>
                                        <p:tav tm="0">
                                          <p:val>
                                            <p:strVal val="#ppt_x"/>
                                          </p:val>
                                        </p:tav>
                                        <p:tav tm="100000">
                                          <p:val>
                                            <p:strVal val="#ppt_x"/>
                                          </p:val>
                                        </p:tav>
                                      </p:tavLst>
                                    </p:anim>
                                    <p:anim calcmode="lin" valueType="num">
                                      <p:cBhvr additive="base">
                                        <p:cTn id="26" dur="750" fill="hold"/>
                                        <p:tgtEl>
                                          <p:spTgt spid="17"/>
                                        </p:tgtEl>
                                        <p:attrNameLst>
                                          <p:attrName>ppt_y</p:attrName>
                                        </p:attrNameLst>
                                      </p:cBhvr>
                                      <p:tavLst>
                                        <p:tav tm="0">
                                          <p:val>
                                            <p:strVal val="1+#ppt_h/2"/>
                                          </p:val>
                                        </p:tav>
                                        <p:tav tm="100000">
                                          <p:val>
                                            <p:strVal val="#ppt_y"/>
                                          </p:val>
                                        </p:tav>
                                      </p:tavLst>
                                    </p:anim>
                                  </p:childTnLst>
                                </p:cTn>
                              </p:par>
                            </p:childTnLst>
                          </p:cTn>
                        </p:par>
                        <p:par>
                          <p:cTn id="27" fill="hold">
                            <p:stCondLst>
                              <p:cond delay="2000"/>
                            </p:stCondLst>
                            <p:childTnLst>
                              <p:par>
                                <p:cTn id="28" presetID="2" presetClass="entr" presetSubtype="4" decel="100000" fill="hold" nodeType="after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750" fill="hold"/>
                                        <p:tgtEl>
                                          <p:spTgt spid="18"/>
                                        </p:tgtEl>
                                        <p:attrNameLst>
                                          <p:attrName>ppt_x</p:attrName>
                                        </p:attrNameLst>
                                      </p:cBhvr>
                                      <p:tavLst>
                                        <p:tav tm="0">
                                          <p:val>
                                            <p:strVal val="#ppt_x"/>
                                          </p:val>
                                        </p:tav>
                                        <p:tav tm="100000">
                                          <p:val>
                                            <p:strVal val="#ppt_x"/>
                                          </p:val>
                                        </p:tav>
                                      </p:tavLst>
                                    </p:anim>
                                    <p:anim calcmode="lin" valueType="num">
                                      <p:cBhvr additive="base">
                                        <p:cTn id="31" dur="750" fill="hold"/>
                                        <p:tgtEl>
                                          <p:spTgt spid="18"/>
                                        </p:tgtEl>
                                        <p:attrNameLst>
                                          <p:attrName>ppt_y</p:attrName>
                                        </p:attrNameLst>
                                      </p:cBhvr>
                                      <p:tavLst>
                                        <p:tav tm="0">
                                          <p:val>
                                            <p:strVal val="1+#ppt_h/2"/>
                                          </p:val>
                                        </p:tav>
                                        <p:tav tm="100000">
                                          <p:val>
                                            <p:strVal val="#ppt_y"/>
                                          </p:val>
                                        </p:tav>
                                      </p:tavLst>
                                    </p:anim>
                                  </p:childTnLst>
                                </p:cTn>
                              </p:par>
                            </p:childTnLst>
                          </p:cTn>
                        </p:par>
                        <p:par>
                          <p:cTn id="32" fill="hold">
                            <p:stCondLst>
                              <p:cond delay="2750"/>
                            </p:stCondLst>
                            <p:childTnLst>
                              <p:par>
                                <p:cTn id="33" presetID="2" presetClass="entr" presetSubtype="4" decel="100000" fill="hold" nodeType="after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750" fill="hold"/>
                                        <p:tgtEl>
                                          <p:spTgt spid="19"/>
                                        </p:tgtEl>
                                        <p:attrNameLst>
                                          <p:attrName>ppt_x</p:attrName>
                                        </p:attrNameLst>
                                      </p:cBhvr>
                                      <p:tavLst>
                                        <p:tav tm="0">
                                          <p:val>
                                            <p:strVal val="#ppt_x"/>
                                          </p:val>
                                        </p:tav>
                                        <p:tav tm="100000">
                                          <p:val>
                                            <p:strVal val="#ppt_x"/>
                                          </p:val>
                                        </p:tav>
                                      </p:tavLst>
                                    </p:anim>
                                    <p:anim calcmode="lin" valueType="num">
                                      <p:cBhvr additive="base">
                                        <p:cTn id="36" dur="750" fill="hold"/>
                                        <p:tgtEl>
                                          <p:spTgt spid="19"/>
                                        </p:tgtEl>
                                        <p:attrNameLst>
                                          <p:attrName>ppt_y</p:attrName>
                                        </p:attrNameLst>
                                      </p:cBhvr>
                                      <p:tavLst>
                                        <p:tav tm="0">
                                          <p:val>
                                            <p:strVal val="1+#ppt_h/2"/>
                                          </p:val>
                                        </p:tav>
                                        <p:tav tm="100000">
                                          <p:val>
                                            <p:strVal val="#ppt_y"/>
                                          </p:val>
                                        </p:tav>
                                      </p:tavLst>
                                    </p:anim>
                                  </p:childTnLst>
                                </p:cTn>
                              </p:par>
                            </p:childTnLst>
                          </p:cTn>
                        </p:par>
                        <p:par>
                          <p:cTn id="37" fill="hold">
                            <p:stCondLst>
                              <p:cond delay="3500"/>
                            </p:stCondLst>
                            <p:childTnLst>
                              <p:par>
                                <p:cTn id="38" presetID="2" presetClass="entr" presetSubtype="4" decel="100000" fill="hold" nodeType="afterEffect">
                                  <p:stCondLst>
                                    <p:cond delay="0"/>
                                  </p:stCondLst>
                                  <p:childTnLst>
                                    <p:set>
                                      <p:cBhvr>
                                        <p:cTn id="39" dur="1" fill="hold">
                                          <p:stCondLst>
                                            <p:cond delay="0"/>
                                          </p:stCondLst>
                                        </p:cTn>
                                        <p:tgtEl>
                                          <p:spTgt spid="20"/>
                                        </p:tgtEl>
                                        <p:attrNameLst>
                                          <p:attrName>style.visibility</p:attrName>
                                        </p:attrNameLst>
                                      </p:cBhvr>
                                      <p:to>
                                        <p:strVal val="visible"/>
                                      </p:to>
                                    </p:set>
                                    <p:anim calcmode="lin" valueType="num">
                                      <p:cBhvr additive="base">
                                        <p:cTn id="40" dur="750" fill="hold"/>
                                        <p:tgtEl>
                                          <p:spTgt spid="20"/>
                                        </p:tgtEl>
                                        <p:attrNameLst>
                                          <p:attrName>ppt_x</p:attrName>
                                        </p:attrNameLst>
                                      </p:cBhvr>
                                      <p:tavLst>
                                        <p:tav tm="0">
                                          <p:val>
                                            <p:strVal val="#ppt_x"/>
                                          </p:val>
                                        </p:tav>
                                        <p:tav tm="100000">
                                          <p:val>
                                            <p:strVal val="#ppt_x"/>
                                          </p:val>
                                        </p:tav>
                                      </p:tavLst>
                                    </p:anim>
                                    <p:anim calcmode="lin" valueType="num">
                                      <p:cBhvr additive="base">
                                        <p:cTn id="41" dur="750" fill="hold"/>
                                        <p:tgtEl>
                                          <p:spTgt spid="20"/>
                                        </p:tgtEl>
                                        <p:attrNameLst>
                                          <p:attrName>ppt_y</p:attrName>
                                        </p:attrNameLst>
                                      </p:cBhvr>
                                      <p:tavLst>
                                        <p:tav tm="0">
                                          <p:val>
                                            <p:strVal val="1+#ppt_h/2"/>
                                          </p:val>
                                        </p:tav>
                                        <p:tav tm="100000">
                                          <p:val>
                                            <p:strVal val="#ppt_y"/>
                                          </p:val>
                                        </p:tav>
                                      </p:tavLst>
                                    </p:anim>
                                  </p:childTnLst>
                                </p:cTn>
                              </p:par>
                            </p:childTnLst>
                          </p:cTn>
                        </p:par>
                        <p:par>
                          <p:cTn id="42" fill="hold">
                            <p:stCondLst>
                              <p:cond delay="4250"/>
                            </p:stCondLst>
                            <p:childTnLst>
                              <p:par>
                                <p:cTn id="43" presetID="2" presetClass="entr" presetSubtype="4" decel="100000" fill="hold" nodeType="after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750" fill="hold"/>
                                        <p:tgtEl>
                                          <p:spTgt spid="21"/>
                                        </p:tgtEl>
                                        <p:attrNameLst>
                                          <p:attrName>ppt_x</p:attrName>
                                        </p:attrNameLst>
                                      </p:cBhvr>
                                      <p:tavLst>
                                        <p:tav tm="0">
                                          <p:val>
                                            <p:strVal val="#ppt_x"/>
                                          </p:val>
                                        </p:tav>
                                        <p:tav tm="100000">
                                          <p:val>
                                            <p:strVal val="#ppt_x"/>
                                          </p:val>
                                        </p:tav>
                                      </p:tavLst>
                                    </p:anim>
                                    <p:anim calcmode="lin" valueType="num">
                                      <p:cBhvr additive="base">
                                        <p:cTn id="46" dur="7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ight Arrow 18"/>
          <p:cNvSpPr/>
          <p:nvPr/>
        </p:nvSpPr>
        <p:spPr bwMode="auto">
          <a:xfrm>
            <a:off x="1813901" y="4601957"/>
            <a:ext cx="10347619" cy="794564"/>
          </a:xfrm>
          <a:prstGeom prst="righ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20" name="Right Arrow 19"/>
          <p:cNvSpPr/>
          <p:nvPr/>
        </p:nvSpPr>
        <p:spPr bwMode="auto">
          <a:xfrm>
            <a:off x="1813901" y="5686992"/>
            <a:ext cx="10347619" cy="794564"/>
          </a:xfrm>
          <a:prstGeom prst="righ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18" name="Right Arrow 17"/>
          <p:cNvSpPr/>
          <p:nvPr/>
        </p:nvSpPr>
        <p:spPr bwMode="auto">
          <a:xfrm>
            <a:off x="1813901" y="3516923"/>
            <a:ext cx="10347619" cy="794564"/>
          </a:xfrm>
          <a:prstGeom prst="righ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grpSp>
        <p:nvGrpSpPr>
          <p:cNvPr id="4" name="Group 3"/>
          <p:cNvGrpSpPr/>
          <p:nvPr/>
        </p:nvGrpSpPr>
        <p:grpSpPr>
          <a:xfrm>
            <a:off x="484836" y="2847558"/>
            <a:ext cx="2559044" cy="3850105"/>
            <a:chOff x="484836" y="2847558"/>
            <a:chExt cx="2559044" cy="3850105"/>
          </a:xfrm>
        </p:grpSpPr>
        <p:sp>
          <p:nvSpPr>
            <p:cNvPr id="5" name="Rectangle 4"/>
            <p:cNvSpPr/>
            <p:nvPr/>
          </p:nvSpPr>
          <p:spPr bwMode="auto">
            <a:xfrm>
              <a:off x="484836" y="2847558"/>
              <a:ext cx="2559044" cy="3850105"/>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pic>
          <p:nvPicPr>
            <p:cNvPr id="3" name="Picture 2" descr="\\MAGNUM\Projects\Microsoft\Cloud Power FY12\Design\ICONS_PNG\Devices.png"/>
            <p:cNvPicPr>
              <a:picLocks noChangeAspect="1" noChangeArrowheads="1"/>
            </p:cNvPicPr>
            <p:nvPr/>
          </p:nvPicPr>
          <p:blipFill>
            <a:blip r:embed="rId2" cstate="print">
              <a:lum bright="100000"/>
            </a:blip>
            <a:srcRect l="50000" r="2000" b="50000"/>
            <a:stretch>
              <a:fillRect/>
            </a:stretch>
          </p:blipFill>
          <p:spPr bwMode="auto">
            <a:xfrm>
              <a:off x="1293106" y="5546984"/>
              <a:ext cx="942505" cy="981776"/>
            </a:xfrm>
            <a:prstGeom prst="rect">
              <a:avLst/>
            </a:prstGeom>
            <a:noFill/>
            <a:ln>
              <a:noFill/>
            </a:ln>
          </p:spPr>
        </p:pic>
        <p:pic>
          <p:nvPicPr>
            <p:cNvPr id="6" name="Picture 2" descr="\\MAGNUM\Projects\Microsoft\Cloud Power FY12\Design\ICONS_PNG\Devices.png"/>
            <p:cNvPicPr>
              <a:picLocks noChangeAspect="1" noChangeArrowheads="1"/>
            </p:cNvPicPr>
            <p:nvPr/>
          </p:nvPicPr>
          <p:blipFill>
            <a:blip r:embed="rId2" cstate="print">
              <a:lum bright="100000"/>
            </a:blip>
            <a:srcRect/>
            <a:stretch>
              <a:fillRect/>
            </a:stretch>
          </p:blipFill>
          <p:spPr bwMode="auto">
            <a:xfrm>
              <a:off x="1298746" y="4519837"/>
              <a:ext cx="931225" cy="931225"/>
            </a:xfrm>
            <a:prstGeom prst="rect">
              <a:avLst/>
            </a:prstGeom>
            <a:noFill/>
          </p:spPr>
        </p:pic>
        <p:pic>
          <p:nvPicPr>
            <p:cNvPr id="7" name="Picture 5" descr="\\MAGNUM\Projects\Microsoft\Cloud Power FY12\Design\ICONS_PNG\PaaS.png"/>
            <p:cNvPicPr>
              <a:picLocks noChangeAspect="1" noChangeArrowheads="1"/>
            </p:cNvPicPr>
            <p:nvPr/>
          </p:nvPicPr>
          <p:blipFill>
            <a:blip r:embed="rId3" cstate="print">
              <a:lum bright="100000"/>
            </a:blip>
            <a:stretch>
              <a:fillRect/>
            </a:stretch>
          </p:blipFill>
          <p:spPr bwMode="auto">
            <a:xfrm>
              <a:off x="1213455" y="3209680"/>
              <a:ext cx="1101807" cy="1101807"/>
            </a:xfrm>
            <a:prstGeom prst="rect">
              <a:avLst/>
            </a:prstGeom>
            <a:noFill/>
          </p:spPr>
        </p:pic>
        <p:sp>
          <p:nvSpPr>
            <p:cNvPr id="8" name="TextBox 7"/>
            <p:cNvSpPr txBox="1"/>
            <p:nvPr/>
          </p:nvSpPr>
          <p:spPr>
            <a:xfrm>
              <a:off x="1135960" y="4139353"/>
              <a:ext cx="1256797" cy="269508"/>
            </a:xfrm>
            <a:prstGeom prst="rect">
              <a:avLst/>
            </a:prstGeom>
            <a:noFill/>
          </p:spPr>
          <p:txBody>
            <a:bodyPr wrap="square" lIns="182880" tIns="146304" rIns="182880" bIns="146304" rtlCol="0">
              <a:noAutofit/>
            </a:bodyPr>
            <a:lstStyle/>
            <a:p>
              <a:pPr algn="ctr">
                <a:lnSpc>
                  <a:spcPct val="90000"/>
                </a:lnSpc>
                <a:spcAft>
                  <a:spcPts val="600"/>
                </a:spcAft>
              </a:pPr>
              <a:r>
                <a:rPr lang="en-US" sz="1100" dirty="0" smtClean="0">
                  <a:gradFill>
                    <a:gsLst>
                      <a:gs pos="2920">
                        <a:schemeClr val="bg1"/>
                      </a:gs>
                      <a:gs pos="39000">
                        <a:schemeClr val="bg1"/>
                      </a:gs>
                    </a:gsLst>
                    <a:lin ang="5400000" scaled="0"/>
                  </a:gradFill>
                </a:rPr>
                <a:t>Applications</a:t>
              </a:r>
            </a:p>
          </p:txBody>
        </p:sp>
        <p:sp>
          <p:nvSpPr>
            <p:cNvPr id="9" name="TextBox 8"/>
            <p:cNvSpPr txBox="1"/>
            <p:nvPr/>
          </p:nvSpPr>
          <p:spPr>
            <a:xfrm>
              <a:off x="1135960" y="5344451"/>
              <a:ext cx="1256797" cy="269508"/>
            </a:xfrm>
            <a:prstGeom prst="rect">
              <a:avLst/>
            </a:prstGeom>
            <a:noFill/>
          </p:spPr>
          <p:txBody>
            <a:bodyPr wrap="square" lIns="182880" tIns="146304" rIns="182880" bIns="146304" rtlCol="0">
              <a:noAutofit/>
            </a:bodyPr>
            <a:lstStyle/>
            <a:p>
              <a:pPr algn="ctr">
                <a:lnSpc>
                  <a:spcPct val="90000"/>
                </a:lnSpc>
                <a:spcAft>
                  <a:spcPts val="600"/>
                </a:spcAft>
              </a:pPr>
              <a:r>
                <a:rPr lang="en-US" sz="1100" dirty="0" smtClean="0">
                  <a:gradFill>
                    <a:gsLst>
                      <a:gs pos="2920">
                        <a:schemeClr val="bg1"/>
                      </a:gs>
                      <a:gs pos="39000">
                        <a:schemeClr val="bg1"/>
                      </a:gs>
                    </a:gsLst>
                    <a:lin ang="5400000" scaled="0"/>
                  </a:gradFill>
                </a:rPr>
                <a:t>Devices</a:t>
              </a:r>
            </a:p>
          </p:txBody>
        </p:sp>
        <p:sp>
          <p:nvSpPr>
            <p:cNvPr id="10" name="TextBox 9"/>
            <p:cNvSpPr txBox="1"/>
            <p:nvPr/>
          </p:nvSpPr>
          <p:spPr>
            <a:xfrm>
              <a:off x="1135960" y="6331640"/>
              <a:ext cx="1256797" cy="269508"/>
            </a:xfrm>
            <a:prstGeom prst="rect">
              <a:avLst/>
            </a:prstGeom>
            <a:noFill/>
          </p:spPr>
          <p:txBody>
            <a:bodyPr wrap="square" lIns="182880" tIns="146304" rIns="182880" bIns="146304" rtlCol="0">
              <a:noAutofit/>
            </a:bodyPr>
            <a:lstStyle/>
            <a:p>
              <a:pPr algn="ctr">
                <a:lnSpc>
                  <a:spcPct val="90000"/>
                </a:lnSpc>
                <a:spcAft>
                  <a:spcPts val="600"/>
                </a:spcAft>
              </a:pPr>
              <a:r>
                <a:rPr lang="en-US" sz="1100" dirty="0" smtClean="0">
                  <a:gradFill>
                    <a:gsLst>
                      <a:gs pos="2920">
                        <a:schemeClr val="bg1"/>
                      </a:gs>
                      <a:gs pos="39000">
                        <a:schemeClr val="bg1"/>
                      </a:gs>
                    </a:gsLst>
                    <a:lin ang="5400000" scaled="0"/>
                  </a:gradFill>
                </a:rPr>
                <a:t>HTTP</a:t>
              </a:r>
            </a:p>
          </p:txBody>
        </p:sp>
      </p:grpSp>
      <p:grpSp>
        <p:nvGrpSpPr>
          <p:cNvPr id="29" name="Group 28"/>
          <p:cNvGrpSpPr/>
          <p:nvPr/>
        </p:nvGrpSpPr>
        <p:grpSpPr>
          <a:xfrm>
            <a:off x="5213682" y="2847558"/>
            <a:ext cx="4416455" cy="3850105"/>
            <a:chOff x="5213682" y="2847558"/>
            <a:chExt cx="4416455" cy="3850105"/>
          </a:xfrm>
        </p:grpSpPr>
        <p:sp>
          <p:nvSpPr>
            <p:cNvPr id="14" name="Rectangle 13"/>
            <p:cNvSpPr/>
            <p:nvPr/>
          </p:nvSpPr>
          <p:spPr bwMode="auto">
            <a:xfrm>
              <a:off x="5213682" y="2847558"/>
              <a:ext cx="4416455" cy="3850105"/>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pic>
          <p:nvPicPr>
            <p:cNvPr id="21" name="Picture 7" descr="\\MAGNUM\Projects\Microsoft\Cloud Power FY12\Design\ICONS_PNG\Gears.png"/>
            <p:cNvPicPr>
              <a:picLocks noChangeAspect="1" noChangeArrowheads="1"/>
            </p:cNvPicPr>
            <p:nvPr/>
          </p:nvPicPr>
          <p:blipFill>
            <a:blip r:embed="rId4" cstate="print">
              <a:lum bright="100000"/>
            </a:blip>
            <a:srcRect/>
            <a:stretch>
              <a:fillRect/>
            </a:stretch>
          </p:blipFill>
          <p:spPr bwMode="auto">
            <a:xfrm>
              <a:off x="7640262" y="3433500"/>
              <a:ext cx="914400" cy="914400"/>
            </a:xfrm>
            <a:prstGeom prst="rect">
              <a:avLst/>
            </a:prstGeom>
            <a:noFill/>
          </p:spPr>
        </p:pic>
        <p:pic>
          <p:nvPicPr>
            <p:cNvPr id="22" name="Picture 7" descr="\\MAGNUM\Projects\Microsoft\Cloud Power FY12\Design\ICONS_PNG\Gears.png"/>
            <p:cNvPicPr>
              <a:picLocks noChangeAspect="1" noChangeArrowheads="1"/>
            </p:cNvPicPr>
            <p:nvPr/>
          </p:nvPicPr>
          <p:blipFill>
            <a:blip r:embed="rId4" cstate="print">
              <a:lum bright="100000"/>
            </a:blip>
            <a:srcRect/>
            <a:stretch>
              <a:fillRect/>
            </a:stretch>
          </p:blipFill>
          <p:spPr bwMode="auto">
            <a:xfrm>
              <a:off x="6120580" y="3665148"/>
              <a:ext cx="914400" cy="914400"/>
            </a:xfrm>
            <a:prstGeom prst="rect">
              <a:avLst/>
            </a:prstGeom>
            <a:noFill/>
          </p:spPr>
        </p:pic>
        <p:pic>
          <p:nvPicPr>
            <p:cNvPr id="23" name="Picture 7" descr="\\MAGNUM\Projects\Microsoft\Cloud Power FY12\Design\ICONS_PNG\Gears.png"/>
            <p:cNvPicPr>
              <a:picLocks noChangeAspect="1" noChangeArrowheads="1"/>
            </p:cNvPicPr>
            <p:nvPr/>
          </p:nvPicPr>
          <p:blipFill>
            <a:blip r:embed="rId4" cstate="print">
              <a:lum bright="100000"/>
            </a:blip>
            <a:srcRect/>
            <a:stretch>
              <a:fillRect/>
            </a:stretch>
          </p:blipFill>
          <p:spPr bwMode="auto">
            <a:xfrm>
              <a:off x="6990519" y="4329397"/>
              <a:ext cx="914400" cy="914400"/>
            </a:xfrm>
            <a:prstGeom prst="rect">
              <a:avLst/>
            </a:prstGeom>
            <a:noFill/>
          </p:spPr>
        </p:pic>
        <p:pic>
          <p:nvPicPr>
            <p:cNvPr id="24" name="Picture 7" descr="\\MAGNUM\Projects\Microsoft\Cloud Power FY12\Design\ICONS_PNG\Gears.png"/>
            <p:cNvPicPr>
              <a:picLocks noChangeAspect="1" noChangeArrowheads="1"/>
            </p:cNvPicPr>
            <p:nvPr/>
          </p:nvPicPr>
          <p:blipFill>
            <a:blip r:embed="rId4" cstate="print">
              <a:lum bright="100000"/>
            </a:blip>
            <a:srcRect/>
            <a:stretch>
              <a:fillRect/>
            </a:stretch>
          </p:blipFill>
          <p:spPr bwMode="auto">
            <a:xfrm>
              <a:off x="6030430" y="4606017"/>
              <a:ext cx="914400" cy="914400"/>
            </a:xfrm>
            <a:prstGeom prst="rect">
              <a:avLst/>
            </a:prstGeom>
            <a:noFill/>
          </p:spPr>
        </p:pic>
        <p:pic>
          <p:nvPicPr>
            <p:cNvPr id="25" name="Picture 7" descr="\\MAGNUM\Projects\Microsoft\Cloud Power FY12\Design\ICONS_PNG\Gears.png"/>
            <p:cNvPicPr>
              <a:picLocks noChangeAspect="1" noChangeArrowheads="1"/>
            </p:cNvPicPr>
            <p:nvPr/>
          </p:nvPicPr>
          <p:blipFill>
            <a:blip r:embed="rId4" cstate="print">
              <a:lum bright="100000"/>
            </a:blip>
            <a:srcRect/>
            <a:stretch>
              <a:fillRect/>
            </a:stretch>
          </p:blipFill>
          <p:spPr bwMode="auto">
            <a:xfrm>
              <a:off x="7183062" y="5527975"/>
              <a:ext cx="914400" cy="914400"/>
            </a:xfrm>
            <a:prstGeom prst="rect">
              <a:avLst/>
            </a:prstGeom>
            <a:noFill/>
          </p:spPr>
        </p:pic>
        <p:pic>
          <p:nvPicPr>
            <p:cNvPr id="26" name="Picture 7" descr="\\MAGNUM\Projects\Microsoft\Cloud Power FY12\Design\ICONS_PNG\Gears.png"/>
            <p:cNvPicPr>
              <a:picLocks noChangeAspect="1" noChangeArrowheads="1"/>
            </p:cNvPicPr>
            <p:nvPr/>
          </p:nvPicPr>
          <p:blipFill>
            <a:blip r:embed="rId4" cstate="print">
              <a:lum bright="100000"/>
            </a:blip>
            <a:srcRect/>
            <a:stretch>
              <a:fillRect/>
            </a:stretch>
          </p:blipFill>
          <p:spPr bwMode="auto">
            <a:xfrm>
              <a:off x="8090473" y="4813512"/>
              <a:ext cx="914400" cy="914400"/>
            </a:xfrm>
            <a:prstGeom prst="rect">
              <a:avLst/>
            </a:prstGeom>
            <a:noFill/>
          </p:spPr>
        </p:pic>
        <p:cxnSp>
          <p:nvCxnSpPr>
            <p:cNvPr id="32" name="Straight Arrow Connector 31"/>
            <p:cNvCxnSpPr/>
            <p:nvPr/>
          </p:nvCxnSpPr>
          <p:spPr>
            <a:xfrm flipV="1">
              <a:off x="6907244" y="3881065"/>
              <a:ext cx="869939" cy="124779"/>
            </a:xfrm>
            <a:prstGeom prst="straightConnector1">
              <a:avLst/>
            </a:prstGeom>
            <a:ln w="41275">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6797976" y="4829849"/>
              <a:ext cx="544237" cy="131296"/>
            </a:xfrm>
            <a:prstGeom prst="straightConnector1">
              <a:avLst/>
            </a:prstGeom>
            <a:ln w="41275">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6756391" y="5401412"/>
              <a:ext cx="529189" cy="263347"/>
            </a:xfrm>
            <a:prstGeom prst="straightConnector1">
              <a:avLst/>
            </a:prstGeom>
            <a:ln w="41275">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7640262" y="4183983"/>
              <a:ext cx="457200" cy="431692"/>
            </a:xfrm>
            <a:prstGeom prst="straightConnector1">
              <a:avLst/>
            </a:prstGeom>
            <a:ln w="41275">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V="1">
              <a:off x="7861873" y="5402814"/>
              <a:ext cx="457200" cy="431692"/>
            </a:xfrm>
            <a:prstGeom prst="straightConnector1">
              <a:avLst/>
            </a:prstGeom>
            <a:ln w="41275">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28" name="Group 27"/>
          <p:cNvGrpSpPr/>
          <p:nvPr/>
        </p:nvGrpSpPr>
        <p:grpSpPr>
          <a:xfrm>
            <a:off x="3229436" y="2847558"/>
            <a:ext cx="1798691" cy="3850105"/>
            <a:chOff x="3229436" y="2847558"/>
            <a:chExt cx="1798691" cy="3850105"/>
          </a:xfrm>
        </p:grpSpPr>
        <p:sp>
          <p:nvSpPr>
            <p:cNvPr id="12" name="Rectangle 11"/>
            <p:cNvSpPr/>
            <p:nvPr/>
          </p:nvSpPr>
          <p:spPr bwMode="auto">
            <a:xfrm>
              <a:off x="3229436" y="2847558"/>
              <a:ext cx="1798691" cy="3850105"/>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42" name="TextBox 41"/>
            <p:cNvSpPr txBox="1"/>
            <p:nvPr/>
          </p:nvSpPr>
          <p:spPr>
            <a:xfrm rot="16200000">
              <a:off x="2863862" y="4690197"/>
              <a:ext cx="2529838" cy="466835"/>
            </a:xfrm>
            <a:prstGeom prst="rect">
              <a:avLst/>
            </a:prstGeom>
            <a:noFill/>
          </p:spPr>
          <p:txBody>
            <a:bodyPr wrap="square" lIns="182880" tIns="146304" rIns="182880" bIns="146304" rtlCol="0" anchor="ctr">
              <a:noAutofit/>
            </a:bodyPr>
            <a:lstStyle/>
            <a:p>
              <a:pPr algn="ctr">
                <a:lnSpc>
                  <a:spcPct val="90000"/>
                </a:lnSpc>
                <a:spcAft>
                  <a:spcPts val="600"/>
                </a:spcAft>
              </a:pPr>
              <a:r>
                <a:rPr lang="en-US" sz="2400" dirty="0" smtClean="0">
                  <a:gradFill>
                    <a:gsLst>
                      <a:gs pos="2920">
                        <a:schemeClr val="bg1"/>
                      </a:gs>
                      <a:gs pos="39000">
                        <a:schemeClr val="bg1"/>
                      </a:gs>
                    </a:gsLst>
                    <a:lin ang="5400000" scaled="0"/>
                  </a:gradFill>
                </a:rPr>
                <a:t>Incoming</a:t>
              </a:r>
            </a:p>
          </p:txBody>
        </p:sp>
      </p:grpSp>
      <p:grpSp>
        <p:nvGrpSpPr>
          <p:cNvPr id="30" name="Group 29"/>
          <p:cNvGrpSpPr/>
          <p:nvPr/>
        </p:nvGrpSpPr>
        <p:grpSpPr>
          <a:xfrm>
            <a:off x="9838092" y="2847558"/>
            <a:ext cx="1659898" cy="3850105"/>
            <a:chOff x="9838092" y="2847558"/>
            <a:chExt cx="1659898" cy="3850105"/>
          </a:xfrm>
        </p:grpSpPr>
        <p:sp>
          <p:nvSpPr>
            <p:cNvPr id="16" name="Rectangle 15"/>
            <p:cNvSpPr/>
            <p:nvPr/>
          </p:nvSpPr>
          <p:spPr bwMode="auto">
            <a:xfrm>
              <a:off x="9838092" y="2847558"/>
              <a:ext cx="1659898" cy="3850105"/>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43" name="TextBox 42"/>
            <p:cNvSpPr txBox="1"/>
            <p:nvPr/>
          </p:nvSpPr>
          <p:spPr>
            <a:xfrm rot="16200000">
              <a:off x="9403122" y="4690197"/>
              <a:ext cx="2529838" cy="466835"/>
            </a:xfrm>
            <a:prstGeom prst="rect">
              <a:avLst/>
            </a:prstGeom>
            <a:noFill/>
          </p:spPr>
          <p:txBody>
            <a:bodyPr wrap="square" lIns="182880" tIns="146304" rIns="182880" bIns="146304" rtlCol="0" anchor="ctr" anchorCtr="0">
              <a:noAutofit/>
            </a:bodyPr>
            <a:lstStyle/>
            <a:p>
              <a:pPr algn="ctr">
                <a:lnSpc>
                  <a:spcPct val="90000"/>
                </a:lnSpc>
                <a:spcAft>
                  <a:spcPts val="600"/>
                </a:spcAft>
              </a:pPr>
              <a:r>
                <a:rPr lang="en-US" sz="2400" dirty="0" smtClean="0">
                  <a:gradFill>
                    <a:gsLst>
                      <a:gs pos="2920">
                        <a:schemeClr val="bg1"/>
                      </a:gs>
                      <a:gs pos="39000">
                        <a:schemeClr val="bg1"/>
                      </a:gs>
                    </a:gsLst>
                    <a:lin ang="5400000" scaled="0"/>
                  </a:gradFill>
                </a:rPr>
                <a:t>Outgoing</a:t>
              </a:r>
            </a:p>
          </p:txBody>
        </p:sp>
      </p:grpSp>
      <p:sp useBgFill="1">
        <p:nvSpPr>
          <p:cNvPr id="34" name="Rectangle 33"/>
          <p:cNvSpPr/>
          <p:nvPr/>
        </p:nvSpPr>
        <p:spPr bwMode="auto">
          <a:xfrm>
            <a:off x="-1" y="-1"/>
            <a:ext cx="12436475" cy="3179443"/>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Data velocity</a:t>
            </a:r>
            <a:endParaRPr lang="en-US" dirty="0"/>
          </a:p>
        </p:txBody>
      </p:sp>
      <p:sp>
        <p:nvSpPr>
          <p:cNvPr id="27" name="Text Placeholder 26"/>
          <p:cNvSpPr>
            <a:spLocks noGrp="1"/>
          </p:cNvSpPr>
          <p:nvPr>
            <p:ph type="body" sz="quarter" idx="11"/>
          </p:nvPr>
        </p:nvSpPr>
        <p:spPr/>
        <p:txBody>
          <a:bodyPr/>
          <a:lstStyle/>
          <a:p>
            <a:r>
              <a:rPr lang="en-US" sz="2400" dirty="0">
                <a:latin typeface="Segoe UI Semibold" panose="020B0702040204020203" pitchFamily="34" charset="0"/>
                <a:cs typeface="Segoe UI Semibold" panose="020B0702040204020203" pitchFamily="34" charset="0"/>
              </a:rPr>
              <a:t>Hadoop can stream live data and process them in real-time</a:t>
            </a:r>
          </a:p>
          <a:p>
            <a:pPr lvl="1"/>
            <a:r>
              <a:rPr lang="en-US" sz="1800" dirty="0" smtClean="0">
                <a:gradFill>
                  <a:gsLst>
                    <a:gs pos="2920">
                      <a:schemeClr val="tx2"/>
                    </a:gs>
                    <a:gs pos="39000">
                      <a:schemeClr val="tx2"/>
                    </a:gs>
                  </a:gsLst>
                  <a:lin ang="5400000" scaled="0"/>
                </a:gradFill>
              </a:rPr>
              <a:t>Hadoop can act as scalable event stream ingestion</a:t>
            </a:r>
          </a:p>
          <a:p>
            <a:pPr lvl="1"/>
            <a:r>
              <a:rPr lang="en-US" sz="1800" dirty="0" smtClean="0">
                <a:gradFill>
                  <a:gsLst>
                    <a:gs pos="2920">
                      <a:schemeClr val="tx2"/>
                    </a:gs>
                    <a:gs pos="39000">
                      <a:schemeClr val="tx2"/>
                    </a:gs>
                  </a:gsLst>
                  <a:lin ang="5400000" scaled="0"/>
                </a:gradFill>
              </a:rPr>
              <a:t>Hadoop can do near real-time in-stream processing</a:t>
            </a:r>
          </a:p>
        </p:txBody>
      </p:sp>
      <p:sp>
        <p:nvSpPr>
          <p:cNvPr id="11" name="Rectangle 10"/>
          <p:cNvSpPr/>
          <p:nvPr/>
        </p:nvSpPr>
        <p:spPr bwMode="auto">
          <a:xfrm>
            <a:off x="484836" y="2626134"/>
            <a:ext cx="2559044" cy="574437"/>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b="1" dirty="0" smtClean="0">
                <a:gradFill>
                  <a:gsLst>
                    <a:gs pos="2920">
                      <a:schemeClr val="bg1"/>
                    </a:gs>
                    <a:gs pos="39000">
                      <a:schemeClr val="bg1"/>
                    </a:gs>
                  </a:gsLst>
                  <a:lin ang="5400000" scaled="0"/>
                </a:gradFill>
                <a:ea typeface="Segoe UI" pitchFamily="34" charset="0"/>
                <a:cs typeface="Segoe UI" pitchFamily="34" charset="0"/>
              </a:rPr>
              <a:t>Data input</a:t>
            </a:r>
          </a:p>
        </p:txBody>
      </p:sp>
      <p:sp>
        <p:nvSpPr>
          <p:cNvPr id="13" name="Rectangle 12"/>
          <p:cNvSpPr/>
          <p:nvPr/>
        </p:nvSpPr>
        <p:spPr bwMode="auto">
          <a:xfrm>
            <a:off x="3229435" y="2626134"/>
            <a:ext cx="1798691" cy="574437"/>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b="1" dirty="0" smtClean="0">
                <a:gradFill>
                  <a:gsLst>
                    <a:gs pos="2920">
                      <a:schemeClr val="bg1"/>
                    </a:gs>
                    <a:gs pos="39000">
                      <a:schemeClr val="bg1"/>
                    </a:gs>
                  </a:gsLst>
                  <a:lin ang="5400000" scaled="0"/>
                </a:gradFill>
                <a:ea typeface="Segoe UI" pitchFamily="34" charset="0"/>
                <a:cs typeface="Segoe UI" pitchFamily="34" charset="0"/>
              </a:rPr>
              <a:t>Event broker</a:t>
            </a:r>
          </a:p>
        </p:txBody>
      </p:sp>
      <p:sp>
        <p:nvSpPr>
          <p:cNvPr id="15" name="Rectangle 14"/>
          <p:cNvSpPr/>
          <p:nvPr/>
        </p:nvSpPr>
        <p:spPr bwMode="auto">
          <a:xfrm>
            <a:off x="5213681" y="2626134"/>
            <a:ext cx="4416455" cy="574437"/>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b="1" dirty="0" smtClean="0">
                <a:gradFill>
                  <a:gsLst>
                    <a:gs pos="2920">
                      <a:schemeClr val="bg1"/>
                    </a:gs>
                    <a:gs pos="39000">
                      <a:schemeClr val="bg1"/>
                    </a:gs>
                  </a:gsLst>
                  <a:lin ang="5400000" scaled="0"/>
                </a:gradFill>
                <a:ea typeface="Segoe UI" pitchFamily="34" charset="0"/>
                <a:cs typeface="Segoe UI" pitchFamily="34" charset="0"/>
              </a:rPr>
              <a:t>Stream processing</a:t>
            </a:r>
          </a:p>
        </p:txBody>
      </p:sp>
      <p:sp>
        <p:nvSpPr>
          <p:cNvPr id="17" name="Rectangle 16"/>
          <p:cNvSpPr/>
          <p:nvPr/>
        </p:nvSpPr>
        <p:spPr bwMode="auto">
          <a:xfrm>
            <a:off x="9838091" y="2626134"/>
            <a:ext cx="1659898" cy="574437"/>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b="1" dirty="0" smtClean="0">
                <a:gradFill>
                  <a:gsLst>
                    <a:gs pos="2920">
                      <a:schemeClr val="bg1"/>
                    </a:gs>
                    <a:gs pos="39000">
                      <a:schemeClr val="bg1"/>
                    </a:gs>
                  </a:gsLst>
                  <a:lin ang="5400000" scaled="0"/>
                </a:gradFill>
                <a:ea typeface="Segoe UI" pitchFamily="34" charset="0"/>
                <a:cs typeface="Segoe UI" pitchFamily="34" charset="0"/>
              </a:rPr>
              <a:t>Outgoing</a:t>
            </a:r>
          </a:p>
        </p:txBody>
      </p:sp>
    </p:spTree>
    <p:extLst>
      <p:ext uri="{BB962C8B-B14F-4D97-AF65-F5344CB8AC3E}">
        <p14:creationId xmlns:p14="http://schemas.microsoft.com/office/powerpoint/2010/main" val="39683481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xEl>
                                              <p:pRg st="0" end="0"/>
                                            </p:txEl>
                                          </p:spTgt>
                                        </p:tgtEl>
                                        <p:attrNameLst>
                                          <p:attrName>style.visibility</p:attrName>
                                        </p:attrNameLst>
                                      </p:cBhvr>
                                      <p:to>
                                        <p:strVal val="visible"/>
                                      </p:to>
                                    </p:set>
                                    <p:animEffect transition="in" filter="fade">
                                      <p:cBhvr>
                                        <p:cTn id="7" dur="500"/>
                                        <p:tgtEl>
                                          <p:spTgt spid="2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xEl>
                                              <p:pRg st="1" end="1"/>
                                            </p:txEl>
                                          </p:spTgt>
                                        </p:tgtEl>
                                        <p:attrNameLst>
                                          <p:attrName>style.visibility</p:attrName>
                                        </p:attrNameLst>
                                      </p:cBhvr>
                                      <p:to>
                                        <p:strVal val="visible"/>
                                      </p:to>
                                    </p:set>
                                    <p:animEffect transition="in" filter="fade">
                                      <p:cBhvr>
                                        <p:cTn id="10" dur="500"/>
                                        <p:tgtEl>
                                          <p:spTgt spid="2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xEl>
                                              <p:pRg st="2" end="2"/>
                                            </p:txEl>
                                          </p:spTgt>
                                        </p:tgtEl>
                                        <p:attrNameLst>
                                          <p:attrName>style.visibility</p:attrName>
                                        </p:attrNameLst>
                                      </p:cBhvr>
                                      <p:to>
                                        <p:strVal val="visible"/>
                                      </p:to>
                                    </p:set>
                                    <p:animEffect transition="in" filter="fade">
                                      <p:cBhvr>
                                        <p:cTn id="13" dur="500"/>
                                        <p:tgtEl>
                                          <p:spTgt spid="27">
                                            <p:txEl>
                                              <p:pRg st="2" end="2"/>
                                            </p:txEl>
                                          </p:spTgt>
                                        </p:tgtEl>
                                      </p:cBhvr>
                                    </p:animEffect>
                                  </p:childTnLst>
                                </p:cTn>
                              </p:par>
                            </p:childTnLst>
                          </p:cTn>
                        </p:par>
                        <p:par>
                          <p:cTn id="14" fill="hold">
                            <p:stCondLst>
                              <p:cond delay="500"/>
                            </p:stCondLst>
                            <p:childTnLst>
                              <p:par>
                                <p:cTn id="15" presetID="2" presetClass="entr" presetSubtype="8" decel="100000" fill="hold" grpId="0" nodeType="afterEffect">
                                  <p:stCondLst>
                                    <p:cond delay="60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750" fill="hold"/>
                                        <p:tgtEl>
                                          <p:spTgt spid="11"/>
                                        </p:tgtEl>
                                        <p:attrNameLst>
                                          <p:attrName>ppt_x</p:attrName>
                                        </p:attrNameLst>
                                      </p:cBhvr>
                                      <p:tavLst>
                                        <p:tav tm="0">
                                          <p:val>
                                            <p:strVal val="0-#ppt_w/2"/>
                                          </p:val>
                                        </p:tav>
                                        <p:tav tm="100000">
                                          <p:val>
                                            <p:strVal val="#ppt_x"/>
                                          </p:val>
                                        </p:tav>
                                      </p:tavLst>
                                    </p:anim>
                                    <p:anim calcmode="lin" valueType="num">
                                      <p:cBhvr additive="base">
                                        <p:cTn id="18" dur="750" fill="hold"/>
                                        <p:tgtEl>
                                          <p:spTgt spid="11"/>
                                        </p:tgtEl>
                                        <p:attrNameLst>
                                          <p:attrName>ppt_y</p:attrName>
                                        </p:attrNameLst>
                                      </p:cBhvr>
                                      <p:tavLst>
                                        <p:tav tm="0">
                                          <p:val>
                                            <p:strVal val="#ppt_y"/>
                                          </p:val>
                                        </p:tav>
                                        <p:tav tm="100000">
                                          <p:val>
                                            <p:strVal val="#ppt_y"/>
                                          </p:val>
                                        </p:tav>
                                      </p:tavLst>
                                    </p:anim>
                                  </p:childTnLst>
                                </p:cTn>
                              </p:par>
                              <p:par>
                                <p:cTn id="19" presetID="2" presetClass="entr" presetSubtype="8" decel="100000" fill="hold" grpId="0" nodeType="withEffect">
                                  <p:stCondLst>
                                    <p:cond delay="40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0-#ppt_w/2"/>
                                          </p:val>
                                        </p:tav>
                                        <p:tav tm="100000">
                                          <p:val>
                                            <p:strVal val="#ppt_x"/>
                                          </p:val>
                                        </p:tav>
                                      </p:tavLst>
                                    </p:anim>
                                    <p:anim calcmode="lin" valueType="num">
                                      <p:cBhvr additive="base">
                                        <p:cTn id="22" dur="750" fill="hold"/>
                                        <p:tgtEl>
                                          <p:spTgt spid="13"/>
                                        </p:tgtEl>
                                        <p:attrNameLst>
                                          <p:attrName>ppt_y</p:attrName>
                                        </p:attrNameLst>
                                      </p:cBhvr>
                                      <p:tavLst>
                                        <p:tav tm="0">
                                          <p:val>
                                            <p:strVal val="#ppt_y"/>
                                          </p:val>
                                        </p:tav>
                                        <p:tav tm="100000">
                                          <p:val>
                                            <p:strVal val="#ppt_y"/>
                                          </p:val>
                                        </p:tav>
                                      </p:tavLst>
                                    </p:anim>
                                  </p:childTnLst>
                                </p:cTn>
                              </p:par>
                              <p:par>
                                <p:cTn id="23" presetID="2" presetClass="entr" presetSubtype="8" decel="100000" fill="hold" grpId="0" nodeType="withEffect">
                                  <p:stCondLst>
                                    <p:cond delay="200"/>
                                  </p:stCondLst>
                                  <p:childTnLst>
                                    <p:set>
                                      <p:cBhvr>
                                        <p:cTn id="24" dur="1" fill="hold">
                                          <p:stCondLst>
                                            <p:cond delay="0"/>
                                          </p:stCondLst>
                                        </p:cTn>
                                        <p:tgtEl>
                                          <p:spTgt spid="15"/>
                                        </p:tgtEl>
                                        <p:attrNameLst>
                                          <p:attrName>style.visibility</p:attrName>
                                        </p:attrNameLst>
                                      </p:cBhvr>
                                      <p:to>
                                        <p:strVal val="visible"/>
                                      </p:to>
                                    </p:set>
                                    <p:anim calcmode="lin" valueType="num">
                                      <p:cBhvr additive="base">
                                        <p:cTn id="25" dur="750" fill="hold"/>
                                        <p:tgtEl>
                                          <p:spTgt spid="15"/>
                                        </p:tgtEl>
                                        <p:attrNameLst>
                                          <p:attrName>ppt_x</p:attrName>
                                        </p:attrNameLst>
                                      </p:cBhvr>
                                      <p:tavLst>
                                        <p:tav tm="0">
                                          <p:val>
                                            <p:strVal val="0-#ppt_w/2"/>
                                          </p:val>
                                        </p:tav>
                                        <p:tav tm="100000">
                                          <p:val>
                                            <p:strVal val="#ppt_x"/>
                                          </p:val>
                                        </p:tav>
                                      </p:tavLst>
                                    </p:anim>
                                    <p:anim calcmode="lin" valueType="num">
                                      <p:cBhvr additive="base">
                                        <p:cTn id="26" dur="750" fill="hold"/>
                                        <p:tgtEl>
                                          <p:spTgt spid="15"/>
                                        </p:tgtEl>
                                        <p:attrNameLst>
                                          <p:attrName>ppt_y</p:attrName>
                                        </p:attrNameLst>
                                      </p:cBhvr>
                                      <p:tavLst>
                                        <p:tav tm="0">
                                          <p:val>
                                            <p:strVal val="#ppt_y"/>
                                          </p:val>
                                        </p:tav>
                                        <p:tav tm="100000">
                                          <p:val>
                                            <p:strVal val="#ppt_y"/>
                                          </p:val>
                                        </p:tav>
                                      </p:tavLst>
                                    </p:anim>
                                  </p:childTnLst>
                                </p:cTn>
                              </p:par>
                              <p:par>
                                <p:cTn id="27" presetID="2" presetClass="entr" presetSubtype="8" decel="10000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750" fill="hold"/>
                                        <p:tgtEl>
                                          <p:spTgt spid="17"/>
                                        </p:tgtEl>
                                        <p:attrNameLst>
                                          <p:attrName>ppt_x</p:attrName>
                                        </p:attrNameLst>
                                      </p:cBhvr>
                                      <p:tavLst>
                                        <p:tav tm="0">
                                          <p:val>
                                            <p:strVal val="0-#ppt_w/2"/>
                                          </p:val>
                                        </p:tav>
                                        <p:tav tm="100000">
                                          <p:val>
                                            <p:strVal val="#ppt_x"/>
                                          </p:val>
                                        </p:tav>
                                      </p:tavLst>
                                    </p:anim>
                                    <p:anim calcmode="lin" valueType="num">
                                      <p:cBhvr additive="base">
                                        <p:cTn id="30" dur="750" fill="hold"/>
                                        <p:tgtEl>
                                          <p:spTgt spid="17"/>
                                        </p:tgtEl>
                                        <p:attrNameLst>
                                          <p:attrName>ppt_y</p:attrName>
                                        </p:attrNameLst>
                                      </p:cBhvr>
                                      <p:tavLst>
                                        <p:tav tm="0">
                                          <p:val>
                                            <p:strVal val="#ppt_y"/>
                                          </p:val>
                                        </p:tav>
                                        <p:tav tm="100000">
                                          <p:val>
                                            <p:strVal val="#ppt_y"/>
                                          </p:val>
                                        </p:tav>
                                      </p:tavLst>
                                    </p:anim>
                                  </p:childTnLst>
                                </p:cTn>
                              </p:par>
                            </p:childTnLst>
                          </p:cTn>
                        </p:par>
                        <p:par>
                          <p:cTn id="31" fill="hold">
                            <p:stCondLst>
                              <p:cond delay="1850"/>
                            </p:stCondLst>
                            <p:childTnLst>
                              <p:par>
                                <p:cTn id="32" presetID="2" presetClass="entr" presetSubtype="1" decel="100000" fill="hold" nodeType="afterEffect">
                                  <p:stCondLst>
                                    <p:cond delay="0"/>
                                  </p:stCondLst>
                                  <p:childTnLst>
                                    <p:set>
                                      <p:cBhvr>
                                        <p:cTn id="33" dur="1" fill="hold">
                                          <p:stCondLst>
                                            <p:cond delay="0"/>
                                          </p:stCondLst>
                                        </p:cTn>
                                        <p:tgtEl>
                                          <p:spTgt spid="4"/>
                                        </p:tgtEl>
                                        <p:attrNameLst>
                                          <p:attrName>style.visibility</p:attrName>
                                        </p:attrNameLst>
                                      </p:cBhvr>
                                      <p:to>
                                        <p:strVal val="visible"/>
                                      </p:to>
                                    </p:set>
                                    <p:anim calcmode="lin" valueType="num">
                                      <p:cBhvr additive="base">
                                        <p:cTn id="34" dur="500" fill="hold"/>
                                        <p:tgtEl>
                                          <p:spTgt spid="4"/>
                                        </p:tgtEl>
                                        <p:attrNameLst>
                                          <p:attrName>ppt_x</p:attrName>
                                        </p:attrNameLst>
                                      </p:cBhvr>
                                      <p:tavLst>
                                        <p:tav tm="0">
                                          <p:val>
                                            <p:strVal val="#ppt_x"/>
                                          </p:val>
                                        </p:tav>
                                        <p:tav tm="100000">
                                          <p:val>
                                            <p:strVal val="#ppt_x"/>
                                          </p:val>
                                        </p:tav>
                                      </p:tavLst>
                                    </p:anim>
                                    <p:anim calcmode="lin" valueType="num">
                                      <p:cBhvr additive="base">
                                        <p:cTn id="35" dur="500" fill="hold"/>
                                        <p:tgtEl>
                                          <p:spTgt spid="4"/>
                                        </p:tgtEl>
                                        <p:attrNameLst>
                                          <p:attrName>ppt_y</p:attrName>
                                        </p:attrNameLst>
                                      </p:cBhvr>
                                      <p:tavLst>
                                        <p:tav tm="0">
                                          <p:val>
                                            <p:strVal val="0-#ppt_h/2"/>
                                          </p:val>
                                        </p:tav>
                                        <p:tav tm="100000">
                                          <p:val>
                                            <p:strVal val="#ppt_y"/>
                                          </p:val>
                                        </p:tav>
                                      </p:tavLst>
                                    </p:anim>
                                  </p:childTnLst>
                                </p:cTn>
                              </p:par>
                              <p:par>
                                <p:cTn id="36" presetID="2" presetClass="entr" presetSubtype="1" decel="100000" fill="hold" nodeType="withEffect">
                                  <p:stCondLst>
                                    <p:cond delay="100"/>
                                  </p:stCondLst>
                                  <p:childTnLst>
                                    <p:set>
                                      <p:cBhvr>
                                        <p:cTn id="37" dur="1" fill="hold">
                                          <p:stCondLst>
                                            <p:cond delay="0"/>
                                          </p:stCondLst>
                                        </p:cTn>
                                        <p:tgtEl>
                                          <p:spTgt spid="28"/>
                                        </p:tgtEl>
                                        <p:attrNameLst>
                                          <p:attrName>style.visibility</p:attrName>
                                        </p:attrNameLst>
                                      </p:cBhvr>
                                      <p:to>
                                        <p:strVal val="visible"/>
                                      </p:to>
                                    </p:set>
                                    <p:anim calcmode="lin" valueType="num">
                                      <p:cBhvr additive="base">
                                        <p:cTn id="38" dur="500" fill="hold"/>
                                        <p:tgtEl>
                                          <p:spTgt spid="28"/>
                                        </p:tgtEl>
                                        <p:attrNameLst>
                                          <p:attrName>ppt_x</p:attrName>
                                        </p:attrNameLst>
                                      </p:cBhvr>
                                      <p:tavLst>
                                        <p:tav tm="0">
                                          <p:val>
                                            <p:strVal val="#ppt_x"/>
                                          </p:val>
                                        </p:tav>
                                        <p:tav tm="100000">
                                          <p:val>
                                            <p:strVal val="#ppt_x"/>
                                          </p:val>
                                        </p:tav>
                                      </p:tavLst>
                                    </p:anim>
                                    <p:anim calcmode="lin" valueType="num">
                                      <p:cBhvr additive="base">
                                        <p:cTn id="39" dur="500" fill="hold"/>
                                        <p:tgtEl>
                                          <p:spTgt spid="28"/>
                                        </p:tgtEl>
                                        <p:attrNameLst>
                                          <p:attrName>ppt_y</p:attrName>
                                        </p:attrNameLst>
                                      </p:cBhvr>
                                      <p:tavLst>
                                        <p:tav tm="0">
                                          <p:val>
                                            <p:strVal val="0-#ppt_h/2"/>
                                          </p:val>
                                        </p:tav>
                                        <p:tav tm="100000">
                                          <p:val>
                                            <p:strVal val="#ppt_y"/>
                                          </p:val>
                                        </p:tav>
                                      </p:tavLst>
                                    </p:anim>
                                  </p:childTnLst>
                                </p:cTn>
                              </p:par>
                              <p:par>
                                <p:cTn id="40" presetID="2" presetClass="entr" presetSubtype="1" decel="100000" fill="hold" nodeType="withEffect">
                                  <p:stCondLst>
                                    <p:cond delay="200"/>
                                  </p:stCondLst>
                                  <p:childTnLst>
                                    <p:set>
                                      <p:cBhvr>
                                        <p:cTn id="41" dur="1" fill="hold">
                                          <p:stCondLst>
                                            <p:cond delay="0"/>
                                          </p:stCondLst>
                                        </p:cTn>
                                        <p:tgtEl>
                                          <p:spTgt spid="29"/>
                                        </p:tgtEl>
                                        <p:attrNameLst>
                                          <p:attrName>style.visibility</p:attrName>
                                        </p:attrNameLst>
                                      </p:cBhvr>
                                      <p:to>
                                        <p:strVal val="visible"/>
                                      </p:to>
                                    </p:set>
                                    <p:anim calcmode="lin" valueType="num">
                                      <p:cBhvr additive="base">
                                        <p:cTn id="42" dur="500" fill="hold"/>
                                        <p:tgtEl>
                                          <p:spTgt spid="29"/>
                                        </p:tgtEl>
                                        <p:attrNameLst>
                                          <p:attrName>ppt_x</p:attrName>
                                        </p:attrNameLst>
                                      </p:cBhvr>
                                      <p:tavLst>
                                        <p:tav tm="0">
                                          <p:val>
                                            <p:strVal val="#ppt_x"/>
                                          </p:val>
                                        </p:tav>
                                        <p:tav tm="100000">
                                          <p:val>
                                            <p:strVal val="#ppt_x"/>
                                          </p:val>
                                        </p:tav>
                                      </p:tavLst>
                                    </p:anim>
                                    <p:anim calcmode="lin" valueType="num">
                                      <p:cBhvr additive="base">
                                        <p:cTn id="43" dur="500" fill="hold"/>
                                        <p:tgtEl>
                                          <p:spTgt spid="29"/>
                                        </p:tgtEl>
                                        <p:attrNameLst>
                                          <p:attrName>ppt_y</p:attrName>
                                        </p:attrNameLst>
                                      </p:cBhvr>
                                      <p:tavLst>
                                        <p:tav tm="0">
                                          <p:val>
                                            <p:strVal val="0-#ppt_h/2"/>
                                          </p:val>
                                        </p:tav>
                                        <p:tav tm="100000">
                                          <p:val>
                                            <p:strVal val="#ppt_y"/>
                                          </p:val>
                                        </p:tav>
                                      </p:tavLst>
                                    </p:anim>
                                  </p:childTnLst>
                                </p:cTn>
                              </p:par>
                              <p:par>
                                <p:cTn id="44" presetID="2" presetClass="entr" presetSubtype="1" decel="100000" fill="hold" nodeType="withEffect">
                                  <p:stCondLst>
                                    <p:cond delay="300"/>
                                  </p:stCondLst>
                                  <p:childTnLst>
                                    <p:set>
                                      <p:cBhvr>
                                        <p:cTn id="45" dur="1" fill="hold">
                                          <p:stCondLst>
                                            <p:cond delay="0"/>
                                          </p:stCondLst>
                                        </p:cTn>
                                        <p:tgtEl>
                                          <p:spTgt spid="30"/>
                                        </p:tgtEl>
                                        <p:attrNameLst>
                                          <p:attrName>style.visibility</p:attrName>
                                        </p:attrNameLst>
                                      </p:cBhvr>
                                      <p:to>
                                        <p:strVal val="visible"/>
                                      </p:to>
                                    </p:set>
                                    <p:anim calcmode="lin" valueType="num">
                                      <p:cBhvr additive="base">
                                        <p:cTn id="46" dur="500" fill="hold"/>
                                        <p:tgtEl>
                                          <p:spTgt spid="30"/>
                                        </p:tgtEl>
                                        <p:attrNameLst>
                                          <p:attrName>ppt_x</p:attrName>
                                        </p:attrNameLst>
                                      </p:cBhvr>
                                      <p:tavLst>
                                        <p:tav tm="0">
                                          <p:val>
                                            <p:strVal val="#ppt_x"/>
                                          </p:val>
                                        </p:tav>
                                        <p:tav tm="100000">
                                          <p:val>
                                            <p:strVal val="#ppt_x"/>
                                          </p:val>
                                        </p:tav>
                                      </p:tavLst>
                                    </p:anim>
                                    <p:anim calcmode="lin" valueType="num">
                                      <p:cBhvr additive="base">
                                        <p:cTn id="47" dur="500" fill="hold"/>
                                        <p:tgtEl>
                                          <p:spTgt spid="30"/>
                                        </p:tgtEl>
                                        <p:attrNameLst>
                                          <p:attrName>ppt_y</p:attrName>
                                        </p:attrNameLst>
                                      </p:cBhvr>
                                      <p:tavLst>
                                        <p:tav tm="0">
                                          <p:val>
                                            <p:strVal val="0-#ppt_h/2"/>
                                          </p:val>
                                        </p:tav>
                                        <p:tav tm="100000">
                                          <p:val>
                                            <p:strVal val="#ppt_y"/>
                                          </p:val>
                                        </p:tav>
                                      </p:tavLst>
                                    </p:anim>
                                  </p:childTnLst>
                                </p:cTn>
                              </p:par>
                            </p:childTnLst>
                          </p:cTn>
                        </p:par>
                        <p:par>
                          <p:cTn id="48" fill="hold">
                            <p:stCondLst>
                              <p:cond delay="2650"/>
                            </p:stCondLst>
                            <p:childTnLst>
                              <p:par>
                                <p:cTn id="49" presetID="2" presetClass="entr" presetSubtype="8" decel="100000" fill="hold" grpId="0" nodeType="after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750" fill="hold"/>
                                        <p:tgtEl>
                                          <p:spTgt spid="18"/>
                                        </p:tgtEl>
                                        <p:attrNameLst>
                                          <p:attrName>ppt_x</p:attrName>
                                        </p:attrNameLst>
                                      </p:cBhvr>
                                      <p:tavLst>
                                        <p:tav tm="0">
                                          <p:val>
                                            <p:strVal val="0-#ppt_w/2"/>
                                          </p:val>
                                        </p:tav>
                                        <p:tav tm="100000">
                                          <p:val>
                                            <p:strVal val="#ppt_x"/>
                                          </p:val>
                                        </p:tav>
                                      </p:tavLst>
                                    </p:anim>
                                    <p:anim calcmode="lin" valueType="num">
                                      <p:cBhvr additive="base">
                                        <p:cTn id="52" dur="750" fill="hold"/>
                                        <p:tgtEl>
                                          <p:spTgt spid="18"/>
                                        </p:tgtEl>
                                        <p:attrNameLst>
                                          <p:attrName>ppt_y</p:attrName>
                                        </p:attrNameLst>
                                      </p:cBhvr>
                                      <p:tavLst>
                                        <p:tav tm="0">
                                          <p:val>
                                            <p:strVal val="#ppt_y"/>
                                          </p:val>
                                        </p:tav>
                                        <p:tav tm="100000">
                                          <p:val>
                                            <p:strVal val="#ppt_y"/>
                                          </p:val>
                                        </p:tav>
                                      </p:tavLst>
                                    </p:anim>
                                  </p:childTnLst>
                                </p:cTn>
                              </p:par>
                              <p:par>
                                <p:cTn id="53" presetID="2" presetClass="entr" presetSubtype="8" decel="100000" fill="hold" grpId="0" nodeType="withEffect">
                                  <p:stCondLst>
                                    <p:cond delay="200"/>
                                  </p:stCondLst>
                                  <p:childTnLst>
                                    <p:set>
                                      <p:cBhvr>
                                        <p:cTn id="54" dur="1" fill="hold">
                                          <p:stCondLst>
                                            <p:cond delay="0"/>
                                          </p:stCondLst>
                                        </p:cTn>
                                        <p:tgtEl>
                                          <p:spTgt spid="19"/>
                                        </p:tgtEl>
                                        <p:attrNameLst>
                                          <p:attrName>style.visibility</p:attrName>
                                        </p:attrNameLst>
                                      </p:cBhvr>
                                      <p:to>
                                        <p:strVal val="visible"/>
                                      </p:to>
                                    </p:set>
                                    <p:anim calcmode="lin" valueType="num">
                                      <p:cBhvr additive="base">
                                        <p:cTn id="55" dur="750" fill="hold"/>
                                        <p:tgtEl>
                                          <p:spTgt spid="19"/>
                                        </p:tgtEl>
                                        <p:attrNameLst>
                                          <p:attrName>ppt_x</p:attrName>
                                        </p:attrNameLst>
                                      </p:cBhvr>
                                      <p:tavLst>
                                        <p:tav tm="0">
                                          <p:val>
                                            <p:strVal val="0-#ppt_w/2"/>
                                          </p:val>
                                        </p:tav>
                                        <p:tav tm="100000">
                                          <p:val>
                                            <p:strVal val="#ppt_x"/>
                                          </p:val>
                                        </p:tav>
                                      </p:tavLst>
                                    </p:anim>
                                    <p:anim calcmode="lin" valueType="num">
                                      <p:cBhvr additive="base">
                                        <p:cTn id="56" dur="750" fill="hold"/>
                                        <p:tgtEl>
                                          <p:spTgt spid="19"/>
                                        </p:tgtEl>
                                        <p:attrNameLst>
                                          <p:attrName>ppt_y</p:attrName>
                                        </p:attrNameLst>
                                      </p:cBhvr>
                                      <p:tavLst>
                                        <p:tav tm="0">
                                          <p:val>
                                            <p:strVal val="#ppt_y"/>
                                          </p:val>
                                        </p:tav>
                                        <p:tav tm="100000">
                                          <p:val>
                                            <p:strVal val="#ppt_y"/>
                                          </p:val>
                                        </p:tav>
                                      </p:tavLst>
                                    </p:anim>
                                  </p:childTnLst>
                                </p:cTn>
                              </p:par>
                              <p:par>
                                <p:cTn id="57" presetID="2" presetClass="entr" presetSubtype="8" decel="100000" fill="hold" grpId="0" nodeType="withEffect">
                                  <p:stCondLst>
                                    <p:cond delay="400"/>
                                  </p:stCondLst>
                                  <p:childTnLst>
                                    <p:set>
                                      <p:cBhvr>
                                        <p:cTn id="58" dur="1" fill="hold">
                                          <p:stCondLst>
                                            <p:cond delay="0"/>
                                          </p:stCondLst>
                                        </p:cTn>
                                        <p:tgtEl>
                                          <p:spTgt spid="20"/>
                                        </p:tgtEl>
                                        <p:attrNameLst>
                                          <p:attrName>style.visibility</p:attrName>
                                        </p:attrNameLst>
                                      </p:cBhvr>
                                      <p:to>
                                        <p:strVal val="visible"/>
                                      </p:to>
                                    </p:set>
                                    <p:anim calcmode="lin" valueType="num">
                                      <p:cBhvr additive="base">
                                        <p:cTn id="59" dur="750" fill="hold"/>
                                        <p:tgtEl>
                                          <p:spTgt spid="20"/>
                                        </p:tgtEl>
                                        <p:attrNameLst>
                                          <p:attrName>ppt_x</p:attrName>
                                        </p:attrNameLst>
                                      </p:cBhvr>
                                      <p:tavLst>
                                        <p:tav tm="0">
                                          <p:val>
                                            <p:strVal val="0-#ppt_w/2"/>
                                          </p:val>
                                        </p:tav>
                                        <p:tav tm="100000">
                                          <p:val>
                                            <p:strVal val="#ppt_x"/>
                                          </p:val>
                                        </p:tav>
                                      </p:tavLst>
                                    </p:anim>
                                    <p:anim calcmode="lin" valueType="num">
                                      <p:cBhvr additive="base">
                                        <p:cTn id="60" dur="75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P spid="27" grpId="0" build="p"/>
      <p:bldP spid="11" grpId="0" animBg="1"/>
      <p:bldP spid="13" grpId="0" animBg="1"/>
      <p:bldP spid="15" grpId="0" animBg="1"/>
      <p:bldP spid="1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smtClean="0"/>
              <a:t>Hadoop is a platform with portfolio of projects</a:t>
            </a:r>
            <a:endParaRPr lang="en-US" sz="4800" dirty="0"/>
          </a:p>
        </p:txBody>
      </p:sp>
      <p:sp>
        <p:nvSpPr>
          <p:cNvPr id="3" name="Text Placeholder 2"/>
          <p:cNvSpPr>
            <a:spLocks noGrp="1"/>
          </p:cNvSpPr>
          <p:nvPr>
            <p:ph type="body" sz="quarter" idx="11"/>
          </p:nvPr>
        </p:nvSpPr>
        <p:spPr/>
        <p:txBody>
          <a:bodyPr/>
          <a:lstStyle/>
          <a:p>
            <a:pPr>
              <a:spcAft>
                <a:spcPts val="600"/>
              </a:spcAft>
            </a:pPr>
            <a:r>
              <a:rPr lang="en-US" sz="2400" dirty="0" smtClean="0">
                <a:latin typeface="Segoe UI Semibold" panose="020B0702040204020203" pitchFamily="34" charset="0"/>
                <a:cs typeface="Segoe UI Semibold" panose="020B0702040204020203" pitchFamily="34" charset="0"/>
              </a:rPr>
              <a:t>Governed by Apache Software Foundation (ASF)</a:t>
            </a:r>
          </a:p>
          <a:p>
            <a:pPr>
              <a:spcAft>
                <a:spcPts val="600"/>
              </a:spcAft>
            </a:pPr>
            <a:r>
              <a:rPr lang="en-US" sz="2400" dirty="0" smtClean="0">
                <a:latin typeface="Segoe UI Semibold" panose="020B0702040204020203" pitchFamily="34" charset="0"/>
                <a:cs typeface="Segoe UI Semibold" panose="020B0702040204020203" pitchFamily="34" charset="0"/>
              </a:rPr>
              <a:t>Comprises core services of </a:t>
            </a:r>
            <a:r>
              <a:rPr lang="en-US" sz="2400" dirty="0" err="1" smtClean="0">
                <a:latin typeface="Segoe UI Semibold" panose="020B0702040204020203" pitchFamily="34" charset="0"/>
                <a:cs typeface="Segoe UI Semibold" panose="020B0702040204020203" pitchFamily="34" charset="0"/>
              </a:rPr>
              <a:t>MapReduce</a:t>
            </a:r>
            <a:r>
              <a:rPr lang="en-US" sz="2400" dirty="0" smtClean="0">
                <a:latin typeface="Segoe UI Semibold" panose="020B0702040204020203" pitchFamily="34" charset="0"/>
                <a:cs typeface="Segoe UI Semibold" panose="020B0702040204020203" pitchFamily="34" charset="0"/>
              </a:rPr>
              <a:t>, HDFS, and YARN</a:t>
            </a:r>
          </a:p>
          <a:p>
            <a:pPr>
              <a:spcAft>
                <a:spcPts val="600"/>
              </a:spcAft>
            </a:pPr>
            <a:r>
              <a:rPr lang="en-US" sz="2400" dirty="0" smtClean="0">
                <a:latin typeface="Segoe UI Semibold" panose="020B0702040204020203" pitchFamily="34" charset="0"/>
                <a:cs typeface="Segoe UI Semibold" panose="020B0702040204020203" pitchFamily="34" charset="0"/>
              </a:rPr>
              <a:t>In addition to the core, includes functions across: </a:t>
            </a:r>
          </a:p>
          <a:p>
            <a:pPr lvl="1"/>
            <a:r>
              <a:rPr lang="en-US" sz="1600" dirty="0" smtClean="0">
                <a:gradFill>
                  <a:gsLst>
                    <a:gs pos="2920">
                      <a:schemeClr val="tx2"/>
                    </a:gs>
                    <a:gs pos="39000">
                      <a:schemeClr val="tx2"/>
                    </a:gs>
                  </a:gsLst>
                  <a:lin ang="5400000" scaled="0"/>
                </a:gradFill>
              </a:rPr>
              <a:t>Data services which allow you to manipulate and move data (Hive, </a:t>
            </a:r>
            <a:r>
              <a:rPr lang="en-US" sz="1600" dirty="0" err="1" smtClean="0">
                <a:gradFill>
                  <a:gsLst>
                    <a:gs pos="2920">
                      <a:schemeClr val="tx2"/>
                    </a:gs>
                    <a:gs pos="39000">
                      <a:schemeClr val="tx2"/>
                    </a:gs>
                  </a:gsLst>
                  <a:lin ang="5400000" scaled="0"/>
                </a:gradFill>
              </a:rPr>
              <a:t>HBase</a:t>
            </a:r>
            <a:r>
              <a:rPr lang="en-US" sz="1600" dirty="0" smtClean="0">
                <a:gradFill>
                  <a:gsLst>
                    <a:gs pos="2920">
                      <a:schemeClr val="tx2"/>
                    </a:gs>
                    <a:gs pos="39000">
                      <a:schemeClr val="tx2"/>
                    </a:gs>
                  </a:gsLst>
                  <a:lin ang="5400000" scaled="0"/>
                </a:gradFill>
              </a:rPr>
              <a:t>, Pig, Flume, </a:t>
            </a:r>
            <a:r>
              <a:rPr lang="en-US" sz="1600" dirty="0" err="1" smtClean="0">
                <a:gradFill>
                  <a:gsLst>
                    <a:gs pos="2920">
                      <a:schemeClr val="tx2"/>
                    </a:gs>
                    <a:gs pos="39000">
                      <a:schemeClr val="tx2"/>
                    </a:gs>
                  </a:gsLst>
                  <a:lin ang="5400000" scaled="0"/>
                </a:gradFill>
              </a:rPr>
              <a:t>Sqoop</a:t>
            </a:r>
            <a:r>
              <a:rPr lang="en-US" sz="1600" dirty="0" smtClean="0">
                <a:gradFill>
                  <a:gsLst>
                    <a:gs pos="2920">
                      <a:schemeClr val="tx2"/>
                    </a:gs>
                    <a:gs pos="39000">
                      <a:schemeClr val="tx2"/>
                    </a:gs>
                  </a:gsLst>
                  <a:lin ang="5400000" scaled="0"/>
                </a:gradFill>
              </a:rPr>
              <a:t>) </a:t>
            </a:r>
          </a:p>
          <a:p>
            <a:pPr lvl="1"/>
            <a:r>
              <a:rPr lang="en-US" sz="1600" dirty="0" smtClean="0">
                <a:gradFill>
                  <a:gsLst>
                    <a:gs pos="2920">
                      <a:schemeClr val="tx2"/>
                    </a:gs>
                    <a:gs pos="39000">
                      <a:schemeClr val="tx2"/>
                    </a:gs>
                  </a:gsLst>
                  <a:lin ang="5400000" scaled="0"/>
                </a:gradFill>
              </a:rPr>
              <a:t>Operational services which help manage the cluster (</a:t>
            </a:r>
            <a:r>
              <a:rPr lang="en-US" sz="1600" dirty="0" err="1" smtClean="0">
                <a:gradFill>
                  <a:gsLst>
                    <a:gs pos="2920">
                      <a:schemeClr val="tx2"/>
                    </a:gs>
                    <a:gs pos="39000">
                      <a:schemeClr val="tx2"/>
                    </a:gs>
                  </a:gsLst>
                  <a:lin ang="5400000" scaled="0"/>
                </a:gradFill>
              </a:rPr>
              <a:t>Ambari</a:t>
            </a:r>
            <a:r>
              <a:rPr lang="en-US" sz="1600" dirty="0" smtClean="0">
                <a:gradFill>
                  <a:gsLst>
                    <a:gs pos="2920">
                      <a:schemeClr val="tx2"/>
                    </a:gs>
                    <a:gs pos="39000">
                      <a:schemeClr val="tx2"/>
                    </a:gs>
                  </a:gsLst>
                  <a:lin ang="5400000" scaled="0"/>
                </a:gradFill>
              </a:rPr>
              <a:t>, Falcon, and </a:t>
            </a:r>
            <a:r>
              <a:rPr lang="en-US" sz="1600" dirty="0" err="1" smtClean="0">
                <a:gradFill>
                  <a:gsLst>
                    <a:gs pos="2920">
                      <a:schemeClr val="tx2"/>
                    </a:gs>
                    <a:gs pos="39000">
                      <a:schemeClr val="tx2"/>
                    </a:gs>
                  </a:gsLst>
                  <a:lin ang="5400000" scaled="0"/>
                </a:gradFill>
              </a:rPr>
              <a:t>Oozie</a:t>
            </a:r>
            <a:r>
              <a:rPr lang="en-US" sz="1600" dirty="0" smtClean="0">
                <a:gradFill>
                  <a:gsLst>
                    <a:gs pos="2920">
                      <a:schemeClr val="tx2"/>
                    </a:gs>
                    <a:gs pos="39000">
                      <a:schemeClr val="tx2"/>
                    </a:gs>
                  </a:gsLst>
                  <a:lin ang="5400000" scaled="0"/>
                </a:gradFill>
              </a:rPr>
              <a:t>)</a:t>
            </a:r>
            <a:endParaRPr lang="en-US" sz="1600" dirty="0">
              <a:gradFill>
                <a:gsLst>
                  <a:gs pos="2920">
                    <a:schemeClr val="tx2"/>
                  </a:gs>
                  <a:gs pos="39000">
                    <a:schemeClr val="tx2"/>
                  </a:gs>
                </a:gsLst>
                <a:lin ang="5400000" scaled="0"/>
              </a:gradFill>
            </a:endParaRPr>
          </a:p>
        </p:txBody>
      </p:sp>
      <p:sp>
        <p:nvSpPr>
          <p:cNvPr id="103" name="Rectangle 102"/>
          <p:cNvSpPr/>
          <p:nvPr/>
        </p:nvSpPr>
        <p:spPr>
          <a:xfrm>
            <a:off x="281532" y="3566522"/>
            <a:ext cx="11781181" cy="2895173"/>
          </a:xfrm>
          <a:prstGeom prst="rect">
            <a:avLst/>
          </a:prstGeom>
          <a:solidFill>
            <a:schemeClr val="bg2"/>
          </a:solidFill>
          <a:ln w="38100" cmpd="sng">
            <a:noFill/>
          </a:ln>
          <a:effectLst/>
        </p:spPr>
        <p:style>
          <a:lnRef idx="2">
            <a:schemeClr val="accent1"/>
          </a:lnRef>
          <a:fillRef idx="0">
            <a:schemeClr val="accent1"/>
          </a:fillRef>
          <a:effectRef idx="1">
            <a:schemeClr val="accent1"/>
          </a:effectRef>
          <a:fontRef idx="minor">
            <a:schemeClr val="tx1"/>
          </a:fontRef>
        </p:style>
        <p:txBody>
          <a:bodyPr rtlCol="0" anchor="t"/>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1485900"/>
            <a:r>
              <a:rPr lang="en-US" sz="3200" b="1" dirty="0" smtClean="0">
                <a:solidFill>
                  <a:srgbClr val="FFFFFF"/>
                </a:solidFill>
                <a:latin typeface="Arial"/>
                <a:cs typeface="Arial"/>
              </a:rPr>
              <a:t>    </a:t>
            </a:r>
            <a:endParaRPr lang="en-US" sz="3200" b="1" dirty="0">
              <a:solidFill>
                <a:srgbClr val="FFFFFF"/>
              </a:solidFill>
              <a:latin typeface="Arial"/>
              <a:cs typeface="Arial"/>
            </a:endParaRPr>
          </a:p>
        </p:txBody>
      </p:sp>
      <p:grpSp>
        <p:nvGrpSpPr>
          <p:cNvPr id="104" name="Group 103"/>
          <p:cNvGrpSpPr/>
          <p:nvPr/>
        </p:nvGrpSpPr>
        <p:grpSpPr>
          <a:xfrm>
            <a:off x="392052" y="3678128"/>
            <a:ext cx="2336858" cy="2671960"/>
            <a:chOff x="417452" y="3963789"/>
            <a:chExt cx="2336858" cy="2671960"/>
          </a:xfrm>
        </p:grpSpPr>
        <p:sp>
          <p:nvSpPr>
            <p:cNvPr id="105" name="Rectangle 104"/>
            <p:cNvSpPr/>
            <p:nvPr/>
          </p:nvSpPr>
          <p:spPr>
            <a:xfrm>
              <a:off x="417452" y="3963789"/>
              <a:ext cx="2336858" cy="369827"/>
            </a:xfrm>
            <a:prstGeom prst="rect">
              <a:avLst/>
            </a:prstGeom>
            <a:solidFill>
              <a:schemeClr val="accent2"/>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91440" rIns="0" bIns="9144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sz="1300" dirty="0" smtClean="0">
                  <a:gradFill>
                    <a:gsLst>
                      <a:gs pos="1250">
                        <a:schemeClr val="bg1"/>
                      </a:gs>
                      <a:gs pos="100000">
                        <a:schemeClr val="bg1"/>
                      </a:gs>
                    </a:gsLst>
                    <a:lin ang="5400000" scaled="0"/>
                  </a:gradFill>
                  <a:cs typeface="Arial"/>
                </a:rPr>
                <a:t>Governance and integration</a:t>
              </a:r>
              <a:endParaRPr lang="en-US" sz="1300" dirty="0">
                <a:gradFill>
                  <a:gsLst>
                    <a:gs pos="1250">
                      <a:schemeClr val="bg1"/>
                    </a:gs>
                    <a:gs pos="100000">
                      <a:schemeClr val="bg1"/>
                    </a:gs>
                  </a:gsLst>
                  <a:lin ang="5400000" scaled="0"/>
                </a:gradFill>
                <a:cs typeface="Arial"/>
              </a:endParaRPr>
            </a:p>
          </p:txBody>
        </p:sp>
        <p:sp>
          <p:nvSpPr>
            <p:cNvPr id="106" name="Rectangle 105"/>
            <p:cNvSpPr/>
            <p:nvPr/>
          </p:nvSpPr>
          <p:spPr>
            <a:xfrm>
              <a:off x="417452" y="4366378"/>
              <a:ext cx="2336858" cy="2269371"/>
            </a:xfrm>
            <a:prstGeom prst="rect">
              <a:avLst/>
            </a:prstGeom>
            <a:solidFill>
              <a:schemeClr val="bg1"/>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91440" rIns="182880" bIns="9144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dirty="0" smtClean="0">
                  <a:gradFill>
                    <a:gsLst>
                      <a:gs pos="2917">
                        <a:schemeClr val="tx1"/>
                      </a:gs>
                      <a:gs pos="100000">
                        <a:schemeClr val="tx1"/>
                      </a:gs>
                    </a:gsLst>
                    <a:lin ang="5400000" scaled="0"/>
                  </a:gradFill>
                  <a:cs typeface="Arial"/>
                </a:rPr>
                <a:t>Data workflow, lifecycle and governance</a:t>
              </a:r>
            </a:p>
            <a:p>
              <a:pPr>
                <a:lnSpc>
                  <a:spcPct val="90000"/>
                </a:lnSpc>
              </a:pPr>
              <a:endParaRPr lang="en-US" sz="1000" b="1" dirty="0">
                <a:gradFill>
                  <a:gsLst>
                    <a:gs pos="2917">
                      <a:schemeClr val="tx1"/>
                    </a:gs>
                    <a:gs pos="100000">
                      <a:schemeClr val="tx1"/>
                    </a:gs>
                  </a:gsLst>
                  <a:lin ang="5400000" scaled="0"/>
                </a:gradFill>
                <a:cs typeface="Arial"/>
              </a:endParaRPr>
            </a:p>
            <a:p>
              <a:pPr>
                <a:lnSpc>
                  <a:spcPct val="90000"/>
                </a:lnSpc>
              </a:pPr>
              <a:r>
                <a:rPr lang="en-US" sz="1200" dirty="0">
                  <a:gradFill>
                    <a:gsLst>
                      <a:gs pos="2917">
                        <a:schemeClr val="tx1"/>
                      </a:gs>
                      <a:gs pos="100000">
                        <a:schemeClr val="tx1"/>
                      </a:gs>
                    </a:gsLst>
                    <a:lin ang="5400000" scaled="0"/>
                  </a:gradFill>
                  <a:cs typeface="Arial"/>
                </a:rPr>
                <a:t>Falcon</a:t>
              </a:r>
            </a:p>
            <a:p>
              <a:pPr>
                <a:lnSpc>
                  <a:spcPct val="90000"/>
                </a:lnSpc>
              </a:pPr>
              <a:r>
                <a:rPr lang="en-US" sz="1200" dirty="0" err="1">
                  <a:gradFill>
                    <a:gsLst>
                      <a:gs pos="2917">
                        <a:schemeClr val="tx1"/>
                      </a:gs>
                      <a:gs pos="100000">
                        <a:schemeClr val="tx1"/>
                      </a:gs>
                    </a:gsLst>
                    <a:lin ang="5400000" scaled="0"/>
                  </a:gradFill>
                  <a:cs typeface="Arial"/>
                </a:rPr>
                <a:t>Sqoop</a:t>
              </a:r>
              <a:endParaRPr lang="en-US" sz="1200" dirty="0">
                <a:gradFill>
                  <a:gsLst>
                    <a:gs pos="2917">
                      <a:schemeClr val="tx1"/>
                    </a:gs>
                    <a:gs pos="100000">
                      <a:schemeClr val="tx1"/>
                    </a:gs>
                  </a:gsLst>
                  <a:lin ang="5400000" scaled="0"/>
                </a:gradFill>
                <a:cs typeface="Arial"/>
              </a:endParaRPr>
            </a:p>
            <a:p>
              <a:pPr>
                <a:lnSpc>
                  <a:spcPct val="90000"/>
                </a:lnSpc>
              </a:pPr>
              <a:r>
                <a:rPr lang="en-US" sz="1200" dirty="0">
                  <a:gradFill>
                    <a:gsLst>
                      <a:gs pos="2917">
                        <a:schemeClr val="tx1"/>
                      </a:gs>
                      <a:gs pos="100000">
                        <a:schemeClr val="tx1"/>
                      </a:gs>
                    </a:gsLst>
                    <a:lin ang="5400000" scaled="0"/>
                  </a:gradFill>
                  <a:cs typeface="Arial"/>
                </a:rPr>
                <a:t>Flume</a:t>
              </a:r>
            </a:p>
            <a:p>
              <a:pPr>
                <a:lnSpc>
                  <a:spcPct val="90000"/>
                </a:lnSpc>
              </a:pPr>
              <a:r>
                <a:rPr lang="en-US" sz="1200" dirty="0">
                  <a:gradFill>
                    <a:gsLst>
                      <a:gs pos="2917">
                        <a:schemeClr val="tx1"/>
                      </a:gs>
                      <a:gs pos="100000">
                        <a:schemeClr val="tx1"/>
                      </a:gs>
                    </a:gsLst>
                    <a:lin ang="5400000" scaled="0"/>
                  </a:gradFill>
                  <a:cs typeface="Arial"/>
                </a:rPr>
                <a:t>NFS</a:t>
              </a:r>
            </a:p>
            <a:p>
              <a:pPr>
                <a:lnSpc>
                  <a:spcPct val="90000"/>
                </a:lnSpc>
              </a:pPr>
              <a:r>
                <a:rPr lang="en-US" sz="1200" dirty="0" err="1">
                  <a:gradFill>
                    <a:gsLst>
                      <a:gs pos="2917">
                        <a:schemeClr val="tx1"/>
                      </a:gs>
                      <a:gs pos="100000">
                        <a:schemeClr val="tx1"/>
                      </a:gs>
                    </a:gsLst>
                    <a:lin ang="5400000" scaled="0"/>
                  </a:gradFill>
                  <a:cs typeface="Arial"/>
                </a:rPr>
                <a:t>WebHDFS</a:t>
              </a:r>
              <a:endParaRPr lang="en-US" sz="1200" dirty="0">
                <a:gradFill>
                  <a:gsLst>
                    <a:gs pos="2917">
                      <a:schemeClr val="tx1"/>
                    </a:gs>
                    <a:gs pos="100000">
                      <a:schemeClr val="tx1"/>
                    </a:gs>
                  </a:gsLst>
                  <a:lin ang="5400000" scaled="0"/>
                </a:gradFill>
                <a:cs typeface="Arial"/>
              </a:endParaRPr>
            </a:p>
          </p:txBody>
        </p:sp>
      </p:grpSp>
      <p:grpSp>
        <p:nvGrpSpPr>
          <p:cNvPr id="107" name="Group 106"/>
          <p:cNvGrpSpPr/>
          <p:nvPr/>
        </p:nvGrpSpPr>
        <p:grpSpPr>
          <a:xfrm>
            <a:off x="2786946" y="3678129"/>
            <a:ext cx="4346142" cy="2671959"/>
            <a:chOff x="2804592" y="3963789"/>
            <a:chExt cx="4346142" cy="2671959"/>
          </a:xfrm>
        </p:grpSpPr>
        <p:sp>
          <p:nvSpPr>
            <p:cNvPr id="108" name="Rectangle 107"/>
            <p:cNvSpPr/>
            <p:nvPr/>
          </p:nvSpPr>
          <p:spPr>
            <a:xfrm>
              <a:off x="2804592" y="5441881"/>
              <a:ext cx="4346141" cy="1193867"/>
            </a:xfrm>
            <a:prstGeom prst="rect">
              <a:avLst/>
            </a:prstGeom>
            <a:solidFill>
              <a:schemeClr val="bg1"/>
            </a:solidFill>
            <a:ln w="12700" cmpd="sng">
              <a:noFill/>
            </a:ln>
            <a:effectLst/>
          </p:spPr>
          <p:style>
            <a:lnRef idx="1">
              <a:schemeClr val="accent1"/>
            </a:lnRef>
            <a:fillRef idx="3">
              <a:schemeClr val="accent1"/>
            </a:fillRef>
            <a:effectRef idx="2">
              <a:schemeClr val="accent1"/>
            </a:effectRef>
            <a:fontRef idx="minor">
              <a:schemeClr val="lt1"/>
            </a:fontRef>
          </p:style>
          <p:txBody>
            <a:bodyPr lIns="91440" rIns="0" rtlCol="0" anchor="t"/>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sz="1100" b="1" dirty="0" smtClean="0">
                  <a:solidFill>
                    <a:prstClr val="black">
                      <a:lumMod val="65000"/>
                      <a:lumOff val="35000"/>
                    </a:prstClr>
                  </a:solidFill>
                  <a:latin typeface="Arial"/>
                  <a:cs typeface="Arial"/>
                </a:rPr>
                <a:t> </a:t>
              </a:r>
              <a:endParaRPr lang="en-US" sz="1100" b="1" dirty="0">
                <a:solidFill>
                  <a:prstClr val="black">
                    <a:lumMod val="65000"/>
                    <a:lumOff val="35000"/>
                  </a:prstClr>
                </a:solidFill>
                <a:latin typeface="Arial"/>
                <a:cs typeface="Arial"/>
              </a:endParaRPr>
            </a:p>
          </p:txBody>
        </p:sp>
        <p:sp>
          <p:nvSpPr>
            <p:cNvPr id="109" name="Rectangle 108"/>
            <p:cNvSpPr/>
            <p:nvPr/>
          </p:nvSpPr>
          <p:spPr>
            <a:xfrm>
              <a:off x="2804594" y="4366380"/>
              <a:ext cx="4346140" cy="1035884"/>
            </a:xfrm>
            <a:prstGeom prst="rect">
              <a:avLst/>
            </a:prstGeom>
            <a:solidFill>
              <a:schemeClr val="bg1"/>
            </a:solidFill>
            <a:ln w="12700" cmpd="sng">
              <a:noFill/>
            </a:ln>
            <a:effectLst/>
          </p:spPr>
          <p:style>
            <a:lnRef idx="1">
              <a:schemeClr val="accent1"/>
            </a:lnRef>
            <a:fillRef idx="3">
              <a:schemeClr val="accent1"/>
            </a:fillRef>
            <a:effectRef idx="2">
              <a:schemeClr val="accent1"/>
            </a:effectRef>
            <a:fontRef idx="minor">
              <a:schemeClr val="lt1"/>
            </a:fontRef>
          </p:style>
          <p:txBody>
            <a:bodyPr lIns="91440" rIns="0" rtlCol="0" anchor="t"/>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sz="1100" b="1" dirty="0">
                <a:solidFill>
                  <a:prstClr val="black">
                    <a:lumMod val="65000"/>
                    <a:lumOff val="35000"/>
                  </a:prstClr>
                </a:solidFill>
                <a:latin typeface="Arial"/>
                <a:cs typeface="Arial"/>
              </a:endParaRPr>
            </a:p>
          </p:txBody>
        </p:sp>
        <p:sp>
          <p:nvSpPr>
            <p:cNvPr id="110" name="Rectangle 109"/>
            <p:cNvSpPr>
              <a:spLocks/>
            </p:cNvSpPr>
            <p:nvPr/>
          </p:nvSpPr>
          <p:spPr>
            <a:xfrm>
              <a:off x="2893160" y="5169183"/>
              <a:ext cx="4149460" cy="461997"/>
            </a:xfrm>
            <a:prstGeom prst="rect">
              <a:avLst/>
            </a:prstGeom>
            <a:solidFill>
              <a:schemeClr val="accent2">
                <a:lumMod val="75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lIns="182880" tIns="137160" rIns="18288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sz="1600" dirty="0" smtClean="0">
                  <a:gradFill>
                    <a:gsLst>
                      <a:gs pos="2917">
                        <a:schemeClr val="bg1"/>
                      </a:gs>
                      <a:gs pos="100000">
                        <a:schemeClr val="bg1"/>
                      </a:gs>
                    </a:gsLst>
                    <a:lin ang="5400000" scaled="0"/>
                  </a:gradFill>
                  <a:cs typeface="Arial"/>
                </a:rPr>
                <a:t>YARN: data operating system</a:t>
              </a:r>
              <a:endParaRPr lang="en-US" sz="1600" dirty="0">
                <a:gradFill>
                  <a:gsLst>
                    <a:gs pos="2917">
                      <a:schemeClr val="bg1"/>
                    </a:gs>
                    <a:gs pos="100000">
                      <a:schemeClr val="bg1"/>
                    </a:gs>
                  </a:gsLst>
                  <a:lin ang="5400000" scaled="0"/>
                </a:gradFill>
                <a:cs typeface="Arial"/>
              </a:endParaRPr>
            </a:p>
          </p:txBody>
        </p:sp>
        <p:sp>
          <p:nvSpPr>
            <p:cNvPr id="111" name="Rounded Rectangle 37"/>
            <p:cNvSpPr>
              <a:spLocks/>
            </p:cNvSpPr>
            <p:nvPr/>
          </p:nvSpPr>
          <p:spPr>
            <a:xfrm>
              <a:off x="3471794" y="4443822"/>
              <a:ext cx="548640" cy="817853"/>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2"/>
            </a:solidFill>
            <a:ln w="9525" cmpd="sng">
              <a:noFill/>
            </a:ln>
            <a:effectLst/>
          </p:spPr>
          <p:style>
            <a:lnRef idx="1">
              <a:schemeClr val="accent1"/>
            </a:lnRef>
            <a:fillRef idx="3">
              <a:schemeClr val="accent1"/>
            </a:fillRef>
            <a:effectRef idx="2">
              <a:schemeClr val="accent1"/>
            </a:effectRef>
            <a:fontRef idx="minor">
              <a:schemeClr val="lt1"/>
            </a:fontRef>
          </p:style>
          <p:txBody>
            <a:bodyPr lIns="18288" rIns="0" rtlCol="0" anchor="t"/>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sz="1100" kern="0" dirty="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rPr>
                <a:t>Script</a:t>
              </a:r>
            </a:p>
            <a:p>
              <a:pPr>
                <a:lnSpc>
                  <a:spcPct val="90000"/>
                </a:lnSpc>
              </a:pPr>
              <a:r>
                <a:rPr lang="en-US" sz="900" kern="0" dirty="0">
                  <a:gradFill>
                    <a:gsLst>
                      <a:gs pos="2917">
                        <a:schemeClr val="bg1"/>
                      </a:gs>
                      <a:gs pos="100000">
                        <a:schemeClr val="bg1"/>
                      </a:gs>
                    </a:gsLst>
                    <a:lin ang="5400000" scaled="0"/>
                  </a:gradFill>
                  <a:cs typeface="Arial"/>
                </a:rPr>
                <a:t/>
              </a:r>
              <a:br>
                <a:rPr lang="en-US" sz="900" kern="0" dirty="0">
                  <a:gradFill>
                    <a:gsLst>
                      <a:gs pos="2917">
                        <a:schemeClr val="bg1"/>
                      </a:gs>
                      <a:gs pos="100000">
                        <a:schemeClr val="bg1"/>
                      </a:gs>
                    </a:gsLst>
                    <a:lin ang="5400000" scaled="0"/>
                  </a:gradFill>
                  <a:cs typeface="Arial"/>
                </a:rPr>
              </a:br>
              <a:r>
                <a:rPr lang="en-US" sz="900" kern="0" dirty="0" smtClean="0">
                  <a:gradFill>
                    <a:gsLst>
                      <a:gs pos="2917">
                        <a:schemeClr val="bg1"/>
                      </a:gs>
                      <a:gs pos="100000">
                        <a:schemeClr val="bg1"/>
                      </a:gs>
                    </a:gsLst>
                    <a:lin ang="5400000" scaled="0"/>
                  </a:gradFill>
                  <a:cs typeface="Arial"/>
                </a:rPr>
                <a:t>Pig</a:t>
              </a:r>
              <a:endParaRPr lang="en-US" sz="900" kern="0" dirty="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p:txBody>
        </p:sp>
        <p:sp>
          <p:nvSpPr>
            <p:cNvPr id="144" name="Rounded Rectangle 37"/>
            <p:cNvSpPr>
              <a:spLocks/>
            </p:cNvSpPr>
            <p:nvPr/>
          </p:nvSpPr>
          <p:spPr>
            <a:xfrm>
              <a:off x="5786335" y="4443822"/>
              <a:ext cx="548640" cy="817853"/>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2"/>
            </a:solidFill>
            <a:ln w="9525" cmpd="sng">
              <a:noFill/>
            </a:ln>
            <a:effectLst/>
          </p:spPr>
          <p:style>
            <a:lnRef idx="1">
              <a:schemeClr val="accent1"/>
            </a:lnRef>
            <a:fillRef idx="3">
              <a:schemeClr val="accent1"/>
            </a:fillRef>
            <a:effectRef idx="2">
              <a:schemeClr val="accent1"/>
            </a:effectRef>
            <a:fontRef idx="minor">
              <a:schemeClr val="lt1"/>
            </a:fontRef>
          </p:style>
          <p:txBody>
            <a:bodyPr lIns="18288" rIns="0" rtlCol="0" anchor="t"/>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sz="1100" kern="0" dirty="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rPr>
                <a:t>Search</a:t>
              </a:r>
            </a:p>
            <a:p>
              <a:pPr>
                <a:lnSpc>
                  <a:spcPct val="90000"/>
                </a:lnSpc>
              </a:pPr>
              <a:endParaRPr lang="en-US" sz="1000" b="1" kern="0" dirty="0">
                <a:gradFill>
                  <a:gsLst>
                    <a:gs pos="2917">
                      <a:schemeClr val="bg1"/>
                    </a:gs>
                    <a:gs pos="100000">
                      <a:schemeClr val="bg1"/>
                    </a:gs>
                  </a:gsLst>
                  <a:lin ang="5400000" scaled="0"/>
                </a:gradFill>
                <a:cs typeface="Arial"/>
              </a:endParaRPr>
            </a:p>
            <a:p>
              <a:pPr>
                <a:lnSpc>
                  <a:spcPct val="90000"/>
                </a:lnSpc>
              </a:pPr>
              <a:r>
                <a:rPr lang="en-US" sz="900" kern="0" dirty="0" smtClean="0">
                  <a:gradFill>
                    <a:gsLst>
                      <a:gs pos="2917">
                        <a:schemeClr val="bg1"/>
                      </a:gs>
                      <a:gs pos="100000">
                        <a:schemeClr val="bg1"/>
                      </a:gs>
                    </a:gsLst>
                    <a:lin ang="5400000" scaled="0"/>
                  </a:gradFill>
                  <a:cs typeface="Arial"/>
                </a:rPr>
                <a:t>Solr</a:t>
              </a:r>
              <a:endParaRPr lang="en-US" sz="900" kern="0" dirty="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p:txBody>
        </p:sp>
        <p:sp>
          <p:nvSpPr>
            <p:cNvPr id="146" name="Rounded Rectangle 37"/>
            <p:cNvSpPr>
              <a:spLocks/>
            </p:cNvSpPr>
            <p:nvPr/>
          </p:nvSpPr>
          <p:spPr>
            <a:xfrm>
              <a:off x="4050429" y="4443822"/>
              <a:ext cx="548640" cy="817853"/>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2"/>
            </a:solidFill>
            <a:ln w="9525" cmpd="sng">
              <a:noFill/>
            </a:ln>
            <a:effectLst/>
          </p:spPr>
          <p:style>
            <a:lnRef idx="1">
              <a:schemeClr val="accent1"/>
            </a:lnRef>
            <a:fillRef idx="3">
              <a:schemeClr val="accent1"/>
            </a:fillRef>
            <a:effectRef idx="2">
              <a:schemeClr val="accent1"/>
            </a:effectRef>
            <a:fontRef idx="minor">
              <a:schemeClr val="lt1"/>
            </a:fontRef>
          </p:style>
          <p:txBody>
            <a:bodyPr lIns="18288" rIns="0" rtlCol="0" anchor="t"/>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sz="1100" kern="0" dirty="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rPr>
                <a:t>SQL</a:t>
              </a:r>
            </a:p>
            <a:p>
              <a:pPr>
                <a:lnSpc>
                  <a:spcPct val="90000"/>
                </a:lnSpc>
              </a:pPr>
              <a:endParaRPr lang="en-US" sz="1000" b="1" kern="0" dirty="0">
                <a:gradFill>
                  <a:gsLst>
                    <a:gs pos="2917">
                      <a:schemeClr val="bg1"/>
                    </a:gs>
                    <a:gs pos="100000">
                      <a:schemeClr val="bg1"/>
                    </a:gs>
                  </a:gsLst>
                  <a:lin ang="5400000" scaled="0"/>
                </a:gradFill>
                <a:cs typeface="Arial"/>
              </a:endParaRPr>
            </a:p>
            <a:p>
              <a:pPr>
                <a:lnSpc>
                  <a:spcPct val="90000"/>
                </a:lnSpc>
              </a:pPr>
              <a:r>
                <a:rPr lang="en-US" sz="900" kern="0" dirty="0" smtClean="0">
                  <a:gradFill>
                    <a:gsLst>
                      <a:gs pos="2917">
                        <a:schemeClr val="bg1"/>
                      </a:gs>
                      <a:gs pos="100000">
                        <a:schemeClr val="bg1"/>
                      </a:gs>
                    </a:gsLst>
                    <a:lin ang="5400000" scaled="0"/>
                  </a:gradFill>
                  <a:cs typeface="Arial"/>
                </a:rPr>
                <a:t>Hive/Tez, HCatalog</a:t>
              </a:r>
              <a:endParaRPr lang="en-US" sz="900" kern="0" dirty="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p:txBody>
        </p:sp>
        <p:sp>
          <p:nvSpPr>
            <p:cNvPr id="147" name="Rounded Rectangle 37"/>
            <p:cNvSpPr>
              <a:spLocks/>
            </p:cNvSpPr>
            <p:nvPr/>
          </p:nvSpPr>
          <p:spPr>
            <a:xfrm>
              <a:off x="4629064" y="4443822"/>
              <a:ext cx="548640" cy="817853"/>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2"/>
            </a:solidFill>
            <a:ln w="9525" cmpd="sng">
              <a:noFill/>
            </a:ln>
            <a:effectLst/>
          </p:spPr>
          <p:style>
            <a:lnRef idx="1">
              <a:schemeClr val="accent1"/>
            </a:lnRef>
            <a:fillRef idx="3">
              <a:schemeClr val="accent1"/>
            </a:fillRef>
            <a:effectRef idx="2">
              <a:schemeClr val="accent1"/>
            </a:effectRef>
            <a:fontRef idx="minor">
              <a:schemeClr val="lt1"/>
            </a:fontRef>
          </p:style>
          <p:txBody>
            <a:bodyPr lIns="18288" rIns="0" rtlCol="0" anchor="t"/>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sz="1100" kern="0" dirty="0" err="1" smtClean="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rPr>
                <a:t>Nosql</a:t>
              </a:r>
              <a:endParaRPr lang="en-US" sz="1100" kern="0" dirty="0" smtClean="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endParaRPr>
            </a:p>
            <a:p>
              <a:pPr>
                <a:lnSpc>
                  <a:spcPct val="90000"/>
                </a:lnSpc>
              </a:pPr>
              <a:endParaRPr lang="en-US" sz="1000" b="1" kern="0" dirty="0" smtClean="0">
                <a:gradFill>
                  <a:gsLst>
                    <a:gs pos="2917">
                      <a:schemeClr val="bg1"/>
                    </a:gs>
                    <a:gs pos="100000">
                      <a:schemeClr val="bg1"/>
                    </a:gs>
                  </a:gsLst>
                  <a:lin ang="5400000" scaled="0"/>
                </a:gradFill>
                <a:cs typeface="Arial"/>
              </a:endParaRPr>
            </a:p>
            <a:p>
              <a:pPr>
                <a:lnSpc>
                  <a:spcPct val="90000"/>
                </a:lnSpc>
              </a:pPr>
              <a:r>
                <a:rPr lang="en-US" sz="900" kern="0" dirty="0" err="1" smtClean="0">
                  <a:gradFill>
                    <a:gsLst>
                      <a:gs pos="2917">
                        <a:schemeClr val="bg1"/>
                      </a:gs>
                      <a:gs pos="100000">
                        <a:schemeClr val="bg1"/>
                      </a:gs>
                    </a:gsLst>
                    <a:lin ang="5400000" scaled="0"/>
                  </a:gradFill>
                  <a:cs typeface="Arial"/>
                </a:rPr>
                <a:t>Hbase</a:t>
              </a:r>
              <a:endParaRPr lang="en-US" sz="900" kern="0" dirty="0" smtClean="0">
                <a:gradFill>
                  <a:gsLst>
                    <a:gs pos="2917">
                      <a:schemeClr val="bg1"/>
                    </a:gs>
                    <a:gs pos="100000">
                      <a:schemeClr val="bg1"/>
                    </a:gs>
                  </a:gsLst>
                  <a:lin ang="5400000" scaled="0"/>
                </a:gradFill>
                <a:cs typeface="Arial"/>
              </a:endParaRPr>
            </a:p>
            <a:p>
              <a:pPr>
                <a:lnSpc>
                  <a:spcPct val="90000"/>
                </a:lnSpc>
              </a:pPr>
              <a:r>
                <a:rPr lang="en-US" sz="900" kern="0" dirty="0" err="1" smtClean="0">
                  <a:gradFill>
                    <a:gsLst>
                      <a:gs pos="2917">
                        <a:schemeClr val="bg1"/>
                      </a:gs>
                      <a:gs pos="100000">
                        <a:schemeClr val="bg1"/>
                      </a:gs>
                    </a:gsLst>
                    <a:lin ang="5400000" scaled="0"/>
                  </a:gradFill>
                  <a:cs typeface="Arial"/>
                </a:rPr>
                <a:t>Accumulo</a:t>
              </a:r>
              <a:endParaRPr lang="en-US" sz="900" kern="0" dirty="0" smtClean="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p:txBody>
        </p:sp>
        <p:sp>
          <p:nvSpPr>
            <p:cNvPr id="157" name="Rounded Rectangle 37"/>
            <p:cNvSpPr>
              <a:spLocks/>
            </p:cNvSpPr>
            <p:nvPr/>
          </p:nvSpPr>
          <p:spPr>
            <a:xfrm>
              <a:off x="5207699" y="4443822"/>
              <a:ext cx="548640" cy="817853"/>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2"/>
            </a:solidFill>
            <a:ln w="9525" cmpd="sng">
              <a:noFill/>
            </a:ln>
            <a:effectLst/>
          </p:spPr>
          <p:style>
            <a:lnRef idx="1">
              <a:schemeClr val="accent1"/>
            </a:lnRef>
            <a:fillRef idx="3">
              <a:schemeClr val="accent1"/>
            </a:fillRef>
            <a:effectRef idx="2">
              <a:schemeClr val="accent1"/>
            </a:effectRef>
            <a:fontRef idx="minor">
              <a:schemeClr val="lt1"/>
            </a:fontRef>
          </p:style>
          <p:txBody>
            <a:bodyPr lIns="18288" rIns="0" rtlCol="0" anchor="t"/>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sz="1100" kern="0" dirty="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rPr>
                <a:t>Stream</a:t>
              </a:r>
            </a:p>
            <a:p>
              <a:pPr>
                <a:lnSpc>
                  <a:spcPct val="90000"/>
                </a:lnSpc>
              </a:pPr>
              <a:r>
                <a:rPr lang="en-US" sz="1000" b="1" kern="0" dirty="0">
                  <a:gradFill>
                    <a:gsLst>
                      <a:gs pos="2917">
                        <a:schemeClr val="bg1"/>
                      </a:gs>
                      <a:gs pos="100000">
                        <a:schemeClr val="bg1"/>
                      </a:gs>
                    </a:gsLst>
                    <a:lin ang="5400000" scaled="0"/>
                  </a:gradFill>
                  <a:cs typeface="Arial"/>
                </a:rPr>
                <a:t> </a:t>
              </a:r>
            </a:p>
            <a:p>
              <a:pPr>
                <a:lnSpc>
                  <a:spcPct val="90000"/>
                </a:lnSpc>
              </a:pPr>
              <a:r>
                <a:rPr lang="en-US" sz="900" kern="0" dirty="0">
                  <a:gradFill>
                    <a:gsLst>
                      <a:gs pos="2917">
                        <a:schemeClr val="bg1"/>
                      </a:gs>
                      <a:gs pos="100000">
                        <a:schemeClr val="bg1"/>
                      </a:gs>
                    </a:gsLst>
                    <a:lin ang="5400000" scaled="0"/>
                  </a:gradFill>
                  <a:cs typeface="Arial"/>
                </a:rPr>
                <a:t>Storm</a:t>
              </a:r>
            </a:p>
            <a:p>
              <a:pPr>
                <a:lnSpc>
                  <a:spcPct val="90000"/>
                </a:lnSpc>
              </a:pPr>
              <a:endParaRPr lang="en-US" sz="1000" kern="0" dirty="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p:txBody>
        </p:sp>
        <p:sp>
          <p:nvSpPr>
            <p:cNvPr id="168" name="Rounded Rectangle 37"/>
            <p:cNvSpPr>
              <a:spLocks/>
            </p:cNvSpPr>
            <p:nvPr/>
          </p:nvSpPr>
          <p:spPr>
            <a:xfrm>
              <a:off x="6364972" y="4443822"/>
              <a:ext cx="677647" cy="817853"/>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2"/>
            </a:solidFill>
            <a:ln w="9525" cmpd="sng">
              <a:noFill/>
              <a:prstDash val="dash"/>
            </a:ln>
            <a:effectLst/>
          </p:spPr>
          <p:style>
            <a:lnRef idx="1">
              <a:schemeClr val="accent1"/>
            </a:lnRef>
            <a:fillRef idx="3">
              <a:schemeClr val="accent1"/>
            </a:fillRef>
            <a:effectRef idx="2">
              <a:schemeClr val="accent1"/>
            </a:effectRef>
            <a:fontRef idx="minor">
              <a:schemeClr val="lt1"/>
            </a:fontRef>
          </p:style>
          <p:txBody>
            <a:bodyPr lIns="18288" rIns="0" rtlCol="0" anchor="t"/>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sz="1100" kern="0" dirty="0" smtClean="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rPr>
                <a:t>Others</a:t>
              </a:r>
            </a:p>
            <a:p>
              <a:pPr>
                <a:lnSpc>
                  <a:spcPct val="90000"/>
                </a:lnSpc>
              </a:pPr>
              <a:endParaRPr lang="en-US" sz="1000" b="1" kern="0" dirty="0" smtClean="0">
                <a:gradFill>
                  <a:gsLst>
                    <a:gs pos="2917">
                      <a:schemeClr val="bg1"/>
                    </a:gs>
                    <a:gs pos="100000">
                      <a:schemeClr val="bg1"/>
                    </a:gs>
                  </a:gsLst>
                  <a:lin ang="5400000" scaled="0"/>
                </a:gradFill>
                <a:cs typeface="Arial"/>
              </a:endParaRPr>
            </a:p>
            <a:p>
              <a:pPr>
                <a:lnSpc>
                  <a:spcPct val="90000"/>
                </a:lnSpc>
              </a:pPr>
              <a:r>
                <a:rPr lang="en-US" sz="900" kern="0" dirty="0" smtClean="0">
                  <a:gradFill>
                    <a:gsLst>
                      <a:gs pos="2917">
                        <a:schemeClr val="bg1"/>
                      </a:gs>
                      <a:gs pos="100000">
                        <a:schemeClr val="bg1"/>
                      </a:gs>
                    </a:gsLst>
                    <a:lin ang="5400000" scaled="0"/>
                  </a:gradFill>
                  <a:cs typeface="Arial"/>
                </a:rPr>
                <a:t>Spark, </a:t>
              </a:r>
              <a:br>
                <a:rPr lang="en-US" sz="900" kern="0" dirty="0" smtClean="0">
                  <a:gradFill>
                    <a:gsLst>
                      <a:gs pos="2917">
                        <a:schemeClr val="bg1"/>
                      </a:gs>
                      <a:gs pos="100000">
                        <a:schemeClr val="bg1"/>
                      </a:gs>
                    </a:gsLst>
                    <a:lin ang="5400000" scaled="0"/>
                  </a:gradFill>
                  <a:cs typeface="Arial"/>
                </a:rPr>
              </a:br>
              <a:r>
                <a:rPr lang="en-US" sz="900" kern="0" dirty="0" smtClean="0">
                  <a:gradFill>
                    <a:gsLst>
                      <a:gs pos="2917">
                        <a:schemeClr val="bg1"/>
                      </a:gs>
                      <a:gs pos="100000">
                        <a:schemeClr val="bg1"/>
                      </a:gs>
                    </a:gsLst>
                    <a:lin ang="5400000" scaled="0"/>
                  </a:gradFill>
                  <a:cs typeface="Arial"/>
                </a:rPr>
                <a:t>in-memory, </a:t>
              </a:r>
            </a:p>
            <a:p>
              <a:pPr>
                <a:lnSpc>
                  <a:spcPct val="90000"/>
                </a:lnSpc>
              </a:pPr>
              <a:r>
                <a:rPr lang="en-US" sz="900" kern="0" dirty="0" smtClean="0">
                  <a:gradFill>
                    <a:gsLst>
                      <a:gs pos="2917">
                        <a:schemeClr val="bg1"/>
                      </a:gs>
                      <a:gs pos="100000">
                        <a:schemeClr val="bg1"/>
                      </a:gs>
                    </a:gsLst>
                    <a:lin ang="5400000" scaled="0"/>
                  </a:gradFill>
                  <a:cs typeface="Arial"/>
                </a:rPr>
                <a:t>ISV engines</a:t>
              </a:r>
            </a:p>
          </p:txBody>
        </p:sp>
        <p:grpSp>
          <p:nvGrpSpPr>
            <p:cNvPr id="169" name="Group 168"/>
            <p:cNvGrpSpPr/>
            <p:nvPr/>
          </p:nvGrpSpPr>
          <p:grpSpPr>
            <a:xfrm>
              <a:off x="2893160" y="5666724"/>
              <a:ext cx="4149597" cy="644912"/>
              <a:chOff x="2499285" y="4541714"/>
              <a:chExt cx="3308943" cy="727355"/>
            </a:xfrm>
            <a:solidFill>
              <a:schemeClr val="bg1">
                <a:lumMod val="85000"/>
              </a:schemeClr>
            </a:solidFill>
          </p:grpSpPr>
          <p:grpSp>
            <p:nvGrpSpPr>
              <p:cNvPr id="198" name="Group 197"/>
              <p:cNvGrpSpPr/>
              <p:nvPr/>
            </p:nvGrpSpPr>
            <p:grpSpPr>
              <a:xfrm>
                <a:off x="2499285" y="4541714"/>
                <a:ext cx="3001931" cy="727355"/>
                <a:chOff x="2573538" y="3889648"/>
                <a:chExt cx="3001931" cy="727355"/>
              </a:xfrm>
              <a:grpFill/>
            </p:grpSpPr>
            <p:sp>
              <p:nvSpPr>
                <p:cNvPr id="212" name="Rounded Rectangle 211"/>
                <p:cNvSpPr>
                  <a:spLocks/>
                </p:cNvSpPr>
                <p:nvPr/>
              </p:nvSpPr>
              <p:spPr>
                <a:xfrm>
                  <a:off x="2573538"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a:noFill/>
                      <a:cs typeface="Arial"/>
                    </a:rPr>
                    <a:t>1</a:t>
                  </a:r>
                </a:p>
              </p:txBody>
            </p:sp>
            <p:sp>
              <p:nvSpPr>
                <p:cNvPr id="213" name="Rounded Rectangle 212"/>
                <p:cNvSpPr>
                  <a:spLocks/>
                </p:cNvSpPr>
                <p:nvPr/>
              </p:nvSpPr>
              <p:spPr>
                <a:xfrm>
                  <a:off x="2876974"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14" name="Rounded Rectangle 213"/>
                <p:cNvSpPr>
                  <a:spLocks/>
                </p:cNvSpPr>
                <p:nvPr/>
              </p:nvSpPr>
              <p:spPr>
                <a:xfrm>
                  <a:off x="3180410"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16" name="Rounded Rectangle 215"/>
                <p:cNvSpPr>
                  <a:spLocks/>
                </p:cNvSpPr>
                <p:nvPr/>
              </p:nvSpPr>
              <p:spPr>
                <a:xfrm>
                  <a:off x="3483846"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17" name="Rounded Rectangle 216"/>
                <p:cNvSpPr>
                  <a:spLocks/>
                </p:cNvSpPr>
                <p:nvPr/>
              </p:nvSpPr>
              <p:spPr>
                <a:xfrm>
                  <a:off x="3787282"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29" name="Rounded Rectangle 228"/>
                <p:cNvSpPr>
                  <a:spLocks/>
                </p:cNvSpPr>
                <p:nvPr/>
              </p:nvSpPr>
              <p:spPr>
                <a:xfrm>
                  <a:off x="4090718"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0" name="Rounded Rectangle 229"/>
                <p:cNvSpPr>
                  <a:spLocks/>
                </p:cNvSpPr>
                <p:nvPr/>
              </p:nvSpPr>
              <p:spPr>
                <a:xfrm>
                  <a:off x="4394154"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1" name="Rounded Rectangle 230"/>
                <p:cNvSpPr>
                  <a:spLocks/>
                </p:cNvSpPr>
                <p:nvPr/>
              </p:nvSpPr>
              <p:spPr>
                <a:xfrm>
                  <a:off x="4697590"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2" name="Rounded Rectangle 231"/>
                <p:cNvSpPr>
                  <a:spLocks/>
                </p:cNvSpPr>
                <p:nvPr/>
              </p:nvSpPr>
              <p:spPr>
                <a:xfrm>
                  <a:off x="5001026"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3" name="Rounded Rectangle 232"/>
                <p:cNvSpPr>
                  <a:spLocks/>
                </p:cNvSpPr>
                <p:nvPr/>
              </p:nvSpPr>
              <p:spPr>
                <a:xfrm>
                  <a:off x="5304462" y="388964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4" name="Rounded Rectangle 233"/>
                <p:cNvSpPr>
                  <a:spLocks/>
                </p:cNvSpPr>
                <p:nvPr/>
              </p:nvSpPr>
              <p:spPr>
                <a:xfrm>
                  <a:off x="2573538"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5" name="Rounded Rectangle 234"/>
                <p:cNvSpPr>
                  <a:spLocks/>
                </p:cNvSpPr>
                <p:nvPr/>
              </p:nvSpPr>
              <p:spPr>
                <a:xfrm>
                  <a:off x="2876974"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6" name="Rounded Rectangle 235"/>
                <p:cNvSpPr>
                  <a:spLocks/>
                </p:cNvSpPr>
                <p:nvPr/>
              </p:nvSpPr>
              <p:spPr>
                <a:xfrm>
                  <a:off x="3180410"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7" name="Rounded Rectangle 236"/>
                <p:cNvSpPr>
                  <a:spLocks/>
                </p:cNvSpPr>
                <p:nvPr/>
              </p:nvSpPr>
              <p:spPr>
                <a:xfrm>
                  <a:off x="3483846"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8" name="Rounded Rectangle 237"/>
                <p:cNvSpPr>
                  <a:spLocks/>
                </p:cNvSpPr>
                <p:nvPr/>
              </p:nvSpPr>
              <p:spPr>
                <a:xfrm>
                  <a:off x="3787282"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39" name="Rounded Rectangle 238"/>
                <p:cNvSpPr>
                  <a:spLocks/>
                </p:cNvSpPr>
                <p:nvPr/>
              </p:nvSpPr>
              <p:spPr>
                <a:xfrm>
                  <a:off x="4090718"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0" name="Rounded Rectangle 239"/>
                <p:cNvSpPr>
                  <a:spLocks/>
                </p:cNvSpPr>
                <p:nvPr/>
              </p:nvSpPr>
              <p:spPr>
                <a:xfrm>
                  <a:off x="4394154"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1" name="Rounded Rectangle 240"/>
                <p:cNvSpPr>
                  <a:spLocks/>
                </p:cNvSpPr>
                <p:nvPr/>
              </p:nvSpPr>
              <p:spPr>
                <a:xfrm>
                  <a:off x="4697590"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2" name="Rounded Rectangle 241"/>
                <p:cNvSpPr>
                  <a:spLocks/>
                </p:cNvSpPr>
                <p:nvPr/>
              </p:nvSpPr>
              <p:spPr>
                <a:xfrm>
                  <a:off x="5001026"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3" name="Rounded Rectangle 242"/>
                <p:cNvSpPr>
                  <a:spLocks/>
                </p:cNvSpPr>
                <p:nvPr/>
              </p:nvSpPr>
              <p:spPr>
                <a:xfrm>
                  <a:off x="5304462" y="4145352"/>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4" name="Rounded Rectangle 243"/>
                <p:cNvSpPr>
                  <a:spLocks/>
                </p:cNvSpPr>
                <p:nvPr/>
              </p:nvSpPr>
              <p:spPr>
                <a:xfrm>
                  <a:off x="2573538"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5" name="Rounded Rectangle 244"/>
                <p:cNvSpPr>
                  <a:spLocks/>
                </p:cNvSpPr>
                <p:nvPr/>
              </p:nvSpPr>
              <p:spPr>
                <a:xfrm>
                  <a:off x="2876974"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6" name="Rounded Rectangle 245"/>
                <p:cNvSpPr>
                  <a:spLocks/>
                </p:cNvSpPr>
                <p:nvPr/>
              </p:nvSpPr>
              <p:spPr>
                <a:xfrm>
                  <a:off x="3180410"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7" name="Rounded Rectangle 246"/>
                <p:cNvSpPr>
                  <a:spLocks/>
                </p:cNvSpPr>
                <p:nvPr/>
              </p:nvSpPr>
              <p:spPr>
                <a:xfrm>
                  <a:off x="3483846"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8" name="Rounded Rectangle 247"/>
                <p:cNvSpPr>
                  <a:spLocks/>
                </p:cNvSpPr>
                <p:nvPr/>
              </p:nvSpPr>
              <p:spPr>
                <a:xfrm>
                  <a:off x="3787282"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49" name="Rounded Rectangle 248"/>
                <p:cNvSpPr>
                  <a:spLocks/>
                </p:cNvSpPr>
                <p:nvPr/>
              </p:nvSpPr>
              <p:spPr>
                <a:xfrm>
                  <a:off x="4090718"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50" name="Rounded Rectangle 249"/>
                <p:cNvSpPr>
                  <a:spLocks/>
                </p:cNvSpPr>
                <p:nvPr/>
              </p:nvSpPr>
              <p:spPr>
                <a:xfrm>
                  <a:off x="4394154"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700" dirty="0">
                    <a:noFill/>
                    <a:cs typeface="Arial"/>
                  </a:endParaRPr>
                </a:p>
              </p:txBody>
            </p:sp>
            <p:sp>
              <p:nvSpPr>
                <p:cNvPr id="251" name="Rounded Rectangle 250"/>
                <p:cNvSpPr>
                  <a:spLocks/>
                </p:cNvSpPr>
                <p:nvPr/>
              </p:nvSpPr>
              <p:spPr>
                <a:xfrm>
                  <a:off x="4697590"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700" dirty="0">
                    <a:noFill/>
                    <a:cs typeface="Arial"/>
                  </a:endParaRPr>
                </a:p>
              </p:txBody>
            </p:sp>
            <p:sp>
              <p:nvSpPr>
                <p:cNvPr id="252" name="Rounded Rectangle 251"/>
                <p:cNvSpPr>
                  <a:spLocks/>
                </p:cNvSpPr>
                <p:nvPr/>
              </p:nvSpPr>
              <p:spPr>
                <a:xfrm>
                  <a:off x="5001026"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53" name="Rounded Rectangle 252"/>
                <p:cNvSpPr>
                  <a:spLocks/>
                </p:cNvSpPr>
                <p:nvPr/>
              </p:nvSpPr>
              <p:spPr>
                <a:xfrm>
                  <a:off x="5304462" y="439769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grpSp>
          <p:sp>
            <p:nvSpPr>
              <p:cNvPr id="200" name="Rounded Rectangle 199"/>
              <p:cNvSpPr>
                <a:spLocks/>
              </p:cNvSpPr>
              <p:nvPr/>
            </p:nvSpPr>
            <p:spPr>
              <a:xfrm>
                <a:off x="5537221" y="4541714"/>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01" name="Rounded Rectangle 200"/>
              <p:cNvSpPr>
                <a:spLocks/>
              </p:cNvSpPr>
              <p:nvPr/>
            </p:nvSpPr>
            <p:spPr>
              <a:xfrm>
                <a:off x="5537221" y="4797418"/>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dirty="0" smtClean="0">
                    <a:noFill/>
                    <a:cs typeface="Arial"/>
                  </a:rPr>
                  <a:t>°</a:t>
                </a:r>
                <a:endParaRPr lang="en-US" sz="700" dirty="0">
                  <a:noFill/>
                  <a:cs typeface="Arial"/>
                </a:endParaRPr>
              </a:p>
            </p:txBody>
          </p:sp>
          <p:sp>
            <p:nvSpPr>
              <p:cNvPr id="208" name="Rounded Rectangle 207"/>
              <p:cNvSpPr>
                <a:spLocks/>
              </p:cNvSpPr>
              <p:nvPr/>
            </p:nvSpPr>
            <p:spPr>
              <a:xfrm>
                <a:off x="5537221" y="5049760"/>
                <a:ext cx="271007" cy="219309"/>
              </a:xfrm>
              <a:prstGeom prst="roundRect">
                <a:avLst>
                  <a:gd name="adj" fmla="val 5758"/>
                </a:avLst>
              </a:prstGeom>
              <a:grpFill/>
              <a:ln w="9525" cmpd="sng">
                <a:noFill/>
              </a:ln>
              <a:effectLst/>
            </p:spPr>
            <p:style>
              <a:lnRef idx="1">
                <a:schemeClr val="accent1"/>
              </a:lnRef>
              <a:fillRef idx="3">
                <a:schemeClr val="accent1"/>
              </a:fillRef>
              <a:effectRef idx="2">
                <a:schemeClr val="accent1"/>
              </a:effectRef>
              <a:fontRef idx="minor">
                <a:schemeClr val="lt1"/>
              </a:fontRef>
            </p:style>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700" b="1" dirty="0">
                    <a:noFill/>
                    <a:cs typeface="Arial"/>
                  </a:rPr>
                  <a:t>N</a:t>
                </a:r>
              </a:p>
            </p:txBody>
          </p:sp>
        </p:grpSp>
        <p:sp>
          <p:nvSpPr>
            <p:cNvPr id="170" name="Rounded Rectangle 37"/>
            <p:cNvSpPr>
              <a:spLocks/>
            </p:cNvSpPr>
            <p:nvPr/>
          </p:nvSpPr>
          <p:spPr>
            <a:xfrm>
              <a:off x="2893159" y="4443822"/>
              <a:ext cx="548640" cy="817853"/>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2"/>
            </a:solidFill>
            <a:ln w="9525" cmpd="sng">
              <a:noFill/>
            </a:ln>
            <a:effectLst/>
          </p:spPr>
          <p:style>
            <a:lnRef idx="1">
              <a:schemeClr val="accent1"/>
            </a:lnRef>
            <a:fillRef idx="3">
              <a:schemeClr val="accent1"/>
            </a:fillRef>
            <a:effectRef idx="2">
              <a:schemeClr val="accent1"/>
            </a:effectRef>
            <a:fontRef idx="minor">
              <a:schemeClr val="lt1"/>
            </a:fontRef>
          </p:style>
          <p:txBody>
            <a:bodyPr lIns="18288" rIns="0" rtlCol="0" anchor="t"/>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sz="1100" kern="0" dirty="0" smtClean="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rPr>
                <a:t>Batch</a:t>
              </a:r>
              <a:endParaRPr lang="en-US" sz="1100" kern="0" dirty="0">
                <a:gradFill>
                  <a:gsLst>
                    <a:gs pos="2917">
                      <a:schemeClr val="bg1"/>
                    </a:gs>
                    <a:gs pos="100000">
                      <a:schemeClr val="bg1"/>
                    </a:gs>
                  </a:gsLst>
                  <a:lin ang="5400000" scaled="0"/>
                </a:gradFill>
                <a:latin typeface="Segoe UI Semibold" panose="020B0702040204020203" pitchFamily="34" charset="0"/>
                <a:cs typeface="Segoe UI Semibold" panose="020B0702040204020203" pitchFamily="34" charset="0"/>
              </a:endParaRPr>
            </a:p>
            <a:p>
              <a:pPr>
                <a:lnSpc>
                  <a:spcPct val="90000"/>
                </a:lnSpc>
              </a:pPr>
              <a:endParaRPr lang="en-US" sz="1000" b="1" kern="0" dirty="0">
                <a:gradFill>
                  <a:gsLst>
                    <a:gs pos="2917">
                      <a:schemeClr val="bg1"/>
                    </a:gs>
                    <a:gs pos="100000">
                      <a:schemeClr val="bg1"/>
                    </a:gs>
                  </a:gsLst>
                  <a:lin ang="5400000" scaled="0"/>
                </a:gradFill>
                <a:cs typeface="Arial"/>
              </a:endParaRPr>
            </a:p>
            <a:p>
              <a:pPr>
                <a:lnSpc>
                  <a:spcPct val="90000"/>
                </a:lnSpc>
              </a:pPr>
              <a:r>
                <a:rPr lang="en-US" sz="900" kern="0" dirty="0" smtClean="0">
                  <a:gradFill>
                    <a:gsLst>
                      <a:gs pos="2917">
                        <a:schemeClr val="bg1"/>
                      </a:gs>
                      <a:gs pos="100000">
                        <a:schemeClr val="bg1"/>
                      </a:gs>
                    </a:gsLst>
                    <a:lin ang="5400000" scaled="0"/>
                  </a:gradFill>
                  <a:cs typeface="Arial"/>
                </a:rPr>
                <a:t>Map reduce</a:t>
              </a:r>
            </a:p>
            <a:p>
              <a:pPr>
                <a:lnSpc>
                  <a:spcPct val="90000"/>
                </a:lnSpc>
              </a:pPr>
              <a:endParaRPr lang="en-US" sz="1000" b="1" kern="0" dirty="0" smtClean="0">
                <a:gradFill>
                  <a:gsLst>
                    <a:gs pos="2917">
                      <a:schemeClr val="bg1"/>
                    </a:gs>
                    <a:gs pos="100000">
                      <a:schemeClr val="bg1"/>
                    </a:gs>
                  </a:gsLst>
                  <a:lin ang="5400000" scaled="0"/>
                </a:gradFill>
                <a:cs typeface="Arial"/>
              </a:endParaRPr>
            </a:p>
            <a:p>
              <a:pPr>
                <a:lnSpc>
                  <a:spcPct val="90000"/>
                </a:lnSpc>
              </a:pPr>
              <a:endParaRPr lang="en-US" sz="1000" b="1" kern="0" dirty="0" smtClean="0">
                <a:gradFill>
                  <a:gsLst>
                    <a:gs pos="2917">
                      <a:schemeClr val="bg1"/>
                    </a:gs>
                    <a:gs pos="100000">
                      <a:schemeClr val="bg1"/>
                    </a:gs>
                  </a:gsLst>
                  <a:lin ang="5400000" scaled="0"/>
                </a:gradFill>
                <a:cs typeface="Arial"/>
              </a:endParaRPr>
            </a:p>
          </p:txBody>
        </p:sp>
        <p:sp>
          <p:nvSpPr>
            <p:cNvPr id="192" name="Rectangle 191"/>
            <p:cNvSpPr/>
            <p:nvPr/>
          </p:nvSpPr>
          <p:spPr>
            <a:xfrm>
              <a:off x="2804593" y="3963789"/>
              <a:ext cx="4346139" cy="369827"/>
            </a:xfrm>
            <a:prstGeom prst="rect">
              <a:avLst/>
            </a:prstGeom>
            <a:solidFill>
              <a:schemeClr val="accent2"/>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91440" rIns="0" bIns="9144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sz="1300" dirty="0" smtClean="0">
                  <a:gradFill>
                    <a:gsLst>
                      <a:gs pos="1250">
                        <a:schemeClr val="bg1"/>
                      </a:gs>
                      <a:gs pos="100000">
                        <a:schemeClr val="bg1"/>
                      </a:gs>
                    </a:gsLst>
                    <a:lin ang="5400000" scaled="0"/>
                  </a:gradFill>
                  <a:cs typeface="Arial"/>
                </a:rPr>
                <a:t>Data access</a:t>
              </a:r>
              <a:endParaRPr lang="en-US" sz="1300" dirty="0">
                <a:gradFill>
                  <a:gsLst>
                    <a:gs pos="1250">
                      <a:schemeClr val="bg1"/>
                    </a:gs>
                    <a:gs pos="100000">
                      <a:schemeClr val="bg1"/>
                    </a:gs>
                  </a:gsLst>
                  <a:lin ang="5400000" scaled="0"/>
                </a:gradFill>
                <a:cs typeface="Arial"/>
              </a:endParaRPr>
            </a:p>
          </p:txBody>
        </p:sp>
        <p:sp>
          <p:nvSpPr>
            <p:cNvPr id="196" name="Rectangle 195"/>
            <p:cNvSpPr/>
            <p:nvPr/>
          </p:nvSpPr>
          <p:spPr>
            <a:xfrm>
              <a:off x="2893159" y="5666724"/>
              <a:ext cx="4149598" cy="644912"/>
            </a:xfrm>
            <a:prstGeom prst="rect">
              <a:avLst/>
            </a:prstGeom>
            <a:solidFill>
              <a:schemeClr val="tx1">
                <a:alpha val="13000"/>
              </a:schemeClr>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210312" rIns="182880" bIns="146304" rtlCol="0" anchor="t" anchorCtr="0"/>
            <a:lstStyle/>
            <a:p>
              <a:pPr defTabSz="457200">
                <a:lnSpc>
                  <a:spcPct val="90000"/>
                </a:lnSpc>
              </a:pPr>
              <a:r>
                <a:rPr lang="en-US" sz="1600" dirty="0" smtClean="0">
                  <a:gradFill>
                    <a:gsLst>
                      <a:gs pos="2917">
                        <a:schemeClr val="tx1"/>
                      </a:gs>
                      <a:gs pos="100000">
                        <a:schemeClr val="tx1"/>
                      </a:gs>
                    </a:gsLst>
                    <a:lin ang="5400000" scaled="0"/>
                  </a:gradFill>
                  <a:cs typeface="Arial"/>
                </a:rPr>
                <a:t>HDFS </a:t>
              </a:r>
              <a:r>
                <a:rPr lang="en-US" sz="1600" dirty="0">
                  <a:gradFill>
                    <a:gsLst>
                      <a:gs pos="2917">
                        <a:schemeClr val="tx1"/>
                      </a:gs>
                      <a:gs pos="100000">
                        <a:schemeClr val="tx1"/>
                      </a:gs>
                    </a:gsLst>
                    <a:lin ang="5400000" scaled="0"/>
                  </a:gradFill>
                  <a:cs typeface="Arial"/>
                </a:rPr>
                <a:t> </a:t>
              </a:r>
              <a:r>
                <a:rPr lang="en-US" sz="1600" dirty="0" smtClean="0">
                  <a:gradFill>
                    <a:gsLst>
                      <a:gs pos="2917">
                        <a:schemeClr val="tx1"/>
                      </a:gs>
                      <a:gs pos="100000">
                        <a:schemeClr val="tx1"/>
                      </a:gs>
                    </a:gsLst>
                    <a:lin ang="5400000" scaled="0"/>
                  </a:gradFill>
                  <a:cs typeface="Arial"/>
                </a:rPr>
                <a:t>(Hadoop Distributed File System)</a:t>
              </a:r>
              <a:endParaRPr lang="en-US" sz="1600" dirty="0">
                <a:gradFill>
                  <a:gsLst>
                    <a:gs pos="2917">
                      <a:schemeClr val="tx1"/>
                    </a:gs>
                    <a:gs pos="100000">
                      <a:schemeClr val="tx1"/>
                    </a:gs>
                  </a:gsLst>
                  <a:lin ang="5400000" scaled="0"/>
                </a:gradFill>
                <a:cs typeface="Arial"/>
              </a:endParaRPr>
            </a:p>
          </p:txBody>
        </p:sp>
        <p:sp>
          <p:nvSpPr>
            <p:cNvPr id="197" name="Rectangle 196"/>
            <p:cNvSpPr/>
            <p:nvPr/>
          </p:nvSpPr>
          <p:spPr>
            <a:xfrm>
              <a:off x="2893160" y="6352603"/>
              <a:ext cx="4149459" cy="228600"/>
            </a:xfrm>
            <a:prstGeom prst="rect">
              <a:avLst/>
            </a:prstGeom>
            <a:solidFill>
              <a:schemeClr val="accent2"/>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36576" rIns="0" bIns="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sz="1100" dirty="0" smtClean="0">
                  <a:gradFill>
                    <a:gsLst>
                      <a:gs pos="1250">
                        <a:schemeClr val="bg1"/>
                      </a:gs>
                      <a:gs pos="100000">
                        <a:schemeClr val="bg1"/>
                      </a:gs>
                    </a:gsLst>
                    <a:lin ang="5400000" scaled="0"/>
                  </a:gradFill>
                  <a:cs typeface="Arial"/>
                </a:rPr>
                <a:t>Data management</a:t>
              </a:r>
              <a:endParaRPr lang="en-US" sz="1100" dirty="0">
                <a:gradFill>
                  <a:gsLst>
                    <a:gs pos="1250">
                      <a:schemeClr val="bg1"/>
                    </a:gs>
                    <a:gs pos="100000">
                      <a:schemeClr val="bg1"/>
                    </a:gs>
                  </a:gsLst>
                  <a:lin ang="5400000" scaled="0"/>
                </a:gradFill>
                <a:cs typeface="Arial"/>
              </a:endParaRPr>
            </a:p>
          </p:txBody>
        </p:sp>
      </p:grpSp>
      <p:grpSp>
        <p:nvGrpSpPr>
          <p:cNvPr id="254" name="Group 253"/>
          <p:cNvGrpSpPr/>
          <p:nvPr/>
        </p:nvGrpSpPr>
        <p:grpSpPr>
          <a:xfrm>
            <a:off x="7191124" y="3678127"/>
            <a:ext cx="2336858" cy="2671962"/>
            <a:chOff x="7217409" y="3963789"/>
            <a:chExt cx="2336858" cy="2671962"/>
          </a:xfrm>
        </p:grpSpPr>
        <p:sp>
          <p:nvSpPr>
            <p:cNvPr id="255" name="Rectangle 254"/>
            <p:cNvSpPr/>
            <p:nvPr/>
          </p:nvSpPr>
          <p:spPr>
            <a:xfrm>
              <a:off x="7217409" y="4366380"/>
              <a:ext cx="2336858" cy="2269371"/>
            </a:xfrm>
            <a:prstGeom prst="rect">
              <a:avLst/>
            </a:prstGeom>
            <a:solidFill>
              <a:schemeClr val="bg1"/>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91440" rIns="182880" bIns="9144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dirty="0">
                  <a:gradFill>
                    <a:gsLst>
                      <a:gs pos="2917">
                        <a:schemeClr val="tx1"/>
                      </a:gs>
                      <a:gs pos="100000">
                        <a:schemeClr val="tx1"/>
                      </a:gs>
                    </a:gsLst>
                    <a:lin ang="5400000" scaled="0"/>
                  </a:gradFill>
                  <a:cs typeface="Arial"/>
                </a:rPr>
                <a:t>Authentication</a:t>
              </a:r>
            </a:p>
            <a:p>
              <a:pPr>
                <a:lnSpc>
                  <a:spcPct val="90000"/>
                </a:lnSpc>
              </a:pPr>
              <a:r>
                <a:rPr lang="en-US" dirty="0">
                  <a:gradFill>
                    <a:gsLst>
                      <a:gs pos="2917">
                        <a:schemeClr val="tx1"/>
                      </a:gs>
                      <a:gs pos="100000">
                        <a:schemeClr val="tx1"/>
                      </a:gs>
                    </a:gsLst>
                    <a:lin ang="5400000" scaled="0"/>
                  </a:gradFill>
                  <a:cs typeface="Arial"/>
                </a:rPr>
                <a:t>Authorization</a:t>
              </a:r>
            </a:p>
            <a:p>
              <a:pPr>
                <a:lnSpc>
                  <a:spcPct val="90000"/>
                </a:lnSpc>
              </a:pPr>
              <a:r>
                <a:rPr lang="en-US" dirty="0">
                  <a:gradFill>
                    <a:gsLst>
                      <a:gs pos="2917">
                        <a:schemeClr val="tx1"/>
                      </a:gs>
                      <a:gs pos="100000">
                        <a:schemeClr val="tx1"/>
                      </a:gs>
                    </a:gsLst>
                    <a:lin ang="5400000" scaled="0"/>
                  </a:gradFill>
                  <a:cs typeface="Arial"/>
                </a:rPr>
                <a:t>Accounting</a:t>
              </a:r>
            </a:p>
            <a:p>
              <a:pPr>
                <a:lnSpc>
                  <a:spcPct val="90000"/>
                </a:lnSpc>
              </a:pPr>
              <a:r>
                <a:rPr lang="en-US" dirty="0">
                  <a:gradFill>
                    <a:gsLst>
                      <a:gs pos="2917">
                        <a:schemeClr val="tx1"/>
                      </a:gs>
                      <a:gs pos="100000">
                        <a:schemeClr val="tx1"/>
                      </a:gs>
                    </a:gsLst>
                    <a:lin ang="5400000" scaled="0"/>
                  </a:gradFill>
                  <a:cs typeface="Arial"/>
                </a:rPr>
                <a:t>Data </a:t>
              </a:r>
              <a:r>
                <a:rPr lang="en-US" dirty="0" smtClean="0">
                  <a:gradFill>
                    <a:gsLst>
                      <a:gs pos="2917">
                        <a:schemeClr val="tx1"/>
                      </a:gs>
                      <a:gs pos="100000">
                        <a:schemeClr val="tx1"/>
                      </a:gs>
                    </a:gsLst>
                    <a:lin ang="5400000" scaled="0"/>
                  </a:gradFill>
                  <a:cs typeface="Arial"/>
                </a:rPr>
                <a:t>protection</a:t>
              </a:r>
              <a:endParaRPr lang="en-US" dirty="0">
                <a:gradFill>
                  <a:gsLst>
                    <a:gs pos="2917">
                      <a:schemeClr val="tx1"/>
                    </a:gs>
                    <a:gs pos="100000">
                      <a:schemeClr val="tx1"/>
                    </a:gs>
                  </a:gsLst>
                  <a:lin ang="5400000" scaled="0"/>
                </a:gradFill>
                <a:cs typeface="Arial"/>
              </a:endParaRPr>
            </a:p>
            <a:p>
              <a:pPr>
                <a:lnSpc>
                  <a:spcPct val="90000"/>
                </a:lnSpc>
              </a:pPr>
              <a:endParaRPr lang="en-US" sz="1000" b="1" dirty="0">
                <a:gradFill>
                  <a:gsLst>
                    <a:gs pos="2917">
                      <a:schemeClr val="tx1"/>
                    </a:gs>
                    <a:gs pos="100000">
                      <a:schemeClr val="tx1"/>
                    </a:gs>
                  </a:gsLst>
                  <a:lin ang="5400000" scaled="0"/>
                </a:gradFill>
                <a:cs typeface="Arial"/>
              </a:endParaRPr>
            </a:p>
            <a:p>
              <a:pPr>
                <a:lnSpc>
                  <a:spcPct val="90000"/>
                </a:lnSpc>
              </a:pPr>
              <a:r>
                <a:rPr lang="en-US" sz="1200" dirty="0">
                  <a:gradFill>
                    <a:gsLst>
                      <a:gs pos="2917">
                        <a:schemeClr val="tx1"/>
                      </a:gs>
                      <a:gs pos="100000">
                        <a:schemeClr val="tx1"/>
                      </a:gs>
                    </a:gsLst>
                    <a:lin ang="5400000" scaled="0"/>
                  </a:gradFill>
                  <a:cs typeface="Arial"/>
                </a:rPr>
                <a:t>Storage: HDFS</a:t>
              </a:r>
            </a:p>
            <a:p>
              <a:pPr>
                <a:lnSpc>
                  <a:spcPct val="90000"/>
                </a:lnSpc>
              </a:pPr>
              <a:r>
                <a:rPr lang="en-US" sz="1200" dirty="0">
                  <a:gradFill>
                    <a:gsLst>
                      <a:gs pos="2917">
                        <a:schemeClr val="tx1"/>
                      </a:gs>
                      <a:gs pos="100000">
                        <a:schemeClr val="tx1"/>
                      </a:gs>
                    </a:gsLst>
                    <a:lin ang="5400000" scaled="0"/>
                  </a:gradFill>
                  <a:cs typeface="Arial"/>
                </a:rPr>
                <a:t>Resources: YARN</a:t>
              </a:r>
            </a:p>
            <a:p>
              <a:pPr>
                <a:lnSpc>
                  <a:spcPct val="90000"/>
                </a:lnSpc>
              </a:pPr>
              <a:r>
                <a:rPr lang="en-US" sz="1200" dirty="0">
                  <a:gradFill>
                    <a:gsLst>
                      <a:gs pos="2917">
                        <a:schemeClr val="tx1"/>
                      </a:gs>
                      <a:gs pos="100000">
                        <a:schemeClr val="tx1"/>
                      </a:gs>
                    </a:gsLst>
                    <a:lin ang="5400000" scaled="0"/>
                  </a:gradFill>
                  <a:cs typeface="Arial"/>
                </a:rPr>
                <a:t>Access: Hive, … </a:t>
              </a:r>
            </a:p>
            <a:p>
              <a:pPr>
                <a:lnSpc>
                  <a:spcPct val="90000"/>
                </a:lnSpc>
              </a:pPr>
              <a:r>
                <a:rPr lang="en-US" sz="1200" dirty="0">
                  <a:gradFill>
                    <a:gsLst>
                      <a:gs pos="2917">
                        <a:schemeClr val="tx1"/>
                      </a:gs>
                      <a:gs pos="100000">
                        <a:schemeClr val="tx1"/>
                      </a:gs>
                    </a:gsLst>
                    <a:lin ang="5400000" scaled="0"/>
                  </a:gradFill>
                  <a:cs typeface="Arial"/>
                </a:rPr>
                <a:t>Pipeline: Falcon</a:t>
              </a:r>
            </a:p>
            <a:p>
              <a:pPr>
                <a:lnSpc>
                  <a:spcPct val="90000"/>
                </a:lnSpc>
              </a:pPr>
              <a:r>
                <a:rPr lang="en-US" sz="1200" dirty="0">
                  <a:gradFill>
                    <a:gsLst>
                      <a:gs pos="2917">
                        <a:schemeClr val="tx1"/>
                      </a:gs>
                      <a:gs pos="100000">
                        <a:schemeClr val="tx1"/>
                      </a:gs>
                    </a:gsLst>
                    <a:lin ang="5400000" scaled="0"/>
                  </a:gradFill>
                  <a:cs typeface="Arial"/>
                </a:rPr>
                <a:t>Cluster: Knox</a:t>
              </a:r>
            </a:p>
          </p:txBody>
        </p:sp>
        <p:sp>
          <p:nvSpPr>
            <p:cNvPr id="256" name="Rectangle 255"/>
            <p:cNvSpPr/>
            <p:nvPr/>
          </p:nvSpPr>
          <p:spPr>
            <a:xfrm>
              <a:off x="7217409" y="3963789"/>
              <a:ext cx="2336858" cy="369827"/>
            </a:xfrm>
            <a:prstGeom prst="rect">
              <a:avLst/>
            </a:prstGeom>
            <a:solidFill>
              <a:schemeClr val="accent2"/>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91440" rIns="0" bIns="9144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sz="1300" dirty="0" smtClean="0">
                  <a:gradFill>
                    <a:gsLst>
                      <a:gs pos="1250">
                        <a:schemeClr val="bg1"/>
                      </a:gs>
                      <a:gs pos="100000">
                        <a:schemeClr val="bg1"/>
                      </a:gs>
                    </a:gsLst>
                    <a:lin ang="5400000" scaled="0"/>
                  </a:gradFill>
                  <a:cs typeface="Arial"/>
                </a:rPr>
                <a:t>Security</a:t>
              </a:r>
              <a:endParaRPr lang="en-US" sz="1300" dirty="0">
                <a:gradFill>
                  <a:gsLst>
                    <a:gs pos="1250">
                      <a:schemeClr val="bg1"/>
                    </a:gs>
                    <a:gs pos="100000">
                      <a:schemeClr val="bg1"/>
                    </a:gs>
                  </a:gsLst>
                  <a:lin ang="5400000" scaled="0"/>
                </a:gradFill>
                <a:cs typeface="Arial"/>
              </a:endParaRPr>
            </a:p>
          </p:txBody>
        </p:sp>
      </p:grpSp>
      <p:grpSp>
        <p:nvGrpSpPr>
          <p:cNvPr id="257" name="Group 256"/>
          <p:cNvGrpSpPr/>
          <p:nvPr/>
        </p:nvGrpSpPr>
        <p:grpSpPr>
          <a:xfrm>
            <a:off x="9586017" y="3678127"/>
            <a:ext cx="2336858" cy="2671962"/>
            <a:chOff x="9611417" y="3963789"/>
            <a:chExt cx="2336858" cy="2671962"/>
          </a:xfrm>
        </p:grpSpPr>
        <p:sp>
          <p:nvSpPr>
            <p:cNvPr id="258" name="Rectangle 257"/>
            <p:cNvSpPr/>
            <p:nvPr/>
          </p:nvSpPr>
          <p:spPr>
            <a:xfrm>
              <a:off x="9611417" y="3963789"/>
              <a:ext cx="2336858" cy="369827"/>
            </a:xfrm>
            <a:prstGeom prst="rect">
              <a:avLst/>
            </a:prstGeom>
            <a:solidFill>
              <a:schemeClr val="accent2"/>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91440" rIns="0" bIns="9144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sz="1300" dirty="0" smtClean="0">
                  <a:gradFill>
                    <a:gsLst>
                      <a:gs pos="1250">
                        <a:schemeClr val="bg1"/>
                      </a:gs>
                      <a:gs pos="100000">
                        <a:schemeClr val="bg1"/>
                      </a:gs>
                    </a:gsLst>
                    <a:lin ang="5400000" scaled="0"/>
                  </a:gradFill>
                  <a:cs typeface="Arial"/>
                </a:rPr>
                <a:t>Operations</a:t>
              </a:r>
              <a:endParaRPr lang="en-US" sz="1300" dirty="0">
                <a:gradFill>
                  <a:gsLst>
                    <a:gs pos="1250">
                      <a:schemeClr val="bg1"/>
                    </a:gs>
                    <a:gs pos="100000">
                      <a:schemeClr val="bg1"/>
                    </a:gs>
                  </a:gsLst>
                  <a:lin ang="5400000" scaled="0"/>
                </a:gradFill>
                <a:cs typeface="Arial"/>
              </a:endParaRPr>
            </a:p>
          </p:txBody>
        </p:sp>
        <p:sp>
          <p:nvSpPr>
            <p:cNvPr id="259" name="Rectangle 258"/>
            <p:cNvSpPr/>
            <p:nvPr/>
          </p:nvSpPr>
          <p:spPr>
            <a:xfrm>
              <a:off x="9611417" y="4366380"/>
              <a:ext cx="2336858" cy="1300344"/>
            </a:xfrm>
            <a:prstGeom prst="rect">
              <a:avLst/>
            </a:prstGeom>
            <a:solidFill>
              <a:schemeClr val="bg1"/>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91440" rIns="182880" bIns="9144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dirty="0" smtClean="0">
                  <a:gradFill>
                    <a:gsLst>
                      <a:gs pos="2917">
                        <a:schemeClr val="tx1"/>
                      </a:gs>
                      <a:gs pos="100000">
                        <a:schemeClr val="tx1"/>
                      </a:gs>
                    </a:gsLst>
                    <a:lin ang="5400000" scaled="0"/>
                  </a:gradFill>
                  <a:cs typeface="Arial"/>
                </a:rPr>
                <a:t>Provision, manage, and monitor</a:t>
              </a:r>
            </a:p>
            <a:p>
              <a:pPr>
                <a:lnSpc>
                  <a:spcPct val="90000"/>
                </a:lnSpc>
              </a:pPr>
              <a:endParaRPr lang="en-US" sz="1200" dirty="0" smtClean="0">
                <a:gradFill>
                  <a:gsLst>
                    <a:gs pos="2917">
                      <a:schemeClr val="tx1"/>
                    </a:gs>
                    <a:gs pos="100000">
                      <a:schemeClr val="tx1"/>
                    </a:gs>
                  </a:gsLst>
                  <a:lin ang="5400000" scaled="0"/>
                </a:gradFill>
                <a:cs typeface="Arial"/>
              </a:endParaRPr>
            </a:p>
            <a:p>
              <a:pPr>
                <a:lnSpc>
                  <a:spcPct val="90000"/>
                </a:lnSpc>
              </a:pPr>
              <a:r>
                <a:rPr lang="en-US" sz="1200" dirty="0" err="1" smtClean="0">
                  <a:gradFill>
                    <a:gsLst>
                      <a:gs pos="2917">
                        <a:schemeClr val="tx1"/>
                      </a:gs>
                      <a:gs pos="100000">
                        <a:schemeClr val="tx1"/>
                      </a:gs>
                    </a:gsLst>
                    <a:lin ang="5400000" scaled="0"/>
                  </a:gradFill>
                  <a:cs typeface="Arial"/>
                </a:rPr>
                <a:t>Ambari</a:t>
              </a:r>
              <a:endParaRPr lang="en-US" sz="1200" dirty="0">
                <a:gradFill>
                  <a:gsLst>
                    <a:gs pos="2917">
                      <a:schemeClr val="tx1"/>
                    </a:gs>
                    <a:gs pos="100000">
                      <a:schemeClr val="tx1"/>
                    </a:gs>
                  </a:gsLst>
                  <a:lin ang="5400000" scaled="0"/>
                </a:gradFill>
                <a:cs typeface="Arial"/>
              </a:endParaRPr>
            </a:p>
            <a:p>
              <a:pPr>
                <a:lnSpc>
                  <a:spcPct val="90000"/>
                </a:lnSpc>
              </a:pPr>
              <a:r>
                <a:rPr lang="en-US" sz="1200" dirty="0">
                  <a:gradFill>
                    <a:gsLst>
                      <a:gs pos="2917">
                        <a:schemeClr val="tx1"/>
                      </a:gs>
                      <a:gs pos="100000">
                        <a:schemeClr val="tx1"/>
                      </a:gs>
                    </a:gsLst>
                    <a:lin ang="5400000" scaled="0"/>
                  </a:gradFill>
                  <a:cs typeface="Arial"/>
                </a:rPr>
                <a:t>Zookeeper</a:t>
              </a:r>
            </a:p>
            <a:p>
              <a:pPr>
                <a:lnSpc>
                  <a:spcPct val="90000"/>
                </a:lnSpc>
              </a:pPr>
              <a:endParaRPr lang="en-US" sz="1000" b="1" dirty="0">
                <a:gradFill>
                  <a:gsLst>
                    <a:gs pos="2917">
                      <a:schemeClr val="tx1"/>
                    </a:gs>
                    <a:gs pos="100000">
                      <a:schemeClr val="tx1"/>
                    </a:gs>
                  </a:gsLst>
                  <a:lin ang="5400000" scaled="0"/>
                </a:gradFill>
                <a:cs typeface="Arial"/>
              </a:endParaRPr>
            </a:p>
          </p:txBody>
        </p:sp>
        <p:sp>
          <p:nvSpPr>
            <p:cNvPr id="260" name="Rectangle 259"/>
            <p:cNvSpPr/>
            <p:nvPr/>
          </p:nvSpPr>
          <p:spPr>
            <a:xfrm>
              <a:off x="9611417" y="5716587"/>
              <a:ext cx="2336858" cy="919164"/>
            </a:xfrm>
            <a:prstGeom prst="rect">
              <a:avLst/>
            </a:prstGeom>
            <a:solidFill>
              <a:schemeClr val="bg1"/>
            </a:solidFill>
            <a:ln w="28575" cmpd="sng">
              <a:noFill/>
            </a:ln>
            <a:effectLst/>
          </p:spPr>
          <p:style>
            <a:lnRef idx="1">
              <a:schemeClr val="accent1"/>
            </a:lnRef>
            <a:fillRef idx="3">
              <a:schemeClr val="accent1"/>
            </a:fillRef>
            <a:effectRef idx="2">
              <a:schemeClr val="accent1"/>
            </a:effectRef>
            <a:fontRef idx="minor">
              <a:schemeClr val="lt1"/>
            </a:fontRef>
          </p:style>
          <p:txBody>
            <a:bodyPr vert="horz" lIns="182880" tIns="91440" rIns="182880" bIns="9144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pPr>
              <a:r>
                <a:rPr lang="en-US" dirty="0" smtClean="0">
                  <a:gradFill>
                    <a:gsLst>
                      <a:gs pos="2917">
                        <a:schemeClr val="tx1"/>
                      </a:gs>
                      <a:gs pos="100000">
                        <a:schemeClr val="tx1"/>
                      </a:gs>
                    </a:gsLst>
                    <a:lin ang="5400000" scaled="0"/>
                  </a:gradFill>
                  <a:cs typeface="Arial"/>
                </a:rPr>
                <a:t>Scheduling</a:t>
              </a:r>
            </a:p>
            <a:p>
              <a:pPr>
                <a:lnSpc>
                  <a:spcPct val="90000"/>
                </a:lnSpc>
              </a:pPr>
              <a:endParaRPr lang="en-US" sz="1200" dirty="0" smtClean="0">
                <a:gradFill>
                  <a:gsLst>
                    <a:gs pos="2917">
                      <a:schemeClr val="tx1"/>
                    </a:gs>
                    <a:gs pos="100000">
                      <a:schemeClr val="tx1"/>
                    </a:gs>
                  </a:gsLst>
                  <a:lin ang="5400000" scaled="0"/>
                </a:gradFill>
                <a:cs typeface="Arial"/>
              </a:endParaRPr>
            </a:p>
            <a:p>
              <a:pPr>
                <a:lnSpc>
                  <a:spcPct val="90000"/>
                </a:lnSpc>
              </a:pPr>
              <a:r>
                <a:rPr lang="en-US" sz="1200" dirty="0" err="1" smtClean="0">
                  <a:gradFill>
                    <a:gsLst>
                      <a:gs pos="2917">
                        <a:schemeClr val="tx1"/>
                      </a:gs>
                      <a:gs pos="100000">
                        <a:schemeClr val="tx1"/>
                      </a:gs>
                    </a:gsLst>
                    <a:lin ang="5400000" scaled="0"/>
                  </a:gradFill>
                  <a:cs typeface="Arial"/>
                </a:rPr>
                <a:t>Oozie</a:t>
              </a:r>
              <a:endParaRPr lang="en-US" sz="1000" b="1" dirty="0">
                <a:gradFill>
                  <a:gsLst>
                    <a:gs pos="2917">
                      <a:schemeClr val="tx1"/>
                    </a:gs>
                    <a:gs pos="100000">
                      <a:schemeClr val="tx1"/>
                    </a:gs>
                  </a:gsLst>
                  <a:lin ang="5400000" scaled="0"/>
                </a:gradFill>
                <a:cs typeface="Arial"/>
              </a:endParaRPr>
            </a:p>
          </p:txBody>
        </p:sp>
      </p:grpSp>
    </p:spTree>
    <p:extLst>
      <p:ext uri="{BB962C8B-B14F-4D97-AF65-F5344CB8AC3E}">
        <p14:creationId xmlns:p14="http://schemas.microsoft.com/office/powerpoint/2010/main" val="3335326949"/>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smtClean="0"/>
              <a:t>A Hadoop distribution is a package of projects</a:t>
            </a:r>
            <a:endParaRPr lang="en-US" sz="4800" dirty="0"/>
          </a:p>
        </p:txBody>
      </p:sp>
      <p:sp>
        <p:nvSpPr>
          <p:cNvPr id="3" name="Text Placeholder 2"/>
          <p:cNvSpPr>
            <a:spLocks noGrp="1"/>
          </p:cNvSpPr>
          <p:nvPr>
            <p:ph type="body" sz="quarter" idx="11"/>
          </p:nvPr>
        </p:nvSpPr>
        <p:spPr>
          <a:xfrm>
            <a:off x="274639" y="1448822"/>
            <a:ext cx="11889564" cy="2059025"/>
          </a:xfrm>
        </p:spPr>
        <p:txBody>
          <a:bodyPr/>
          <a:lstStyle/>
          <a:p>
            <a:r>
              <a:rPr lang="en-US" sz="2400" dirty="0" smtClean="0">
                <a:latin typeface="Segoe UI Semibold" panose="020B0702040204020203" pitchFamily="34" charset="0"/>
                <a:cs typeface="Segoe UI Semibold" panose="020B0702040204020203" pitchFamily="34" charset="0"/>
              </a:rPr>
              <a:t>Tested for consistency across entire package</a:t>
            </a:r>
            <a:endParaRPr lang="en-US" sz="2400" dirty="0">
              <a:latin typeface="Segoe UI Semibold" panose="020B0702040204020203" pitchFamily="34" charset="0"/>
              <a:cs typeface="Segoe UI Semibold" panose="020B0702040204020203" pitchFamily="34" charset="0"/>
            </a:endParaRPr>
          </a:p>
        </p:txBody>
      </p:sp>
      <p:grpSp>
        <p:nvGrpSpPr>
          <p:cNvPr id="150" name="Group 149"/>
          <p:cNvGrpSpPr/>
          <p:nvPr/>
        </p:nvGrpSpPr>
        <p:grpSpPr>
          <a:xfrm>
            <a:off x="11622563" y="2304370"/>
            <a:ext cx="524013" cy="3931920"/>
            <a:chOff x="11622563" y="2304370"/>
            <a:chExt cx="524013" cy="3931920"/>
          </a:xfrm>
          <a:solidFill>
            <a:schemeClr val="accent1"/>
          </a:solidFill>
        </p:grpSpPr>
        <p:sp>
          <p:nvSpPr>
            <p:cNvPr id="127" name="Pentagon 126"/>
            <p:cNvSpPr>
              <a:spLocks/>
            </p:cNvSpPr>
            <p:nvPr/>
          </p:nvSpPr>
          <p:spPr bwMode="auto">
            <a:xfrm rot="16200000">
              <a:off x="9918610"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43" name="TextBox 142"/>
            <p:cNvSpPr txBox="1"/>
            <p:nvPr/>
          </p:nvSpPr>
          <p:spPr>
            <a:xfrm rot="16200000">
              <a:off x="10033878" y="4274798"/>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a:t>Knox</a:t>
              </a:r>
            </a:p>
          </p:txBody>
        </p:sp>
      </p:grpSp>
      <p:grpSp>
        <p:nvGrpSpPr>
          <p:cNvPr id="166" name="Group 165"/>
          <p:cNvGrpSpPr/>
          <p:nvPr/>
        </p:nvGrpSpPr>
        <p:grpSpPr>
          <a:xfrm>
            <a:off x="3082626" y="2304370"/>
            <a:ext cx="524013" cy="3931920"/>
            <a:chOff x="2288819" y="2304370"/>
            <a:chExt cx="524013" cy="3931920"/>
          </a:xfrm>
          <a:solidFill>
            <a:schemeClr val="accent1"/>
          </a:solidFill>
        </p:grpSpPr>
        <p:sp>
          <p:nvSpPr>
            <p:cNvPr id="113" name="Pentagon 112"/>
            <p:cNvSpPr>
              <a:spLocks/>
            </p:cNvSpPr>
            <p:nvPr/>
          </p:nvSpPr>
          <p:spPr bwMode="auto">
            <a:xfrm rot="16200000">
              <a:off x="584866"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29" name="TextBox 128"/>
            <p:cNvSpPr txBox="1"/>
            <p:nvPr/>
          </p:nvSpPr>
          <p:spPr>
            <a:xfrm rot="16200000">
              <a:off x="708283" y="4274798"/>
              <a:ext cx="3701385" cy="221599"/>
            </a:xfrm>
            <a:prstGeom prst="rect">
              <a:avLst/>
            </a:prstGeom>
            <a:grpFill/>
          </p:spPr>
          <p:txBody>
            <a:bodyPr wrap="square" lIns="137160" tIns="0" rIns="182880" bIns="0" rtlCol="0">
              <a:spAutoFit/>
            </a:bodyPr>
            <a:lstStyle/>
            <a:p>
              <a:pPr>
                <a:lnSpc>
                  <a:spcPct val="90000"/>
                </a:lnSpc>
              </a:pPr>
              <a:r>
                <a:rPr lang="en-US" sz="1600" dirty="0" err="1" smtClean="0">
                  <a:gradFill>
                    <a:gsLst>
                      <a:gs pos="0">
                        <a:srgbClr val="FFFFFF"/>
                      </a:gs>
                      <a:gs pos="100000">
                        <a:srgbClr val="FFFFFF"/>
                      </a:gs>
                    </a:gsLst>
                    <a:lin ang="5400000" scaled="0"/>
                  </a:gradFill>
                </a:rPr>
                <a:t>Tez</a:t>
              </a:r>
              <a:endParaRPr lang="en-US" sz="1600" dirty="0" smtClean="0">
                <a:gradFill>
                  <a:gsLst>
                    <a:gs pos="0">
                      <a:srgbClr val="FFFFFF"/>
                    </a:gs>
                    <a:gs pos="100000">
                      <a:srgbClr val="FFFFFF"/>
                    </a:gs>
                  </a:gsLst>
                  <a:lin ang="5400000" scaled="0"/>
                </a:gradFill>
              </a:endParaRPr>
            </a:p>
          </p:txBody>
        </p:sp>
      </p:grpSp>
      <p:grpSp>
        <p:nvGrpSpPr>
          <p:cNvPr id="165" name="Group 164"/>
          <p:cNvGrpSpPr/>
          <p:nvPr/>
        </p:nvGrpSpPr>
        <p:grpSpPr>
          <a:xfrm>
            <a:off x="3653845" y="2304370"/>
            <a:ext cx="524013" cy="3931920"/>
            <a:chOff x="2911069" y="2304370"/>
            <a:chExt cx="524013" cy="3931920"/>
          </a:xfrm>
          <a:solidFill>
            <a:schemeClr val="accent1"/>
          </a:solidFill>
        </p:grpSpPr>
        <p:sp>
          <p:nvSpPr>
            <p:cNvPr id="114" name="Pentagon 113"/>
            <p:cNvSpPr>
              <a:spLocks/>
            </p:cNvSpPr>
            <p:nvPr/>
          </p:nvSpPr>
          <p:spPr bwMode="auto">
            <a:xfrm rot="16200000">
              <a:off x="1207116"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0" name="TextBox 129"/>
            <p:cNvSpPr txBox="1"/>
            <p:nvPr/>
          </p:nvSpPr>
          <p:spPr>
            <a:xfrm rot="16200000">
              <a:off x="1322384" y="4274798"/>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a:t>Pig</a:t>
              </a:r>
            </a:p>
          </p:txBody>
        </p:sp>
      </p:grpSp>
      <p:grpSp>
        <p:nvGrpSpPr>
          <p:cNvPr id="164" name="Group 163"/>
          <p:cNvGrpSpPr/>
          <p:nvPr/>
        </p:nvGrpSpPr>
        <p:grpSpPr>
          <a:xfrm>
            <a:off x="4222699" y="2304370"/>
            <a:ext cx="524013" cy="3931920"/>
            <a:chOff x="3533319" y="2304370"/>
            <a:chExt cx="524013" cy="3931920"/>
          </a:xfrm>
          <a:solidFill>
            <a:schemeClr val="accent1"/>
          </a:solidFill>
        </p:grpSpPr>
        <p:sp>
          <p:nvSpPr>
            <p:cNvPr id="115" name="Pentagon 114"/>
            <p:cNvSpPr>
              <a:spLocks/>
            </p:cNvSpPr>
            <p:nvPr/>
          </p:nvSpPr>
          <p:spPr bwMode="auto">
            <a:xfrm rot="16200000">
              <a:off x="1829366"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1" name="TextBox 130"/>
            <p:cNvSpPr txBox="1"/>
            <p:nvPr/>
          </p:nvSpPr>
          <p:spPr>
            <a:xfrm rot="16200000">
              <a:off x="1944634" y="4274798"/>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a:t>Hive and </a:t>
              </a:r>
              <a:r>
                <a:rPr lang="en-US" sz="1600" dirty="0" err="1"/>
                <a:t>HCatalog</a:t>
              </a:r>
              <a:endParaRPr lang="en-US" sz="1600" dirty="0"/>
            </a:p>
          </p:txBody>
        </p:sp>
      </p:grpSp>
      <p:grpSp>
        <p:nvGrpSpPr>
          <p:cNvPr id="162" name="Group 161"/>
          <p:cNvGrpSpPr/>
          <p:nvPr/>
        </p:nvGrpSpPr>
        <p:grpSpPr>
          <a:xfrm>
            <a:off x="5361560" y="2306752"/>
            <a:ext cx="524013" cy="3931920"/>
            <a:chOff x="4777819" y="2304371"/>
            <a:chExt cx="524013" cy="3931920"/>
          </a:xfrm>
          <a:solidFill>
            <a:schemeClr val="accent1"/>
          </a:solidFill>
        </p:grpSpPr>
        <p:sp>
          <p:nvSpPr>
            <p:cNvPr id="116" name="Pentagon 115"/>
            <p:cNvSpPr>
              <a:spLocks/>
            </p:cNvSpPr>
            <p:nvPr/>
          </p:nvSpPr>
          <p:spPr bwMode="auto">
            <a:xfrm rot="16200000">
              <a:off x="3073866" y="4008324"/>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2" name="TextBox 131"/>
            <p:cNvSpPr txBox="1"/>
            <p:nvPr/>
          </p:nvSpPr>
          <p:spPr>
            <a:xfrm rot="16200000">
              <a:off x="3189134" y="4274799"/>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a:t>Phoenix</a:t>
              </a:r>
            </a:p>
          </p:txBody>
        </p:sp>
      </p:grpSp>
      <p:grpSp>
        <p:nvGrpSpPr>
          <p:cNvPr id="161" name="Group 160"/>
          <p:cNvGrpSpPr/>
          <p:nvPr/>
        </p:nvGrpSpPr>
        <p:grpSpPr>
          <a:xfrm>
            <a:off x="5931621" y="2304371"/>
            <a:ext cx="524013" cy="3931920"/>
            <a:chOff x="5400069" y="2304371"/>
            <a:chExt cx="524013" cy="3931920"/>
          </a:xfrm>
          <a:solidFill>
            <a:schemeClr val="accent1"/>
          </a:solidFill>
        </p:grpSpPr>
        <p:sp>
          <p:nvSpPr>
            <p:cNvPr id="117" name="Pentagon 116"/>
            <p:cNvSpPr>
              <a:spLocks/>
            </p:cNvSpPr>
            <p:nvPr/>
          </p:nvSpPr>
          <p:spPr bwMode="auto">
            <a:xfrm rot="16200000">
              <a:off x="3696116" y="4008324"/>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3" name="TextBox 132"/>
            <p:cNvSpPr txBox="1"/>
            <p:nvPr/>
          </p:nvSpPr>
          <p:spPr>
            <a:xfrm rot="16200000">
              <a:off x="3811384" y="4274799"/>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err="1"/>
                <a:t>Accumulo</a:t>
              </a:r>
              <a:endParaRPr lang="en-US" sz="1600" dirty="0"/>
            </a:p>
          </p:txBody>
        </p:sp>
      </p:grpSp>
      <p:grpSp>
        <p:nvGrpSpPr>
          <p:cNvPr id="160" name="Group 159"/>
          <p:cNvGrpSpPr/>
          <p:nvPr/>
        </p:nvGrpSpPr>
        <p:grpSpPr>
          <a:xfrm>
            <a:off x="6500465" y="2304371"/>
            <a:ext cx="524013" cy="3931920"/>
            <a:chOff x="6022319" y="2304371"/>
            <a:chExt cx="524013" cy="3931920"/>
          </a:xfrm>
          <a:solidFill>
            <a:schemeClr val="accent1"/>
          </a:solidFill>
        </p:grpSpPr>
        <p:sp>
          <p:nvSpPr>
            <p:cNvPr id="118" name="Pentagon 117"/>
            <p:cNvSpPr>
              <a:spLocks/>
            </p:cNvSpPr>
            <p:nvPr/>
          </p:nvSpPr>
          <p:spPr bwMode="auto">
            <a:xfrm rot="16200000">
              <a:off x="4318366" y="4008324"/>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4" name="TextBox 133"/>
            <p:cNvSpPr txBox="1"/>
            <p:nvPr/>
          </p:nvSpPr>
          <p:spPr>
            <a:xfrm rot="16200000">
              <a:off x="4433634" y="4274799"/>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a:t>Storm</a:t>
              </a:r>
            </a:p>
          </p:txBody>
        </p:sp>
      </p:grpSp>
      <p:grpSp>
        <p:nvGrpSpPr>
          <p:cNvPr id="159" name="Group 158"/>
          <p:cNvGrpSpPr/>
          <p:nvPr/>
        </p:nvGrpSpPr>
        <p:grpSpPr>
          <a:xfrm>
            <a:off x="7066928" y="2304371"/>
            <a:ext cx="524013" cy="3931920"/>
            <a:chOff x="6644569" y="2304371"/>
            <a:chExt cx="524013" cy="3931920"/>
          </a:xfrm>
          <a:solidFill>
            <a:schemeClr val="accent1"/>
          </a:solidFill>
        </p:grpSpPr>
        <p:sp>
          <p:nvSpPr>
            <p:cNvPr id="119" name="Pentagon 118"/>
            <p:cNvSpPr>
              <a:spLocks/>
            </p:cNvSpPr>
            <p:nvPr/>
          </p:nvSpPr>
          <p:spPr bwMode="auto">
            <a:xfrm rot="16200000">
              <a:off x="4940616" y="4008324"/>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5" name="TextBox 134"/>
            <p:cNvSpPr txBox="1"/>
            <p:nvPr/>
          </p:nvSpPr>
          <p:spPr>
            <a:xfrm rot="16200000">
              <a:off x="5055884" y="4274799"/>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a:t>Mahout</a:t>
              </a:r>
            </a:p>
          </p:txBody>
        </p:sp>
      </p:grpSp>
      <p:grpSp>
        <p:nvGrpSpPr>
          <p:cNvPr id="158" name="Group 157"/>
          <p:cNvGrpSpPr/>
          <p:nvPr/>
        </p:nvGrpSpPr>
        <p:grpSpPr>
          <a:xfrm>
            <a:off x="7638153" y="2304370"/>
            <a:ext cx="524013" cy="3931920"/>
            <a:chOff x="7266819" y="2304370"/>
            <a:chExt cx="524013" cy="3931920"/>
          </a:xfrm>
          <a:solidFill>
            <a:schemeClr val="accent1"/>
          </a:solidFill>
        </p:grpSpPr>
        <p:sp>
          <p:nvSpPr>
            <p:cNvPr id="120" name="Pentagon 119"/>
            <p:cNvSpPr>
              <a:spLocks/>
            </p:cNvSpPr>
            <p:nvPr/>
          </p:nvSpPr>
          <p:spPr bwMode="auto">
            <a:xfrm rot="16200000">
              <a:off x="5562866"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6" name="TextBox 135"/>
            <p:cNvSpPr txBox="1"/>
            <p:nvPr/>
          </p:nvSpPr>
          <p:spPr>
            <a:xfrm rot="16200000">
              <a:off x="5678134" y="4274798"/>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err="1"/>
                <a:t>Solr</a:t>
              </a:r>
              <a:endParaRPr lang="en-US" sz="1600" dirty="0"/>
            </a:p>
          </p:txBody>
        </p:sp>
      </p:grpSp>
      <p:grpSp>
        <p:nvGrpSpPr>
          <p:cNvPr id="156" name="Group 155"/>
          <p:cNvGrpSpPr/>
          <p:nvPr/>
        </p:nvGrpSpPr>
        <p:grpSpPr>
          <a:xfrm>
            <a:off x="8209382" y="2304370"/>
            <a:ext cx="524013" cy="3931920"/>
            <a:chOff x="7889069" y="2304370"/>
            <a:chExt cx="524013" cy="3931920"/>
          </a:xfrm>
          <a:solidFill>
            <a:schemeClr val="accent1"/>
          </a:solidFill>
        </p:grpSpPr>
        <p:sp>
          <p:nvSpPr>
            <p:cNvPr id="121" name="Pentagon 120"/>
            <p:cNvSpPr>
              <a:spLocks/>
            </p:cNvSpPr>
            <p:nvPr/>
          </p:nvSpPr>
          <p:spPr bwMode="auto">
            <a:xfrm rot="16200000">
              <a:off x="6185116"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7" name="TextBox 136"/>
            <p:cNvSpPr txBox="1"/>
            <p:nvPr/>
          </p:nvSpPr>
          <p:spPr>
            <a:xfrm rot="16200000">
              <a:off x="6300383" y="4274798"/>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a:t>Falcon</a:t>
              </a:r>
            </a:p>
          </p:txBody>
        </p:sp>
      </p:grpSp>
      <p:grpSp>
        <p:nvGrpSpPr>
          <p:cNvPr id="155" name="Group 154"/>
          <p:cNvGrpSpPr/>
          <p:nvPr/>
        </p:nvGrpSpPr>
        <p:grpSpPr>
          <a:xfrm>
            <a:off x="8780608" y="2304370"/>
            <a:ext cx="524013" cy="3931920"/>
            <a:chOff x="8511319" y="2304370"/>
            <a:chExt cx="524013" cy="3931920"/>
          </a:xfrm>
          <a:solidFill>
            <a:schemeClr val="accent1"/>
          </a:solidFill>
        </p:grpSpPr>
        <p:sp>
          <p:nvSpPr>
            <p:cNvPr id="122" name="Pentagon 121"/>
            <p:cNvSpPr>
              <a:spLocks/>
            </p:cNvSpPr>
            <p:nvPr/>
          </p:nvSpPr>
          <p:spPr bwMode="auto">
            <a:xfrm rot="16200000">
              <a:off x="6807366"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8" name="TextBox 137"/>
            <p:cNvSpPr txBox="1"/>
            <p:nvPr/>
          </p:nvSpPr>
          <p:spPr>
            <a:xfrm rot="16200000">
              <a:off x="6922634" y="4274798"/>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err="1"/>
                <a:t>Sqoop</a:t>
              </a:r>
              <a:endParaRPr lang="en-US" sz="1600" dirty="0"/>
            </a:p>
          </p:txBody>
        </p:sp>
      </p:grpSp>
      <p:grpSp>
        <p:nvGrpSpPr>
          <p:cNvPr id="154" name="Group 153"/>
          <p:cNvGrpSpPr/>
          <p:nvPr/>
        </p:nvGrpSpPr>
        <p:grpSpPr>
          <a:xfrm>
            <a:off x="9349457" y="2304370"/>
            <a:ext cx="524013" cy="3931920"/>
            <a:chOff x="9133569" y="2304370"/>
            <a:chExt cx="524013" cy="3931920"/>
          </a:xfrm>
          <a:solidFill>
            <a:schemeClr val="accent1"/>
          </a:solidFill>
        </p:grpSpPr>
        <p:sp>
          <p:nvSpPr>
            <p:cNvPr id="123" name="Pentagon 122"/>
            <p:cNvSpPr>
              <a:spLocks/>
            </p:cNvSpPr>
            <p:nvPr/>
          </p:nvSpPr>
          <p:spPr bwMode="auto">
            <a:xfrm rot="16200000">
              <a:off x="7429616"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9" name="TextBox 138"/>
            <p:cNvSpPr txBox="1"/>
            <p:nvPr/>
          </p:nvSpPr>
          <p:spPr>
            <a:xfrm rot="16200000">
              <a:off x="7526610" y="4274797"/>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a:t>Flume</a:t>
              </a:r>
            </a:p>
          </p:txBody>
        </p:sp>
      </p:grpSp>
      <p:grpSp>
        <p:nvGrpSpPr>
          <p:cNvPr id="153" name="Group 152"/>
          <p:cNvGrpSpPr/>
          <p:nvPr/>
        </p:nvGrpSpPr>
        <p:grpSpPr>
          <a:xfrm>
            <a:off x="9918407" y="2304370"/>
            <a:ext cx="524013" cy="3931920"/>
            <a:chOff x="9742570" y="2304370"/>
            <a:chExt cx="524013" cy="3931920"/>
          </a:xfrm>
          <a:solidFill>
            <a:schemeClr val="accent1"/>
          </a:solidFill>
        </p:grpSpPr>
        <p:sp>
          <p:nvSpPr>
            <p:cNvPr id="124" name="Pentagon 123"/>
            <p:cNvSpPr>
              <a:spLocks/>
            </p:cNvSpPr>
            <p:nvPr/>
          </p:nvSpPr>
          <p:spPr bwMode="auto">
            <a:xfrm rot="16200000">
              <a:off x="8038617"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40" name="TextBox 139"/>
            <p:cNvSpPr txBox="1"/>
            <p:nvPr/>
          </p:nvSpPr>
          <p:spPr>
            <a:xfrm rot="16200000">
              <a:off x="8153885" y="4274798"/>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err="1"/>
                <a:t>Ambari</a:t>
              </a:r>
              <a:endParaRPr lang="en-US" sz="1600" dirty="0"/>
            </a:p>
          </p:txBody>
        </p:sp>
      </p:grpSp>
      <p:grpSp>
        <p:nvGrpSpPr>
          <p:cNvPr id="152" name="Group 151"/>
          <p:cNvGrpSpPr/>
          <p:nvPr/>
        </p:nvGrpSpPr>
        <p:grpSpPr>
          <a:xfrm>
            <a:off x="10487264" y="2304370"/>
            <a:ext cx="524013" cy="3931920"/>
            <a:chOff x="10334778" y="2304370"/>
            <a:chExt cx="524013" cy="3931920"/>
          </a:xfrm>
          <a:solidFill>
            <a:schemeClr val="accent1"/>
          </a:solidFill>
        </p:grpSpPr>
        <p:sp>
          <p:nvSpPr>
            <p:cNvPr id="125" name="Pentagon 124"/>
            <p:cNvSpPr>
              <a:spLocks/>
            </p:cNvSpPr>
            <p:nvPr/>
          </p:nvSpPr>
          <p:spPr bwMode="auto">
            <a:xfrm rot="16200000">
              <a:off x="8630825"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41" name="TextBox 140"/>
            <p:cNvSpPr txBox="1"/>
            <p:nvPr/>
          </p:nvSpPr>
          <p:spPr>
            <a:xfrm rot="16200000">
              <a:off x="8746093" y="4274798"/>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err="1"/>
                <a:t>Oozie</a:t>
              </a:r>
              <a:endParaRPr lang="en-US" sz="1600" dirty="0"/>
            </a:p>
          </p:txBody>
        </p:sp>
      </p:grpSp>
      <p:grpSp>
        <p:nvGrpSpPr>
          <p:cNvPr id="151" name="Group 150"/>
          <p:cNvGrpSpPr/>
          <p:nvPr/>
        </p:nvGrpSpPr>
        <p:grpSpPr>
          <a:xfrm>
            <a:off x="11053727" y="2304370"/>
            <a:ext cx="524013" cy="3931920"/>
            <a:chOff x="10987598" y="2304370"/>
            <a:chExt cx="524013" cy="3931920"/>
          </a:xfrm>
          <a:solidFill>
            <a:schemeClr val="accent1"/>
          </a:solidFill>
        </p:grpSpPr>
        <p:sp>
          <p:nvSpPr>
            <p:cNvPr id="126" name="Pentagon 125"/>
            <p:cNvSpPr>
              <a:spLocks/>
            </p:cNvSpPr>
            <p:nvPr/>
          </p:nvSpPr>
          <p:spPr bwMode="auto">
            <a:xfrm rot="16200000">
              <a:off x="9283645" y="4008323"/>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42" name="TextBox 141"/>
            <p:cNvSpPr txBox="1"/>
            <p:nvPr/>
          </p:nvSpPr>
          <p:spPr>
            <a:xfrm rot="16200000">
              <a:off x="9398913" y="4274798"/>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a:t>Zookeeper</a:t>
              </a:r>
            </a:p>
          </p:txBody>
        </p:sp>
      </p:grpSp>
      <p:grpSp>
        <p:nvGrpSpPr>
          <p:cNvPr id="163" name="Group 162"/>
          <p:cNvGrpSpPr/>
          <p:nvPr/>
        </p:nvGrpSpPr>
        <p:grpSpPr>
          <a:xfrm>
            <a:off x="4791540" y="2304371"/>
            <a:ext cx="524013" cy="3931920"/>
            <a:chOff x="4155569" y="2304371"/>
            <a:chExt cx="524013" cy="3931920"/>
          </a:xfrm>
          <a:solidFill>
            <a:schemeClr val="accent1"/>
          </a:solidFill>
        </p:grpSpPr>
        <p:sp>
          <p:nvSpPr>
            <p:cNvPr id="128" name="Pentagon 127"/>
            <p:cNvSpPr>
              <a:spLocks/>
            </p:cNvSpPr>
            <p:nvPr/>
          </p:nvSpPr>
          <p:spPr bwMode="auto">
            <a:xfrm rot="16200000">
              <a:off x="2451616" y="4008324"/>
              <a:ext cx="3931920" cy="524013"/>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45" name="TextBox 144"/>
            <p:cNvSpPr txBox="1"/>
            <p:nvPr/>
          </p:nvSpPr>
          <p:spPr>
            <a:xfrm rot="16200000">
              <a:off x="2566884" y="4274799"/>
              <a:ext cx="3701385" cy="221599"/>
            </a:xfrm>
            <a:prstGeom prst="rect">
              <a:avLst/>
            </a:prstGeom>
            <a:grpFill/>
          </p:spPr>
          <p:txBody>
            <a:bodyPr wrap="square" lIns="137160" tIns="0" rIns="182880" bIns="0" rtlCol="0">
              <a:spAutoFit/>
            </a:bodyPr>
            <a:lstStyle>
              <a:defPPr>
                <a:defRPr lang="en-US"/>
              </a:defPPr>
              <a:lvl1pPr>
                <a:lnSpc>
                  <a:spcPct val="90000"/>
                </a:lnSpc>
                <a:defRPr>
                  <a:gradFill>
                    <a:gsLst>
                      <a:gs pos="0">
                        <a:srgbClr val="FFFFFF"/>
                      </a:gs>
                      <a:gs pos="100000">
                        <a:srgbClr val="FFFFFF"/>
                      </a:gs>
                    </a:gsLst>
                    <a:lin ang="5400000" scaled="0"/>
                  </a:gradFill>
                </a:defRPr>
              </a:lvl1pPr>
            </a:lstStyle>
            <a:p>
              <a:r>
                <a:rPr lang="en-US" sz="1600" dirty="0" err="1"/>
                <a:t>HBase</a:t>
              </a:r>
              <a:endParaRPr lang="en-US" sz="1600" dirty="0"/>
            </a:p>
          </p:txBody>
        </p:sp>
      </p:grpSp>
      <p:grpSp>
        <p:nvGrpSpPr>
          <p:cNvPr id="8" name="Group 7"/>
          <p:cNvGrpSpPr/>
          <p:nvPr/>
        </p:nvGrpSpPr>
        <p:grpSpPr>
          <a:xfrm>
            <a:off x="1619517" y="2304369"/>
            <a:ext cx="1415891" cy="3931920"/>
            <a:chOff x="1619517" y="2304369"/>
            <a:chExt cx="1415891" cy="3931920"/>
          </a:xfrm>
        </p:grpSpPr>
        <p:grpSp>
          <p:nvGrpSpPr>
            <p:cNvPr id="167" name="Group 166"/>
            <p:cNvGrpSpPr/>
            <p:nvPr/>
          </p:nvGrpSpPr>
          <p:grpSpPr>
            <a:xfrm>
              <a:off x="1619517" y="2304369"/>
              <a:ext cx="1415891" cy="3931920"/>
              <a:chOff x="1332952" y="2304369"/>
              <a:chExt cx="857630" cy="3931920"/>
            </a:xfrm>
            <a:solidFill>
              <a:srgbClr val="00B050"/>
            </a:solidFill>
          </p:grpSpPr>
          <p:sp>
            <p:nvSpPr>
              <p:cNvPr id="112" name="Pentagon 111"/>
              <p:cNvSpPr>
                <a:spLocks/>
              </p:cNvSpPr>
              <p:nvPr/>
            </p:nvSpPr>
            <p:spPr bwMode="auto">
              <a:xfrm rot="16200000">
                <a:off x="-204193" y="3841514"/>
                <a:ext cx="3931920" cy="857630"/>
              </a:xfrm>
              <a:prstGeom prst="homePlat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48" name="TextBox 147"/>
              <p:cNvSpPr txBox="1"/>
              <p:nvPr/>
            </p:nvSpPr>
            <p:spPr>
              <a:xfrm rot="16200000">
                <a:off x="-8839" y="4297899"/>
                <a:ext cx="3541212" cy="335566"/>
              </a:xfrm>
              <a:prstGeom prst="rect">
                <a:avLst/>
              </a:prstGeom>
              <a:noFill/>
            </p:spPr>
            <p:txBody>
              <a:bodyPr wrap="square" lIns="137160" tIns="0" rIns="182880" bIns="0" rtlCol="0">
                <a:spAutoFit/>
              </a:bodyPr>
              <a:lstStyle/>
              <a:p>
                <a:pPr>
                  <a:lnSpc>
                    <a:spcPct val="90000"/>
                  </a:lnSpc>
                </a:pPr>
                <a:r>
                  <a:rPr lang="en-US" sz="2000" dirty="0" smtClean="0">
                    <a:gradFill>
                      <a:gsLst>
                        <a:gs pos="0">
                          <a:srgbClr val="FFFFFF"/>
                        </a:gs>
                        <a:gs pos="100000">
                          <a:srgbClr val="FFFFFF"/>
                        </a:gs>
                      </a:gsLst>
                      <a:lin ang="5400000" scaled="0"/>
                    </a:gradFill>
                  </a:rPr>
                  <a:t>Hadoop </a:t>
                </a:r>
                <a:br>
                  <a:rPr lang="en-US" sz="2000" dirty="0" smtClean="0">
                    <a:gradFill>
                      <a:gsLst>
                        <a:gs pos="0">
                          <a:srgbClr val="FFFFFF"/>
                        </a:gs>
                        <a:gs pos="100000">
                          <a:srgbClr val="FFFFFF"/>
                        </a:gs>
                      </a:gsLst>
                      <a:lin ang="5400000" scaled="0"/>
                    </a:gradFill>
                  </a:rPr>
                </a:br>
                <a:r>
                  <a:rPr lang="en-US" sz="2000" dirty="0" smtClean="0">
                    <a:gradFill>
                      <a:gsLst>
                        <a:gs pos="0">
                          <a:srgbClr val="FFFFFF"/>
                        </a:gs>
                        <a:gs pos="100000">
                          <a:srgbClr val="FFFFFF"/>
                        </a:gs>
                      </a:gsLst>
                      <a:lin ang="5400000" scaled="0"/>
                    </a:gradFill>
                  </a:rPr>
                  <a:t>and YARN</a:t>
                </a:r>
              </a:p>
            </p:txBody>
          </p:sp>
        </p:grpSp>
        <p:pic>
          <p:nvPicPr>
            <p:cNvPr id="4" name="Picture 3"/>
            <p:cNvPicPr>
              <a:picLocks noChangeAspect="1"/>
            </p:cNvPicPr>
            <p:nvPr/>
          </p:nvPicPr>
          <p:blipFill>
            <a:blip r:embed="rId2" cstate="screen">
              <a:grayscl/>
              <a:extLst>
                <a:ext uri="{28A0092B-C50C-407E-A947-70E740481C1C}">
                  <a14:useLocalDpi xmlns:a14="http://schemas.microsoft.com/office/drawing/2010/main"/>
                </a:ext>
              </a:extLst>
            </a:blip>
            <a:stretch>
              <a:fillRect/>
            </a:stretch>
          </p:blipFill>
          <p:spPr>
            <a:xfrm>
              <a:off x="1748125" y="4403311"/>
              <a:ext cx="1158675" cy="308389"/>
            </a:xfrm>
            <a:prstGeom prst="rect">
              <a:avLst/>
            </a:prstGeom>
          </p:spPr>
        </p:pic>
      </p:grpSp>
      <p:sp useBgFill="1">
        <p:nvSpPr>
          <p:cNvPr id="5" name="Rectangle 4"/>
          <p:cNvSpPr/>
          <p:nvPr/>
        </p:nvSpPr>
        <p:spPr bwMode="auto">
          <a:xfrm>
            <a:off x="1227138" y="6240464"/>
            <a:ext cx="11209337" cy="754062"/>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224" name="Rectangle 223"/>
          <p:cNvSpPr/>
          <p:nvPr/>
        </p:nvSpPr>
        <p:spPr bwMode="auto">
          <a:xfrm>
            <a:off x="1624970" y="6276772"/>
            <a:ext cx="1417320" cy="420891"/>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45720" rIns="182880" bIns="4572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000" dirty="0" smtClean="0">
                <a:gradFill>
                  <a:gsLst>
                    <a:gs pos="0">
                      <a:schemeClr val="tx1"/>
                    </a:gs>
                    <a:gs pos="100000">
                      <a:schemeClr val="tx1"/>
                    </a:gs>
                  </a:gsLst>
                  <a:lin ang="5400000" scaled="0"/>
                </a:gradFill>
                <a:ea typeface="Segoe UI" pitchFamily="34" charset="0"/>
                <a:cs typeface="Segoe UI" pitchFamily="34" charset="0"/>
              </a:rPr>
              <a:t>Data management</a:t>
            </a:r>
            <a:endParaRPr lang="en-US" sz="10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25" name="Rectangle 224"/>
          <p:cNvSpPr/>
          <p:nvPr/>
        </p:nvSpPr>
        <p:spPr bwMode="auto">
          <a:xfrm>
            <a:off x="3082626" y="6276772"/>
            <a:ext cx="5079542" cy="420891"/>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45720" rIns="182880" bIns="4572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000" dirty="0" smtClean="0">
                <a:gradFill>
                  <a:gsLst>
                    <a:gs pos="0">
                      <a:schemeClr val="tx1"/>
                    </a:gs>
                    <a:gs pos="100000">
                      <a:schemeClr val="tx1"/>
                    </a:gs>
                  </a:gsLst>
                  <a:lin ang="5400000" scaled="0"/>
                </a:gradFill>
                <a:ea typeface="Segoe UI" pitchFamily="34" charset="0"/>
                <a:cs typeface="Segoe UI" pitchFamily="34" charset="0"/>
              </a:rPr>
              <a:t>Data access</a:t>
            </a:r>
            <a:endParaRPr lang="en-US" sz="10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26" name="Rectangle 225"/>
          <p:cNvSpPr/>
          <p:nvPr/>
        </p:nvSpPr>
        <p:spPr bwMode="auto">
          <a:xfrm>
            <a:off x="8208109" y="6276772"/>
            <a:ext cx="1664089" cy="420891"/>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45720" rIns="182880" bIns="4572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000" dirty="0" smtClean="0">
                <a:gradFill>
                  <a:gsLst>
                    <a:gs pos="0">
                      <a:schemeClr val="tx1"/>
                    </a:gs>
                    <a:gs pos="100000">
                      <a:schemeClr val="tx1"/>
                    </a:gs>
                  </a:gsLst>
                  <a:lin ang="5400000" scaled="0"/>
                </a:gradFill>
                <a:ea typeface="Segoe UI" pitchFamily="34" charset="0"/>
                <a:cs typeface="Segoe UI" pitchFamily="34" charset="0"/>
              </a:rPr>
              <a:t>Governance </a:t>
            </a:r>
            <a:br>
              <a:rPr lang="en-US" sz="1000" dirty="0" smtClean="0">
                <a:gradFill>
                  <a:gsLst>
                    <a:gs pos="0">
                      <a:schemeClr val="tx1"/>
                    </a:gs>
                    <a:gs pos="100000">
                      <a:schemeClr val="tx1"/>
                    </a:gs>
                  </a:gsLst>
                  <a:lin ang="5400000" scaled="0"/>
                </a:gradFill>
                <a:ea typeface="Segoe UI" pitchFamily="34" charset="0"/>
                <a:cs typeface="Segoe UI" pitchFamily="34" charset="0"/>
              </a:rPr>
            </a:br>
            <a:r>
              <a:rPr lang="en-US" sz="1000" dirty="0" smtClean="0">
                <a:gradFill>
                  <a:gsLst>
                    <a:gs pos="0">
                      <a:schemeClr val="tx1"/>
                    </a:gs>
                    <a:gs pos="100000">
                      <a:schemeClr val="tx1"/>
                    </a:gs>
                  </a:gsLst>
                  <a:lin ang="5400000" scaled="0"/>
                </a:gradFill>
                <a:ea typeface="Segoe UI" pitchFamily="34" charset="0"/>
                <a:cs typeface="Segoe UI" pitchFamily="34" charset="0"/>
              </a:rPr>
              <a:t>and integration</a:t>
            </a:r>
            <a:endParaRPr lang="en-US" sz="10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27" name="Rectangle 226"/>
          <p:cNvSpPr/>
          <p:nvPr/>
        </p:nvSpPr>
        <p:spPr bwMode="auto">
          <a:xfrm>
            <a:off x="9915336" y="6276772"/>
            <a:ext cx="1664089" cy="420891"/>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45720" rIns="182880" bIns="4572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000" dirty="0" smtClean="0">
                <a:gradFill>
                  <a:gsLst>
                    <a:gs pos="0">
                      <a:schemeClr val="tx1"/>
                    </a:gs>
                    <a:gs pos="100000">
                      <a:schemeClr val="tx1"/>
                    </a:gs>
                  </a:gsLst>
                  <a:lin ang="5400000" scaled="0"/>
                </a:gradFill>
                <a:ea typeface="Segoe UI" pitchFamily="34" charset="0"/>
                <a:cs typeface="Segoe UI" pitchFamily="34" charset="0"/>
              </a:rPr>
              <a:t>Operations</a:t>
            </a:r>
            <a:endParaRPr lang="en-US" sz="10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28" name="Rectangle 227"/>
          <p:cNvSpPr/>
          <p:nvPr/>
        </p:nvSpPr>
        <p:spPr bwMode="auto">
          <a:xfrm>
            <a:off x="11622564" y="6276772"/>
            <a:ext cx="524014" cy="420891"/>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dirty="0" smtClean="0">
                <a:gradFill>
                  <a:gsLst>
                    <a:gs pos="0">
                      <a:schemeClr val="tx1"/>
                    </a:gs>
                    <a:gs pos="100000">
                      <a:schemeClr val="tx1"/>
                    </a:gs>
                  </a:gsLst>
                  <a:lin ang="5400000" scaled="0"/>
                </a:gradFill>
                <a:ea typeface="Segoe UI" pitchFamily="34" charset="0"/>
                <a:cs typeface="Segoe UI" pitchFamily="34" charset="0"/>
              </a:rPr>
              <a:t>Security</a:t>
            </a:r>
            <a:endParaRPr lang="en-US" sz="1000" dirty="0" smtClean="0">
              <a:gradFill>
                <a:gsLst>
                  <a:gs pos="0">
                    <a:srgbClr val="FFFFFF"/>
                  </a:gs>
                  <a:gs pos="100000">
                    <a:srgbClr val="FFFFFF"/>
                  </a:gs>
                </a:gsLst>
                <a:lin ang="5400000" scaled="0"/>
              </a:gradFill>
              <a:ea typeface="Segoe UI" pitchFamily="34" charset="0"/>
              <a:cs typeface="Segoe UI" pitchFamily="34" charset="0"/>
            </a:endParaRPr>
          </a:p>
        </p:txBody>
      </p:sp>
      <p:grpSp>
        <p:nvGrpSpPr>
          <p:cNvPr id="10" name="Group 9"/>
          <p:cNvGrpSpPr/>
          <p:nvPr/>
        </p:nvGrpSpPr>
        <p:grpSpPr>
          <a:xfrm>
            <a:off x="291946" y="3476786"/>
            <a:ext cx="11889564" cy="390630"/>
            <a:chOff x="291946" y="3476786"/>
            <a:chExt cx="11889564" cy="390630"/>
          </a:xfrm>
        </p:grpSpPr>
        <p:sp>
          <p:nvSpPr>
            <p:cNvPr id="171" name="Rectangle 170"/>
            <p:cNvSpPr/>
            <p:nvPr/>
          </p:nvSpPr>
          <p:spPr bwMode="auto">
            <a:xfrm>
              <a:off x="291946" y="3476786"/>
              <a:ext cx="11889564" cy="365760"/>
            </a:xfrm>
            <a:prstGeom prst="rect">
              <a:avLst/>
            </a:prstGeom>
            <a:solidFill>
              <a:schemeClr val="bg1">
                <a:lumMod val="95000"/>
                <a:alpha val="7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182880" bIns="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200" dirty="0" smtClean="0">
                  <a:gradFill>
                    <a:gsLst>
                      <a:gs pos="0">
                        <a:schemeClr val="tx1"/>
                      </a:gs>
                      <a:gs pos="100000">
                        <a:schemeClr val="tx1"/>
                      </a:gs>
                    </a:gsLst>
                    <a:lin ang="5400000" scaled="0"/>
                  </a:gradFill>
                  <a:ea typeface="Segoe UI" pitchFamily="34" charset="0"/>
                  <a:cs typeface="Segoe UI" pitchFamily="34" charset="0"/>
                </a:rPr>
                <a:t>HDP 2.0 </a:t>
              </a:r>
            </a:p>
            <a:p>
              <a:pPr defTabSz="932472" fontAlgn="base">
                <a:lnSpc>
                  <a:spcPct val="90000"/>
                </a:lnSpc>
                <a:spcBef>
                  <a:spcPct val="0"/>
                </a:spcBef>
                <a:spcAft>
                  <a:spcPct val="0"/>
                </a:spcAft>
              </a:pPr>
              <a:r>
                <a:rPr lang="en-US" sz="1200" dirty="0" smtClean="0">
                  <a:gradFill>
                    <a:gsLst>
                      <a:gs pos="0">
                        <a:schemeClr val="tx1"/>
                      </a:gs>
                      <a:gs pos="100000">
                        <a:schemeClr val="tx1"/>
                      </a:gs>
                    </a:gsLst>
                    <a:lin ang="5400000" scaled="0"/>
                  </a:gradFill>
                  <a:ea typeface="Segoe UI" pitchFamily="34" charset="0"/>
                  <a:cs typeface="Segoe UI" pitchFamily="34" charset="0"/>
                </a:rPr>
                <a:t>October 2013</a:t>
              </a:r>
            </a:p>
          </p:txBody>
        </p:sp>
        <p:sp>
          <p:nvSpPr>
            <p:cNvPr id="174" name="TextBox 173"/>
            <p:cNvSpPr txBox="1"/>
            <p:nvPr/>
          </p:nvSpPr>
          <p:spPr>
            <a:xfrm>
              <a:off x="1624971" y="3535017"/>
              <a:ext cx="1415892" cy="332399"/>
            </a:xfrm>
            <a:prstGeom prst="rect">
              <a:avLst/>
            </a:prstGeom>
            <a:noFill/>
          </p:spPr>
          <p:txBody>
            <a:bodyPr wrap="square" lIns="182880" tIns="0" rIns="182880" bIns="0" rtlCol="0">
              <a:spAutoFit/>
            </a:bodyPr>
            <a:lstStyle/>
            <a:p>
              <a:pPr algn="ctr">
                <a:lnSpc>
                  <a:spcPct val="90000"/>
                </a:lnSpc>
                <a:spcAft>
                  <a:spcPts val="600"/>
                </a:spcAft>
              </a:pPr>
              <a:r>
                <a:rPr lang="en-US" dirty="0">
                  <a:gradFill>
                    <a:gsLst>
                      <a:gs pos="2917">
                        <a:schemeClr val="tx1">
                          <a:lumMod val="95000"/>
                          <a:lumOff val="5000"/>
                        </a:schemeClr>
                      </a:gs>
                      <a:gs pos="30000">
                        <a:schemeClr val="tx1">
                          <a:lumMod val="95000"/>
                          <a:lumOff val="5000"/>
                        </a:schemeClr>
                      </a:gs>
                    </a:gsLst>
                    <a:lin ang="5400000" scaled="0"/>
                  </a:gradFill>
                </a:rPr>
                <a:t>2.2.0</a:t>
              </a:r>
            </a:p>
          </p:txBody>
        </p:sp>
        <p:sp>
          <p:nvSpPr>
            <p:cNvPr id="193" name="TextBox 192"/>
            <p:cNvSpPr txBox="1"/>
            <p:nvPr/>
          </p:nvSpPr>
          <p:spPr>
            <a:xfrm>
              <a:off x="3653845"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0.12.0</a:t>
              </a:r>
            </a:p>
          </p:txBody>
        </p:sp>
        <p:sp>
          <p:nvSpPr>
            <p:cNvPr id="194" name="TextBox 193"/>
            <p:cNvSpPr txBox="1"/>
            <p:nvPr/>
          </p:nvSpPr>
          <p:spPr>
            <a:xfrm>
              <a:off x="4226605"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0.12.0</a:t>
              </a:r>
            </a:p>
          </p:txBody>
        </p:sp>
        <p:sp>
          <p:nvSpPr>
            <p:cNvPr id="195" name="TextBox 194"/>
            <p:cNvSpPr txBox="1"/>
            <p:nvPr/>
          </p:nvSpPr>
          <p:spPr>
            <a:xfrm>
              <a:off x="4797353"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0.96.1</a:t>
              </a:r>
            </a:p>
          </p:txBody>
        </p:sp>
        <p:sp>
          <p:nvSpPr>
            <p:cNvPr id="199" name="TextBox 198"/>
            <p:cNvSpPr txBox="1"/>
            <p:nvPr/>
          </p:nvSpPr>
          <p:spPr>
            <a:xfrm>
              <a:off x="7062579"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0.8.0</a:t>
              </a:r>
            </a:p>
          </p:txBody>
        </p:sp>
        <p:sp>
          <p:nvSpPr>
            <p:cNvPr id="202" name="TextBox 201"/>
            <p:cNvSpPr txBox="1"/>
            <p:nvPr/>
          </p:nvSpPr>
          <p:spPr>
            <a:xfrm>
              <a:off x="8777846"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1.4.4</a:t>
              </a:r>
            </a:p>
          </p:txBody>
        </p:sp>
        <p:sp>
          <p:nvSpPr>
            <p:cNvPr id="203" name="TextBox 202"/>
            <p:cNvSpPr txBox="1"/>
            <p:nvPr/>
          </p:nvSpPr>
          <p:spPr>
            <a:xfrm>
              <a:off x="9349072"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1.3.0</a:t>
              </a:r>
            </a:p>
          </p:txBody>
        </p:sp>
        <p:sp>
          <p:nvSpPr>
            <p:cNvPr id="204" name="TextBox 203"/>
            <p:cNvSpPr txBox="1"/>
            <p:nvPr/>
          </p:nvSpPr>
          <p:spPr>
            <a:xfrm>
              <a:off x="9914797"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1.4.4</a:t>
              </a:r>
            </a:p>
          </p:txBody>
        </p:sp>
        <p:sp>
          <p:nvSpPr>
            <p:cNvPr id="205" name="TextBox 204"/>
            <p:cNvSpPr txBox="1"/>
            <p:nvPr/>
          </p:nvSpPr>
          <p:spPr>
            <a:xfrm>
              <a:off x="10489611"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3.3.2</a:t>
              </a:r>
            </a:p>
          </p:txBody>
        </p:sp>
        <p:sp>
          <p:nvSpPr>
            <p:cNvPr id="206" name="TextBox 205"/>
            <p:cNvSpPr txBox="1"/>
            <p:nvPr/>
          </p:nvSpPr>
          <p:spPr>
            <a:xfrm>
              <a:off x="11051725"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3.4.5</a:t>
              </a:r>
            </a:p>
          </p:txBody>
        </p:sp>
        <p:sp>
          <p:nvSpPr>
            <p:cNvPr id="207" name="TextBox 206"/>
            <p:cNvSpPr txBox="1"/>
            <p:nvPr/>
          </p:nvSpPr>
          <p:spPr>
            <a:xfrm>
              <a:off x="11618630" y="3576567"/>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.0.4.0</a:t>
              </a:r>
            </a:p>
          </p:txBody>
        </p:sp>
      </p:grpSp>
      <p:grpSp>
        <p:nvGrpSpPr>
          <p:cNvPr id="11" name="Group 10"/>
          <p:cNvGrpSpPr/>
          <p:nvPr/>
        </p:nvGrpSpPr>
        <p:grpSpPr>
          <a:xfrm>
            <a:off x="291946" y="3905887"/>
            <a:ext cx="11889564" cy="390630"/>
            <a:chOff x="291946" y="3905887"/>
            <a:chExt cx="11889564" cy="390630"/>
          </a:xfrm>
        </p:grpSpPr>
        <p:sp>
          <p:nvSpPr>
            <p:cNvPr id="172" name="Rectangle 171"/>
            <p:cNvSpPr/>
            <p:nvPr/>
          </p:nvSpPr>
          <p:spPr bwMode="auto">
            <a:xfrm>
              <a:off x="291946" y="3905887"/>
              <a:ext cx="11889564" cy="365760"/>
            </a:xfrm>
            <a:prstGeom prst="rect">
              <a:avLst/>
            </a:prstGeom>
            <a:solidFill>
              <a:schemeClr val="bg1">
                <a:lumMod val="95000"/>
                <a:alpha val="7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1200" dirty="0" smtClean="0">
                  <a:gradFill>
                    <a:gsLst>
                      <a:gs pos="0">
                        <a:schemeClr val="tx1"/>
                      </a:gs>
                      <a:gs pos="100000">
                        <a:schemeClr val="tx1"/>
                      </a:gs>
                    </a:gsLst>
                    <a:lin ang="5400000" scaled="0"/>
                  </a:gradFill>
                  <a:ea typeface="Segoe UI" pitchFamily="34" charset="0"/>
                  <a:cs typeface="Segoe UI" pitchFamily="34" charset="0"/>
                </a:rPr>
                <a:t>HDP 1.3 </a:t>
              </a:r>
            </a:p>
            <a:p>
              <a:pPr defTabSz="932472" fontAlgn="base">
                <a:lnSpc>
                  <a:spcPct val="90000"/>
                </a:lnSpc>
                <a:spcBef>
                  <a:spcPct val="0"/>
                </a:spcBef>
                <a:spcAft>
                  <a:spcPct val="0"/>
                </a:spcAft>
              </a:pPr>
              <a:r>
                <a:rPr lang="en-US" sz="1200" dirty="0" smtClean="0">
                  <a:gradFill>
                    <a:gsLst>
                      <a:gs pos="0">
                        <a:schemeClr val="tx1"/>
                      </a:gs>
                      <a:gs pos="100000">
                        <a:schemeClr val="tx1"/>
                      </a:gs>
                    </a:gsLst>
                    <a:lin ang="5400000" scaled="0"/>
                  </a:gradFill>
                  <a:ea typeface="Segoe UI" pitchFamily="34" charset="0"/>
                  <a:cs typeface="Segoe UI" pitchFamily="34" charset="0"/>
                </a:rPr>
                <a:t>May 2013</a:t>
              </a:r>
            </a:p>
          </p:txBody>
        </p:sp>
        <p:sp>
          <p:nvSpPr>
            <p:cNvPr id="175" name="TextBox 174"/>
            <p:cNvSpPr txBox="1"/>
            <p:nvPr/>
          </p:nvSpPr>
          <p:spPr>
            <a:xfrm>
              <a:off x="1624971" y="3964118"/>
              <a:ext cx="1415892" cy="332399"/>
            </a:xfrm>
            <a:prstGeom prst="rect">
              <a:avLst/>
            </a:prstGeom>
            <a:noFill/>
          </p:spPr>
          <p:txBody>
            <a:bodyPr wrap="square" lIns="182880" tIns="0" rIns="182880" bIns="0" rtlCol="0">
              <a:spAutoFit/>
            </a:bodyPr>
            <a:lstStyle/>
            <a:p>
              <a:pPr algn="ctr">
                <a:lnSpc>
                  <a:spcPct val="90000"/>
                </a:lnSpc>
                <a:spcAft>
                  <a:spcPts val="600"/>
                </a:spcAft>
              </a:pPr>
              <a:r>
                <a:rPr lang="en-US" dirty="0">
                  <a:gradFill>
                    <a:gsLst>
                      <a:gs pos="2917">
                        <a:schemeClr val="tx1">
                          <a:lumMod val="95000"/>
                          <a:lumOff val="5000"/>
                        </a:schemeClr>
                      </a:gs>
                      <a:gs pos="30000">
                        <a:schemeClr val="tx1">
                          <a:lumMod val="95000"/>
                          <a:lumOff val="5000"/>
                        </a:schemeClr>
                      </a:gs>
                    </a:gsLst>
                    <a:lin ang="5400000" scaled="0"/>
                  </a:gradFill>
                </a:rPr>
                <a:t>1.1.2</a:t>
              </a:r>
            </a:p>
          </p:txBody>
        </p:sp>
        <p:sp>
          <p:nvSpPr>
            <p:cNvPr id="209" name="TextBox 208"/>
            <p:cNvSpPr txBox="1"/>
            <p:nvPr/>
          </p:nvSpPr>
          <p:spPr>
            <a:xfrm>
              <a:off x="3650181"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011.0</a:t>
              </a:r>
            </a:p>
          </p:txBody>
        </p:sp>
        <p:sp>
          <p:nvSpPr>
            <p:cNvPr id="210" name="TextBox 209"/>
            <p:cNvSpPr txBox="1"/>
            <p:nvPr/>
          </p:nvSpPr>
          <p:spPr>
            <a:xfrm>
              <a:off x="4222941"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0.11.0</a:t>
              </a:r>
            </a:p>
          </p:txBody>
        </p:sp>
        <p:sp>
          <p:nvSpPr>
            <p:cNvPr id="211" name="TextBox 210"/>
            <p:cNvSpPr txBox="1"/>
            <p:nvPr/>
          </p:nvSpPr>
          <p:spPr>
            <a:xfrm>
              <a:off x="4793689"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0.94.6</a:t>
              </a:r>
            </a:p>
          </p:txBody>
        </p:sp>
        <p:sp>
          <p:nvSpPr>
            <p:cNvPr id="215" name="TextBox 214"/>
            <p:cNvSpPr txBox="1"/>
            <p:nvPr/>
          </p:nvSpPr>
          <p:spPr>
            <a:xfrm>
              <a:off x="7058915"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0.7.0</a:t>
              </a:r>
            </a:p>
          </p:txBody>
        </p:sp>
        <p:sp>
          <p:nvSpPr>
            <p:cNvPr id="218" name="TextBox 217"/>
            <p:cNvSpPr txBox="1"/>
            <p:nvPr/>
          </p:nvSpPr>
          <p:spPr>
            <a:xfrm>
              <a:off x="8774182"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1.4.3</a:t>
              </a:r>
            </a:p>
          </p:txBody>
        </p:sp>
        <p:sp>
          <p:nvSpPr>
            <p:cNvPr id="219" name="TextBox 218"/>
            <p:cNvSpPr txBox="1"/>
            <p:nvPr/>
          </p:nvSpPr>
          <p:spPr>
            <a:xfrm>
              <a:off x="9345408"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1.3.1</a:t>
              </a:r>
            </a:p>
          </p:txBody>
        </p:sp>
        <p:sp>
          <p:nvSpPr>
            <p:cNvPr id="220" name="TextBox 219"/>
            <p:cNvSpPr txBox="1"/>
            <p:nvPr/>
          </p:nvSpPr>
          <p:spPr>
            <a:xfrm>
              <a:off x="9911133"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1.2.5</a:t>
              </a:r>
            </a:p>
          </p:txBody>
        </p:sp>
        <p:sp>
          <p:nvSpPr>
            <p:cNvPr id="221" name="TextBox 220"/>
            <p:cNvSpPr txBox="1"/>
            <p:nvPr/>
          </p:nvSpPr>
          <p:spPr>
            <a:xfrm>
              <a:off x="10485947"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3.3.2</a:t>
              </a:r>
            </a:p>
          </p:txBody>
        </p:sp>
        <p:sp>
          <p:nvSpPr>
            <p:cNvPr id="222" name="TextBox 221"/>
            <p:cNvSpPr txBox="1"/>
            <p:nvPr/>
          </p:nvSpPr>
          <p:spPr>
            <a:xfrm>
              <a:off x="11048061"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3.4.5</a:t>
              </a:r>
            </a:p>
          </p:txBody>
        </p:sp>
        <p:sp>
          <p:nvSpPr>
            <p:cNvPr id="223" name="TextBox 222"/>
            <p:cNvSpPr txBox="1"/>
            <p:nvPr/>
          </p:nvSpPr>
          <p:spPr>
            <a:xfrm>
              <a:off x="11614966" y="4005668"/>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.0.4.0</a:t>
              </a:r>
            </a:p>
          </p:txBody>
        </p:sp>
      </p:grpSp>
      <p:sp useBgFill="1">
        <p:nvSpPr>
          <p:cNvPr id="12" name="Rectangle 11"/>
          <p:cNvSpPr/>
          <p:nvPr/>
        </p:nvSpPr>
        <p:spPr bwMode="auto">
          <a:xfrm>
            <a:off x="0" y="2735263"/>
            <a:ext cx="236538" cy="2133600"/>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grpSp>
        <p:nvGrpSpPr>
          <p:cNvPr id="13" name="Group 12"/>
          <p:cNvGrpSpPr/>
          <p:nvPr/>
        </p:nvGrpSpPr>
        <p:grpSpPr>
          <a:xfrm>
            <a:off x="291946" y="3047684"/>
            <a:ext cx="11889564" cy="390630"/>
            <a:chOff x="291946" y="3047684"/>
            <a:chExt cx="11889564" cy="390630"/>
          </a:xfrm>
        </p:grpSpPr>
        <p:grpSp>
          <p:nvGrpSpPr>
            <p:cNvPr id="9" name="Group 8"/>
            <p:cNvGrpSpPr/>
            <p:nvPr/>
          </p:nvGrpSpPr>
          <p:grpSpPr>
            <a:xfrm>
              <a:off x="291946" y="3047684"/>
              <a:ext cx="11889564" cy="365760"/>
              <a:chOff x="291946" y="3047684"/>
              <a:chExt cx="11889564" cy="365760"/>
            </a:xfrm>
          </p:grpSpPr>
          <p:sp>
            <p:nvSpPr>
              <p:cNvPr id="149" name="Rectangle 148"/>
              <p:cNvSpPr/>
              <p:nvPr/>
            </p:nvSpPr>
            <p:spPr bwMode="auto">
              <a:xfrm>
                <a:off x="291946" y="3047684"/>
                <a:ext cx="11889564" cy="365760"/>
              </a:xfrm>
              <a:prstGeom prst="rect">
                <a:avLst/>
              </a:prstGeom>
              <a:solidFill>
                <a:schemeClr val="bg1">
                  <a:lumMod val="95000"/>
                  <a:alpha val="7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182880" bIns="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200" dirty="0" smtClean="0">
                    <a:gradFill>
                      <a:gsLst>
                        <a:gs pos="0">
                          <a:schemeClr val="tx1"/>
                        </a:gs>
                        <a:gs pos="100000">
                          <a:schemeClr val="tx1"/>
                        </a:gs>
                      </a:gsLst>
                      <a:lin ang="5400000" scaled="0"/>
                    </a:gradFill>
                    <a:ea typeface="Segoe UI" pitchFamily="34" charset="0"/>
                    <a:cs typeface="Segoe UI" pitchFamily="34" charset="0"/>
                  </a:rPr>
                  <a:t>HDP 2.1 </a:t>
                </a:r>
              </a:p>
              <a:p>
                <a:pPr defTabSz="932472" fontAlgn="base">
                  <a:lnSpc>
                    <a:spcPct val="90000"/>
                  </a:lnSpc>
                  <a:spcBef>
                    <a:spcPct val="0"/>
                  </a:spcBef>
                  <a:spcAft>
                    <a:spcPct val="0"/>
                  </a:spcAft>
                </a:pPr>
                <a:r>
                  <a:rPr lang="en-US" sz="1200" dirty="0" smtClean="0">
                    <a:gradFill>
                      <a:gsLst>
                        <a:gs pos="0">
                          <a:schemeClr val="tx1"/>
                        </a:gs>
                        <a:gs pos="100000">
                          <a:schemeClr val="tx1"/>
                        </a:gs>
                      </a:gsLst>
                      <a:lin ang="5400000" scaled="0"/>
                    </a:gradFill>
                    <a:ea typeface="Segoe UI" pitchFamily="34" charset="0"/>
                    <a:cs typeface="Segoe UI" pitchFamily="34" charset="0"/>
                  </a:rPr>
                  <a:t>April 2014</a:t>
                </a:r>
              </a:p>
            </p:txBody>
          </p:sp>
          <p:sp>
            <p:nvSpPr>
              <p:cNvPr id="176" name="TextBox 175"/>
              <p:cNvSpPr txBox="1"/>
              <p:nvPr/>
            </p:nvSpPr>
            <p:spPr>
              <a:xfrm>
                <a:off x="3082627"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0.4.0</a:t>
                </a:r>
              </a:p>
            </p:txBody>
          </p:sp>
          <p:sp>
            <p:nvSpPr>
              <p:cNvPr id="177" name="TextBox 176"/>
              <p:cNvSpPr txBox="1"/>
              <p:nvPr/>
            </p:nvSpPr>
            <p:spPr>
              <a:xfrm>
                <a:off x="3653845"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0.12.1</a:t>
                </a:r>
              </a:p>
            </p:txBody>
          </p:sp>
          <p:sp>
            <p:nvSpPr>
              <p:cNvPr id="178" name="TextBox 177"/>
              <p:cNvSpPr txBox="1"/>
              <p:nvPr/>
            </p:nvSpPr>
            <p:spPr>
              <a:xfrm>
                <a:off x="4226605"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0.13.0</a:t>
                </a:r>
              </a:p>
            </p:txBody>
          </p:sp>
          <p:sp>
            <p:nvSpPr>
              <p:cNvPr id="179" name="TextBox 178"/>
              <p:cNvSpPr txBox="1"/>
              <p:nvPr/>
            </p:nvSpPr>
            <p:spPr>
              <a:xfrm>
                <a:off x="4797353"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0.98.0</a:t>
                </a:r>
              </a:p>
            </p:txBody>
          </p:sp>
          <p:sp>
            <p:nvSpPr>
              <p:cNvPr id="180" name="TextBox 179"/>
              <p:cNvSpPr txBox="1"/>
              <p:nvPr/>
            </p:nvSpPr>
            <p:spPr>
              <a:xfrm>
                <a:off x="5353117"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4.0.0</a:t>
                </a:r>
              </a:p>
            </p:txBody>
          </p:sp>
          <p:sp>
            <p:nvSpPr>
              <p:cNvPr id="181" name="TextBox 180"/>
              <p:cNvSpPr txBox="1"/>
              <p:nvPr/>
            </p:nvSpPr>
            <p:spPr>
              <a:xfrm>
                <a:off x="5931621"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1.5.1</a:t>
                </a:r>
              </a:p>
            </p:txBody>
          </p:sp>
          <p:sp>
            <p:nvSpPr>
              <p:cNvPr id="182" name="TextBox 181"/>
              <p:cNvSpPr txBox="1"/>
              <p:nvPr/>
            </p:nvSpPr>
            <p:spPr>
              <a:xfrm>
                <a:off x="6500465"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0.9.1</a:t>
                </a:r>
              </a:p>
            </p:txBody>
          </p:sp>
          <p:sp>
            <p:nvSpPr>
              <p:cNvPr id="183" name="TextBox 182"/>
              <p:cNvSpPr txBox="1"/>
              <p:nvPr/>
            </p:nvSpPr>
            <p:spPr>
              <a:xfrm>
                <a:off x="7062579"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0.9.0</a:t>
                </a:r>
              </a:p>
            </p:txBody>
          </p:sp>
          <p:sp>
            <p:nvSpPr>
              <p:cNvPr id="184" name="TextBox 183"/>
              <p:cNvSpPr txBox="1"/>
              <p:nvPr/>
            </p:nvSpPr>
            <p:spPr>
              <a:xfrm>
                <a:off x="7635392"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4.7.2</a:t>
                </a:r>
              </a:p>
            </p:txBody>
          </p:sp>
          <p:sp>
            <p:nvSpPr>
              <p:cNvPr id="185" name="TextBox 184"/>
              <p:cNvSpPr txBox="1"/>
              <p:nvPr/>
            </p:nvSpPr>
            <p:spPr>
              <a:xfrm>
                <a:off x="8209382"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0.5.0</a:t>
                </a:r>
              </a:p>
            </p:txBody>
          </p:sp>
          <p:sp>
            <p:nvSpPr>
              <p:cNvPr id="186" name="TextBox 185"/>
              <p:cNvSpPr txBox="1"/>
              <p:nvPr/>
            </p:nvSpPr>
            <p:spPr>
              <a:xfrm>
                <a:off x="8777846"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1.4.4</a:t>
                </a:r>
              </a:p>
            </p:txBody>
          </p:sp>
          <p:sp>
            <p:nvSpPr>
              <p:cNvPr id="187" name="TextBox 186"/>
              <p:cNvSpPr txBox="1"/>
              <p:nvPr/>
            </p:nvSpPr>
            <p:spPr>
              <a:xfrm>
                <a:off x="9349072"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1.4.0</a:t>
                </a:r>
              </a:p>
            </p:txBody>
          </p:sp>
          <p:sp>
            <p:nvSpPr>
              <p:cNvPr id="188" name="TextBox 187"/>
              <p:cNvSpPr txBox="1"/>
              <p:nvPr/>
            </p:nvSpPr>
            <p:spPr>
              <a:xfrm>
                <a:off x="9914797"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1.5.1</a:t>
                </a:r>
              </a:p>
            </p:txBody>
          </p:sp>
          <p:sp>
            <p:nvSpPr>
              <p:cNvPr id="189" name="TextBox 188"/>
              <p:cNvSpPr txBox="1"/>
              <p:nvPr/>
            </p:nvSpPr>
            <p:spPr>
              <a:xfrm>
                <a:off x="10489611"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4.0.0</a:t>
                </a:r>
              </a:p>
            </p:txBody>
          </p:sp>
          <p:sp>
            <p:nvSpPr>
              <p:cNvPr id="190" name="TextBox 189"/>
              <p:cNvSpPr txBox="1"/>
              <p:nvPr/>
            </p:nvSpPr>
            <p:spPr>
              <a:xfrm>
                <a:off x="11051725"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3.4.5</a:t>
                </a:r>
              </a:p>
            </p:txBody>
          </p:sp>
          <p:sp>
            <p:nvSpPr>
              <p:cNvPr id="191" name="TextBox 190"/>
              <p:cNvSpPr txBox="1"/>
              <p:nvPr/>
            </p:nvSpPr>
            <p:spPr>
              <a:xfrm>
                <a:off x="11618630" y="3147465"/>
                <a:ext cx="524014" cy="166199"/>
              </a:xfrm>
              <a:prstGeom prst="rect">
                <a:avLst/>
              </a:prstGeom>
              <a:noFill/>
            </p:spPr>
            <p:txBody>
              <a:bodyPr wrap="square" lIns="0" tIns="0" rIns="0" bIns="0" rtlCol="0">
                <a:spAutoFit/>
              </a:bodyPr>
              <a:lstStyle/>
              <a:p>
                <a:pPr algn="ctr">
                  <a:lnSpc>
                    <a:spcPct val="90000"/>
                  </a:lnSpc>
                  <a:spcAft>
                    <a:spcPts val="600"/>
                  </a:spcAft>
                </a:pPr>
                <a:r>
                  <a:rPr lang="en-US" sz="1200" dirty="0" smtClean="0">
                    <a:gradFill>
                      <a:gsLst>
                        <a:gs pos="2917">
                          <a:schemeClr val="tx1"/>
                        </a:gs>
                        <a:gs pos="30000">
                          <a:schemeClr val="tx1"/>
                        </a:gs>
                      </a:gsLst>
                      <a:lin ang="5400000" scaled="0"/>
                    </a:gradFill>
                  </a:rPr>
                  <a:t>.0.4.0</a:t>
                </a:r>
              </a:p>
            </p:txBody>
          </p:sp>
        </p:grpSp>
        <p:sp>
          <p:nvSpPr>
            <p:cNvPr id="173" name="TextBox 172"/>
            <p:cNvSpPr txBox="1"/>
            <p:nvPr/>
          </p:nvSpPr>
          <p:spPr>
            <a:xfrm>
              <a:off x="1624971" y="3105915"/>
              <a:ext cx="1415892" cy="332399"/>
            </a:xfrm>
            <a:prstGeom prst="rect">
              <a:avLst/>
            </a:prstGeom>
            <a:noFill/>
          </p:spPr>
          <p:txBody>
            <a:bodyPr wrap="square" lIns="182880" tIns="0" rIns="182880" bIns="0" rtlCol="0">
              <a:spAutoFit/>
            </a:bodyPr>
            <a:lstStyle/>
            <a:p>
              <a:pPr algn="ctr">
                <a:lnSpc>
                  <a:spcPct val="90000"/>
                </a:lnSpc>
                <a:spcAft>
                  <a:spcPts val="600"/>
                </a:spcAft>
              </a:pPr>
              <a:r>
                <a:rPr lang="en-US" dirty="0" smtClean="0">
                  <a:gradFill>
                    <a:gsLst>
                      <a:gs pos="2917">
                        <a:schemeClr val="tx1">
                          <a:lumMod val="95000"/>
                          <a:lumOff val="5000"/>
                        </a:schemeClr>
                      </a:gs>
                      <a:gs pos="30000">
                        <a:schemeClr val="tx1">
                          <a:lumMod val="95000"/>
                          <a:lumOff val="5000"/>
                        </a:schemeClr>
                      </a:gs>
                    </a:gsLst>
                    <a:lin ang="5400000" scaled="0"/>
                  </a:gradFill>
                </a:rPr>
                <a:t>2.4.0</a:t>
              </a:r>
            </a:p>
          </p:txBody>
        </p:sp>
      </p:grpSp>
    </p:spTree>
    <p:extLst>
      <p:ext uri="{BB962C8B-B14F-4D97-AF65-F5344CB8AC3E}">
        <p14:creationId xmlns:p14="http://schemas.microsoft.com/office/powerpoint/2010/main" val="17431911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24"/>
                                        </p:tgtEl>
                                        <p:attrNameLst>
                                          <p:attrName>style.visibility</p:attrName>
                                        </p:attrNameLst>
                                      </p:cBhvr>
                                      <p:to>
                                        <p:strVal val="visible"/>
                                      </p:to>
                                    </p:set>
                                    <p:animEffect transition="in" filter="fade">
                                      <p:cBhvr>
                                        <p:cTn id="11" dur="500"/>
                                        <p:tgtEl>
                                          <p:spTgt spid="22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5"/>
                                        </p:tgtEl>
                                        <p:attrNameLst>
                                          <p:attrName>style.visibility</p:attrName>
                                        </p:attrNameLst>
                                      </p:cBhvr>
                                      <p:to>
                                        <p:strVal val="visible"/>
                                      </p:to>
                                    </p:set>
                                    <p:animEffect transition="in" filter="fade">
                                      <p:cBhvr>
                                        <p:cTn id="14" dur="500"/>
                                        <p:tgtEl>
                                          <p:spTgt spid="22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26"/>
                                        </p:tgtEl>
                                        <p:attrNameLst>
                                          <p:attrName>style.visibility</p:attrName>
                                        </p:attrNameLst>
                                      </p:cBhvr>
                                      <p:to>
                                        <p:strVal val="visible"/>
                                      </p:to>
                                    </p:set>
                                    <p:animEffect transition="in" filter="fade">
                                      <p:cBhvr>
                                        <p:cTn id="17" dur="500"/>
                                        <p:tgtEl>
                                          <p:spTgt spid="22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27"/>
                                        </p:tgtEl>
                                        <p:attrNameLst>
                                          <p:attrName>style.visibility</p:attrName>
                                        </p:attrNameLst>
                                      </p:cBhvr>
                                      <p:to>
                                        <p:strVal val="visible"/>
                                      </p:to>
                                    </p:set>
                                    <p:animEffect transition="in" filter="fade">
                                      <p:cBhvr>
                                        <p:cTn id="20" dur="500"/>
                                        <p:tgtEl>
                                          <p:spTgt spid="22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28"/>
                                        </p:tgtEl>
                                        <p:attrNameLst>
                                          <p:attrName>style.visibility</p:attrName>
                                        </p:attrNameLst>
                                      </p:cBhvr>
                                      <p:to>
                                        <p:strVal val="visible"/>
                                      </p:to>
                                    </p:set>
                                    <p:animEffect transition="in" filter="fade">
                                      <p:cBhvr>
                                        <p:cTn id="23" dur="500"/>
                                        <p:tgtEl>
                                          <p:spTgt spid="228"/>
                                        </p:tgtEl>
                                      </p:cBhvr>
                                    </p:animEffect>
                                  </p:childTnLst>
                                </p:cTn>
                              </p:par>
                            </p:childTnLst>
                          </p:cTn>
                        </p:par>
                        <p:par>
                          <p:cTn id="24" fill="hold">
                            <p:stCondLst>
                              <p:cond delay="1000"/>
                            </p:stCondLst>
                            <p:childTnLst>
                              <p:par>
                                <p:cTn id="25" presetID="2" presetClass="entr" presetSubtype="4" decel="10000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750" fill="hold"/>
                                        <p:tgtEl>
                                          <p:spTgt spid="8"/>
                                        </p:tgtEl>
                                        <p:attrNameLst>
                                          <p:attrName>ppt_x</p:attrName>
                                        </p:attrNameLst>
                                      </p:cBhvr>
                                      <p:tavLst>
                                        <p:tav tm="0">
                                          <p:val>
                                            <p:strVal val="#ppt_x"/>
                                          </p:val>
                                        </p:tav>
                                        <p:tav tm="100000">
                                          <p:val>
                                            <p:strVal val="#ppt_x"/>
                                          </p:val>
                                        </p:tav>
                                      </p:tavLst>
                                    </p:anim>
                                    <p:anim calcmode="lin" valueType="num">
                                      <p:cBhvr additive="base">
                                        <p:cTn id="28" dur="75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decel="100000" fill="hold" nodeType="withEffect">
                                  <p:stCondLst>
                                    <p:cond delay="100"/>
                                  </p:stCondLst>
                                  <p:childTnLst>
                                    <p:set>
                                      <p:cBhvr>
                                        <p:cTn id="30" dur="1" fill="hold">
                                          <p:stCondLst>
                                            <p:cond delay="0"/>
                                          </p:stCondLst>
                                        </p:cTn>
                                        <p:tgtEl>
                                          <p:spTgt spid="166"/>
                                        </p:tgtEl>
                                        <p:attrNameLst>
                                          <p:attrName>style.visibility</p:attrName>
                                        </p:attrNameLst>
                                      </p:cBhvr>
                                      <p:to>
                                        <p:strVal val="visible"/>
                                      </p:to>
                                    </p:set>
                                    <p:anim calcmode="lin" valueType="num">
                                      <p:cBhvr additive="base">
                                        <p:cTn id="31" dur="750" fill="hold"/>
                                        <p:tgtEl>
                                          <p:spTgt spid="166"/>
                                        </p:tgtEl>
                                        <p:attrNameLst>
                                          <p:attrName>ppt_x</p:attrName>
                                        </p:attrNameLst>
                                      </p:cBhvr>
                                      <p:tavLst>
                                        <p:tav tm="0">
                                          <p:val>
                                            <p:strVal val="#ppt_x"/>
                                          </p:val>
                                        </p:tav>
                                        <p:tav tm="100000">
                                          <p:val>
                                            <p:strVal val="#ppt_x"/>
                                          </p:val>
                                        </p:tav>
                                      </p:tavLst>
                                    </p:anim>
                                    <p:anim calcmode="lin" valueType="num">
                                      <p:cBhvr additive="base">
                                        <p:cTn id="32" dur="750" fill="hold"/>
                                        <p:tgtEl>
                                          <p:spTgt spid="166"/>
                                        </p:tgtEl>
                                        <p:attrNameLst>
                                          <p:attrName>ppt_y</p:attrName>
                                        </p:attrNameLst>
                                      </p:cBhvr>
                                      <p:tavLst>
                                        <p:tav tm="0">
                                          <p:val>
                                            <p:strVal val="1+#ppt_h/2"/>
                                          </p:val>
                                        </p:tav>
                                        <p:tav tm="100000">
                                          <p:val>
                                            <p:strVal val="#ppt_y"/>
                                          </p:val>
                                        </p:tav>
                                      </p:tavLst>
                                    </p:anim>
                                  </p:childTnLst>
                                </p:cTn>
                              </p:par>
                              <p:par>
                                <p:cTn id="33" presetID="2" presetClass="entr" presetSubtype="4" decel="100000" fill="hold" nodeType="withEffect">
                                  <p:stCondLst>
                                    <p:cond delay="200"/>
                                  </p:stCondLst>
                                  <p:childTnLst>
                                    <p:set>
                                      <p:cBhvr>
                                        <p:cTn id="34" dur="1" fill="hold">
                                          <p:stCondLst>
                                            <p:cond delay="0"/>
                                          </p:stCondLst>
                                        </p:cTn>
                                        <p:tgtEl>
                                          <p:spTgt spid="165"/>
                                        </p:tgtEl>
                                        <p:attrNameLst>
                                          <p:attrName>style.visibility</p:attrName>
                                        </p:attrNameLst>
                                      </p:cBhvr>
                                      <p:to>
                                        <p:strVal val="visible"/>
                                      </p:to>
                                    </p:set>
                                    <p:anim calcmode="lin" valueType="num">
                                      <p:cBhvr additive="base">
                                        <p:cTn id="35" dur="750" fill="hold"/>
                                        <p:tgtEl>
                                          <p:spTgt spid="165"/>
                                        </p:tgtEl>
                                        <p:attrNameLst>
                                          <p:attrName>ppt_x</p:attrName>
                                        </p:attrNameLst>
                                      </p:cBhvr>
                                      <p:tavLst>
                                        <p:tav tm="0">
                                          <p:val>
                                            <p:strVal val="#ppt_x"/>
                                          </p:val>
                                        </p:tav>
                                        <p:tav tm="100000">
                                          <p:val>
                                            <p:strVal val="#ppt_x"/>
                                          </p:val>
                                        </p:tav>
                                      </p:tavLst>
                                    </p:anim>
                                    <p:anim calcmode="lin" valueType="num">
                                      <p:cBhvr additive="base">
                                        <p:cTn id="36" dur="750" fill="hold"/>
                                        <p:tgtEl>
                                          <p:spTgt spid="165"/>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300"/>
                                  </p:stCondLst>
                                  <p:childTnLst>
                                    <p:set>
                                      <p:cBhvr>
                                        <p:cTn id="38" dur="1" fill="hold">
                                          <p:stCondLst>
                                            <p:cond delay="0"/>
                                          </p:stCondLst>
                                        </p:cTn>
                                        <p:tgtEl>
                                          <p:spTgt spid="164"/>
                                        </p:tgtEl>
                                        <p:attrNameLst>
                                          <p:attrName>style.visibility</p:attrName>
                                        </p:attrNameLst>
                                      </p:cBhvr>
                                      <p:to>
                                        <p:strVal val="visible"/>
                                      </p:to>
                                    </p:set>
                                    <p:anim calcmode="lin" valueType="num">
                                      <p:cBhvr additive="base">
                                        <p:cTn id="39" dur="750" fill="hold"/>
                                        <p:tgtEl>
                                          <p:spTgt spid="164"/>
                                        </p:tgtEl>
                                        <p:attrNameLst>
                                          <p:attrName>ppt_x</p:attrName>
                                        </p:attrNameLst>
                                      </p:cBhvr>
                                      <p:tavLst>
                                        <p:tav tm="0">
                                          <p:val>
                                            <p:strVal val="#ppt_x"/>
                                          </p:val>
                                        </p:tav>
                                        <p:tav tm="100000">
                                          <p:val>
                                            <p:strVal val="#ppt_x"/>
                                          </p:val>
                                        </p:tav>
                                      </p:tavLst>
                                    </p:anim>
                                    <p:anim calcmode="lin" valueType="num">
                                      <p:cBhvr additive="base">
                                        <p:cTn id="40" dur="750" fill="hold"/>
                                        <p:tgtEl>
                                          <p:spTgt spid="164"/>
                                        </p:tgtEl>
                                        <p:attrNameLst>
                                          <p:attrName>ppt_y</p:attrName>
                                        </p:attrNameLst>
                                      </p:cBhvr>
                                      <p:tavLst>
                                        <p:tav tm="0">
                                          <p:val>
                                            <p:strVal val="1+#ppt_h/2"/>
                                          </p:val>
                                        </p:tav>
                                        <p:tav tm="100000">
                                          <p:val>
                                            <p:strVal val="#ppt_y"/>
                                          </p:val>
                                        </p:tav>
                                      </p:tavLst>
                                    </p:anim>
                                  </p:childTnLst>
                                </p:cTn>
                              </p:par>
                              <p:par>
                                <p:cTn id="41" presetID="2" presetClass="entr" presetSubtype="4" decel="100000" fill="hold" nodeType="withEffect">
                                  <p:stCondLst>
                                    <p:cond delay="400"/>
                                  </p:stCondLst>
                                  <p:childTnLst>
                                    <p:set>
                                      <p:cBhvr>
                                        <p:cTn id="42" dur="1" fill="hold">
                                          <p:stCondLst>
                                            <p:cond delay="0"/>
                                          </p:stCondLst>
                                        </p:cTn>
                                        <p:tgtEl>
                                          <p:spTgt spid="163"/>
                                        </p:tgtEl>
                                        <p:attrNameLst>
                                          <p:attrName>style.visibility</p:attrName>
                                        </p:attrNameLst>
                                      </p:cBhvr>
                                      <p:to>
                                        <p:strVal val="visible"/>
                                      </p:to>
                                    </p:set>
                                    <p:anim calcmode="lin" valueType="num">
                                      <p:cBhvr additive="base">
                                        <p:cTn id="43" dur="750" fill="hold"/>
                                        <p:tgtEl>
                                          <p:spTgt spid="163"/>
                                        </p:tgtEl>
                                        <p:attrNameLst>
                                          <p:attrName>ppt_x</p:attrName>
                                        </p:attrNameLst>
                                      </p:cBhvr>
                                      <p:tavLst>
                                        <p:tav tm="0">
                                          <p:val>
                                            <p:strVal val="#ppt_x"/>
                                          </p:val>
                                        </p:tav>
                                        <p:tav tm="100000">
                                          <p:val>
                                            <p:strVal val="#ppt_x"/>
                                          </p:val>
                                        </p:tav>
                                      </p:tavLst>
                                    </p:anim>
                                    <p:anim calcmode="lin" valueType="num">
                                      <p:cBhvr additive="base">
                                        <p:cTn id="44" dur="750" fill="hold"/>
                                        <p:tgtEl>
                                          <p:spTgt spid="163"/>
                                        </p:tgtEl>
                                        <p:attrNameLst>
                                          <p:attrName>ppt_y</p:attrName>
                                        </p:attrNameLst>
                                      </p:cBhvr>
                                      <p:tavLst>
                                        <p:tav tm="0">
                                          <p:val>
                                            <p:strVal val="1+#ppt_h/2"/>
                                          </p:val>
                                        </p:tav>
                                        <p:tav tm="100000">
                                          <p:val>
                                            <p:strVal val="#ppt_y"/>
                                          </p:val>
                                        </p:tav>
                                      </p:tavLst>
                                    </p:anim>
                                  </p:childTnLst>
                                </p:cTn>
                              </p:par>
                              <p:par>
                                <p:cTn id="45" presetID="2" presetClass="entr" presetSubtype="4" decel="100000" fill="hold" nodeType="withEffect">
                                  <p:stCondLst>
                                    <p:cond delay="500"/>
                                  </p:stCondLst>
                                  <p:childTnLst>
                                    <p:set>
                                      <p:cBhvr>
                                        <p:cTn id="46" dur="1" fill="hold">
                                          <p:stCondLst>
                                            <p:cond delay="0"/>
                                          </p:stCondLst>
                                        </p:cTn>
                                        <p:tgtEl>
                                          <p:spTgt spid="162"/>
                                        </p:tgtEl>
                                        <p:attrNameLst>
                                          <p:attrName>style.visibility</p:attrName>
                                        </p:attrNameLst>
                                      </p:cBhvr>
                                      <p:to>
                                        <p:strVal val="visible"/>
                                      </p:to>
                                    </p:set>
                                    <p:anim calcmode="lin" valueType="num">
                                      <p:cBhvr additive="base">
                                        <p:cTn id="47" dur="750" fill="hold"/>
                                        <p:tgtEl>
                                          <p:spTgt spid="162"/>
                                        </p:tgtEl>
                                        <p:attrNameLst>
                                          <p:attrName>ppt_x</p:attrName>
                                        </p:attrNameLst>
                                      </p:cBhvr>
                                      <p:tavLst>
                                        <p:tav tm="0">
                                          <p:val>
                                            <p:strVal val="#ppt_x"/>
                                          </p:val>
                                        </p:tav>
                                        <p:tav tm="100000">
                                          <p:val>
                                            <p:strVal val="#ppt_x"/>
                                          </p:val>
                                        </p:tav>
                                      </p:tavLst>
                                    </p:anim>
                                    <p:anim calcmode="lin" valueType="num">
                                      <p:cBhvr additive="base">
                                        <p:cTn id="48" dur="750" fill="hold"/>
                                        <p:tgtEl>
                                          <p:spTgt spid="162"/>
                                        </p:tgtEl>
                                        <p:attrNameLst>
                                          <p:attrName>ppt_y</p:attrName>
                                        </p:attrNameLst>
                                      </p:cBhvr>
                                      <p:tavLst>
                                        <p:tav tm="0">
                                          <p:val>
                                            <p:strVal val="1+#ppt_h/2"/>
                                          </p:val>
                                        </p:tav>
                                        <p:tav tm="100000">
                                          <p:val>
                                            <p:strVal val="#ppt_y"/>
                                          </p:val>
                                        </p:tav>
                                      </p:tavLst>
                                    </p:anim>
                                  </p:childTnLst>
                                </p:cTn>
                              </p:par>
                              <p:par>
                                <p:cTn id="49" presetID="2" presetClass="entr" presetSubtype="4" decel="100000" fill="hold" nodeType="withEffect">
                                  <p:stCondLst>
                                    <p:cond delay="600"/>
                                  </p:stCondLst>
                                  <p:childTnLst>
                                    <p:set>
                                      <p:cBhvr>
                                        <p:cTn id="50" dur="1" fill="hold">
                                          <p:stCondLst>
                                            <p:cond delay="0"/>
                                          </p:stCondLst>
                                        </p:cTn>
                                        <p:tgtEl>
                                          <p:spTgt spid="161"/>
                                        </p:tgtEl>
                                        <p:attrNameLst>
                                          <p:attrName>style.visibility</p:attrName>
                                        </p:attrNameLst>
                                      </p:cBhvr>
                                      <p:to>
                                        <p:strVal val="visible"/>
                                      </p:to>
                                    </p:set>
                                    <p:anim calcmode="lin" valueType="num">
                                      <p:cBhvr additive="base">
                                        <p:cTn id="51" dur="750" fill="hold"/>
                                        <p:tgtEl>
                                          <p:spTgt spid="161"/>
                                        </p:tgtEl>
                                        <p:attrNameLst>
                                          <p:attrName>ppt_x</p:attrName>
                                        </p:attrNameLst>
                                      </p:cBhvr>
                                      <p:tavLst>
                                        <p:tav tm="0">
                                          <p:val>
                                            <p:strVal val="#ppt_x"/>
                                          </p:val>
                                        </p:tav>
                                        <p:tav tm="100000">
                                          <p:val>
                                            <p:strVal val="#ppt_x"/>
                                          </p:val>
                                        </p:tav>
                                      </p:tavLst>
                                    </p:anim>
                                    <p:anim calcmode="lin" valueType="num">
                                      <p:cBhvr additive="base">
                                        <p:cTn id="52" dur="750" fill="hold"/>
                                        <p:tgtEl>
                                          <p:spTgt spid="161"/>
                                        </p:tgtEl>
                                        <p:attrNameLst>
                                          <p:attrName>ppt_y</p:attrName>
                                        </p:attrNameLst>
                                      </p:cBhvr>
                                      <p:tavLst>
                                        <p:tav tm="0">
                                          <p:val>
                                            <p:strVal val="1+#ppt_h/2"/>
                                          </p:val>
                                        </p:tav>
                                        <p:tav tm="100000">
                                          <p:val>
                                            <p:strVal val="#ppt_y"/>
                                          </p:val>
                                        </p:tav>
                                      </p:tavLst>
                                    </p:anim>
                                  </p:childTnLst>
                                </p:cTn>
                              </p:par>
                              <p:par>
                                <p:cTn id="53" presetID="2" presetClass="entr" presetSubtype="4" decel="100000" fill="hold" nodeType="withEffect">
                                  <p:stCondLst>
                                    <p:cond delay="700"/>
                                  </p:stCondLst>
                                  <p:childTnLst>
                                    <p:set>
                                      <p:cBhvr>
                                        <p:cTn id="54" dur="1" fill="hold">
                                          <p:stCondLst>
                                            <p:cond delay="0"/>
                                          </p:stCondLst>
                                        </p:cTn>
                                        <p:tgtEl>
                                          <p:spTgt spid="160"/>
                                        </p:tgtEl>
                                        <p:attrNameLst>
                                          <p:attrName>style.visibility</p:attrName>
                                        </p:attrNameLst>
                                      </p:cBhvr>
                                      <p:to>
                                        <p:strVal val="visible"/>
                                      </p:to>
                                    </p:set>
                                    <p:anim calcmode="lin" valueType="num">
                                      <p:cBhvr additive="base">
                                        <p:cTn id="55" dur="750" fill="hold"/>
                                        <p:tgtEl>
                                          <p:spTgt spid="160"/>
                                        </p:tgtEl>
                                        <p:attrNameLst>
                                          <p:attrName>ppt_x</p:attrName>
                                        </p:attrNameLst>
                                      </p:cBhvr>
                                      <p:tavLst>
                                        <p:tav tm="0">
                                          <p:val>
                                            <p:strVal val="#ppt_x"/>
                                          </p:val>
                                        </p:tav>
                                        <p:tav tm="100000">
                                          <p:val>
                                            <p:strVal val="#ppt_x"/>
                                          </p:val>
                                        </p:tav>
                                      </p:tavLst>
                                    </p:anim>
                                    <p:anim calcmode="lin" valueType="num">
                                      <p:cBhvr additive="base">
                                        <p:cTn id="56" dur="750" fill="hold"/>
                                        <p:tgtEl>
                                          <p:spTgt spid="160"/>
                                        </p:tgtEl>
                                        <p:attrNameLst>
                                          <p:attrName>ppt_y</p:attrName>
                                        </p:attrNameLst>
                                      </p:cBhvr>
                                      <p:tavLst>
                                        <p:tav tm="0">
                                          <p:val>
                                            <p:strVal val="1+#ppt_h/2"/>
                                          </p:val>
                                        </p:tav>
                                        <p:tav tm="100000">
                                          <p:val>
                                            <p:strVal val="#ppt_y"/>
                                          </p:val>
                                        </p:tav>
                                      </p:tavLst>
                                    </p:anim>
                                  </p:childTnLst>
                                </p:cTn>
                              </p:par>
                              <p:par>
                                <p:cTn id="57" presetID="2" presetClass="entr" presetSubtype="4" decel="100000" fill="hold" nodeType="withEffect">
                                  <p:stCondLst>
                                    <p:cond delay="800"/>
                                  </p:stCondLst>
                                  <p:childTnLst>
                                    <p:set>
                                      <p:cBhvr>
                                        <p:cTn id="58" dur="1" fill="hold">
                                          <p:stCondLst>
                                            <p:cond delay="0"/>
                                          </p:stCondLst>
                                        </p:cTn>
                                        <p:tgtEl>
                                          <p:spTgt spid="159"/>
                                        </p:tgtEl>
                                        <p:attrNameLst>
                                          <p:attrName>style.visibility</p:attrName>
                                        </p:attrNameLst>
                                      </p:cBhvr>
                                      <p:to>
                                        <p:strVal val="visible"/>
                                      </p:to>
                                    </p:set>
                                    <p:anim calcmode="lin" valueType="num">
                                      <p:cBhvr additive="base">
                                        <p:cTn id="59" dur="750" fill="hold"/>
                                        <p:tgtEl>
                                          <p:spTgt spid="159"/>
                                        </p:tgtEl>
                                        <p:attrNameLst>
                                          <p:attrName>ppt_x</p:attrName>
                                        </p:attrNameLst>
                                      </p:cBhvr>
                                      <p:tavLst>
                                        <p:tav tm="0">
                                          <p:val>
                                            <p:strVal val="#ppt_x"/>
                                          </p:val>
                                        </p:tav>
                                        <p:tav tm="100000">
                                          <p:val>
                                            <p:strVal val="#ppt_x"/>
                                          </p:val>
                                        </p:tav>
                                      </p:tavLst>
                                    </p:anim>
                                    <p:anim calcmode="lin" valueType="num">
                                      <p:cBhvr additive="base">
                                        <p:cTn id="60" dur="750" fill="hold"/>
                                        <p:tgtEl>
                                          <p:spTgt spid="159"/>
                                        </p:tgtEl>
                                        <p:attrNameLst>
                                          <p:attrName>ppt_y</p:attrName>
                                        </p:attrNameLst>
                                      </p:cBhvr>
                                      <p:tavLst>
                                        <p:tav tm="0">
                                          <p:val>
                                            <p:strVal val="1+#ppt_h/2"/>
                                          </p:val>
                                        </p:tav>
                                        <p:tav tm="100000">
                                          <p:val>
                                            <p:strVal val="#ppt_y"/>
                                          </p:val>
                                        </p:tav>
                                      </p:tavLst>
                                    </p:anim>
                                  </p:childTnLst>
                                </p:cTn>
                              </p:par>
                              <p:par>
                                <p:cTn id="61" presetID="2" presetClass="entr" presetSubtype="4" decel="100000" fill="hold" nodeType="withEffect">
                                  <p:stCondLst>
                                    <p:cond delay="900"/>
                                  </p:stCondLst>
                                  <p:childTnLst>
                                    <p:set>
                                      <p:cBhvr>
                                        <p:cTn id="62" dur="1" fill="hold">
                                          <p:stCondLst>
                                            <p:cond delay="0"/>
                                          </p:stCondLst>
                                        </p:cTn>
                                        <p:tgtEl>
                                          <p:spTgt spid="158"/>
                                        </p:tgtEl>
                                        <p:attrNameLst>
                                          <p:attrName>style.visibility</p:attrName>
                                        </p:attrNameLst>
                                      </p:cBhvr>
                                      <p:to>
                                        <p:strVal val="visible"/>
                                      </p:to>
                                    </p:set>
                                    <p:anim calcmode="lin" valueType="num">
                                      <p:cBhvr additive="base">
                                        <p:cTn id="63" dur="750" fill="hold"/>
                                        <p:tgtEl>
                                          <p:spTgt spid="158"/>
                                        </p:tgtEl>
                                        <p:attrNameLst>
                                          <p:attrName>ppt_x</p:attrName>
                                        </p:attrNameLst>
                                      </p:cBhvr>
                                      <p:tavLst>
                                        <p:tav tm="0">
                                          <p:val>
                                            <p:strVal val="#ppt_x"/>
                                          </p:val>
                                        </p:tav>
                                        <p:tav tm="100000">
                                          <p:val>
                                            <p:strVal val="#ppt_x"/>
                                          </p:val>
                                        </p:tav>
                                      </p:tavLst>
                                    </p:anim>
                                    <p:anim calcmode="lin" valueType="num">
                                      <p:cBhvr additive="base">
                                        <p:cTn id="64" dur="750" fill="hold"/>
                                        <p:tgtEl>
                                          <p:spTgt spid="158"/>
                                        </p:tgtEl>
                                        <p:attrNameLst>
                                          <p:attrName>ppt_y</p:attrName>
                                        </p:attrNameLst>
                                      </p:cBhvr>
                                      <p:tavLst>
                                        <p:tav tm="0">
                                          <p:val>
                                            <p:strVal val="1+#ppt_h/2"/>
                                          </p:val>
                                        </p:tav>
                                        <p:tav tm="100000">
                                          <p:val>
                                            <p:strVal val="#ppt_y"/>
                                          </p:val>
                                        </p:tav>
                                      </p:tavLst>
                                    </p:anim>
                                  </p:childTnLst>
                                </p:cTn>
                              </p:par>
                              <p:par>
                                <p:cTn id="65" presetID="2" presetClass="entr" presetSubtype="4" decel="100000" fill="hold" nodeType="withEffect">
                                  <p:stCondLst>
                                    <p:cond delay="1000"/>
                                  </p:stCondLst>
                                  <p:childTnLst>
                                    <p:set>
                                      <p:cBhvr>
                                        <p:cTn id="66" dur="1" fill="hold">
                                          <p:stCondLst>
                                            <p:cond delay="0"/>
                                          </p:stCondLst>
                                        </p:cTn>
                                        <p:tgtEl>
                                          <p:spTgt spid="156"/>
                                        </p:tgtEl>
                                        <p:attrNameLst>
                                          <p:attrName>style.visibility</p:attrName>
                                        </p:attrNameLst>
                                      </p:cBhvr>
                                      <p:to>
                                        <p:strVal val="visible"/>
                                      </p:to>
                                    </p:set>
                                    <p:anim calcmode="lin" valueType="num">
                                      <p:cBhvr additive="base">
                                        <p:cTn id="67" dur="750" fill="hold"/>
                                        <p:tgtEl>
                                          <p:spTgt spid="156"/>
                                        </p:tgtEl>
                                        <p:attrNameLst>
                                          <p:attrName>ppt_x</p:attrName>
                                        </p:attrNameLst>
                                      </p:cBhvr>
                                      <p:tavLst>
                                        <p:tav tm="0">
                                          <p:val>
                                            <p:strVal val="#ppt_x"/>
                                          </p:val>
                                        </p:tav>
                                        <p:tav tm="100000">
                                          <p:val>
                                            <p:strVal val="#ppt_x"/>
                                          </p:val>
                                        </p:tav>
                                      </p:tavLst>
                                    </p:anim>
                                    <p:anim calcmode="lin" valueType="num">
                                      <p:cBhvr additive="base">
                                        <p:cTn id="68" dur="750" fill="hold"/>
                                        <p:tgtEl>
                                          <p:spTgt spid="156"/>
                                        </p:tgtEl>
                                        <p:attrNameLst>
                                          <p:attrName>ppt_y</p:attrName>
                                        </p:attrNameLst>
                                      </p:cBhvr>
                                      <p:tavLst>
                                        <p:tav tm="0">
                                          <p:val>
                                            <p:strVal val="1+#ppt_h/2"/>
                                          </p:val>
                                        </p:tav>
                                        <p:tav tm="100000">
                                          <p:val>
                                            <p:strVal val="#ppt_y"/>
                                          </p:val>
                                        </p:tav>
                                      </p:tavLst>
                                    </p:anim>
                                  </p:childTnLst>
                                </p:cTn>
                              </p:par>
                              <p:par>
                                <p:cTn id="69" presetID="2" presetClass="entr" presetSubtype="4" decel="100000" fill="hold" nodeType="withEffect">
                                  <p:stCondLst>
                                    <p:cond delay="1100"/>
                                  </p:stCondLst>
                                  <p:childTnLst>
                                    <p:set>
                                      <p:cBhvr>
                                        <p:cTn id="70" dur="1" fill="hold">
                                          <p:stCondLst>
                                            <p:cond delay="0"/>
                                          </p:stCondLst>
                                        </p:cTn>
                                        <p:tgtEl>
                                          <p:spTgt spid="155"/>
                                        </p:tgtEl>
                                        <p:attrNameLst>
                                          <p:attrName>style.visibility</p:attrName>
                                        </p:attrNameLst>
                                      </p:cBhvr>
                                      <p:to>
                                        <p:strVal val="visible"/>
                                      </p:to>
                                    </p:set>
                                    <p:anim calcmode="lin" valueType="num">
                                      <p:cBhvr additive="base">
                                        <p:cTn id="71" dur="750" fill="hold"/>
                                        <p:tgtEl>
                                          <p:spTgt spid="155"/>
                                        </p:tgtEl>
                                        <p:attrNameLst>
                                          <p:attrName>ppt_x</p:attrName>
                                        </p:attrNameLst>
                                      </p:cBhvr>
                                      <p:tavLst>
                                        <p:tav tm="0">
                                          <p:val>
                                            <p:strVal val="#ppt_x"/>
                                          </p:val>
                                        </p:tav>
                                        <p:tav tm="100000">
                                          <p:val>
                                            <p:strVal val="#ppt_x"/>
                                          </p:val>
                                        </p:tav>
                                      </p:tavLst>
                                    </p:anim>
                                    <p:anim calcmode="lin" valueType="num">
                                      <p:cBhvr additive="base">
                                        <p:cTn id="72" dur="750" fill="hold"/>
                                        <p:tgtEl>
                                          <p:spTgt spid="155"/>
                                        </p:tgtEl>
                                        <p:attrNameLst>
                                          <p:attrName>ppt_y</p:attrName>
                                        </p:attrNameLst>
                                      </p:cBhvr>
                                      <p:tavLst>
                                        <p:tav tm="0">
                                          <p:val>
                                            <p:strVal val="1+#ppt_h/2"/>
                                          </p:val>
                                        </p:tav>
                                        <p:tav tm="100000">
                                          <p:val>
                                            <p:strVal val="#ppt_y"/>
                                          </p:val>
                                        </p:tav>
                                      </p:tavLst>
                                    </p:anim>
                                  </p:childTnLst>
                                </p:cTn>
                              </p:par>
                              <p:par>
                                <p:cTn id="73" presetID="2" presetClass="entr" presetSubtype="4" decel="100000" fill="hold" nodeType="withEffect">
                                  <p:stCondLst>
                                    <p:cond delay="1200"/>
                                  </p:stCondLst>
                                  <p:childTnLst>
                                    <p:set>
                                      <p:cBhvr>
                                        <p:cTn id="74" dur="1" fill="hold">
                                          <p:stCondLst>
                                            <p:cond delay="0"/>
                                          </p:stCondLst>
                                        </p:cTn>
                                        <p:tgtEl>
                                          <p:spTgt spid="154"/>
                                        </p:tgtEl>
                                        <p:attrNameLst>
                                          <p:attrName>style.visibility</p:attrName>
                                        </p:attrNameLst>
                                      </p:cBhvr>
                                      <p:to>
                                        <p:strVal val="visible"/>
                                      </p:to>
                                    </p:set>
                                    <p:anim calcmode="lin" valueType="num">
                                      <p:cBhvr additive="base">
                                        <p:cTn id="75" dur="750" fill="hold"/>
                                        <p:tgtEl>
                                          <p:spTgt spid="154"/>
                                        </p:tgtEl>
                                        <p:attrNameLst>
                                          <p:attrName>ppt_x</p:attrName>
                                        </p:attrNameLst>
                                      </p:cBhvr>
                                      <p:tavLst>
                                        <p:tav tm="0">
                                          <p:val>
                                            <p:strVal val="#ppt_x"/>
                                          </p:val>
                                        </p:tav>
                                        <p:tav tm="100000">
                                          <p:val>
                                            <p:strVal val="#ppt_x"/>
                                          </p:val>
                                        </p:tav>
                                      </p:tavLst>
                                    </p:anim>
                                    <p:anim calcmode="lin" valueType="num">
                                      <p:cBhvr additive="base">
                                        <p:cTn id="76" dur="750" fill="hold"/>
                                        <p:tgtEl>
                                          <p:spTgt spid="154"/>
                                        </p:tgtEl>
                                        <p:attrNameLst>
                                          <p:attrName>ppt_y</p:attrName>
                                        </p:attrNameLst>
                                      </p:cBhvr>
                                      <p:tavLst>
                                        <p:tav tm="0">
                                          <p:val>
                                            <p:strVal val="1+#ppt_h/2"/>
                                          </p:val>
                                        </p:tav>
                                        <p:tav tm="100000">
                                          <p:val>
                                            <p:strVal val="#ppt_y"/>
                                          </p:val>
                                        </p:tav>
                                      </p:tavLst>
                                    </p:anim>
                                  </p:childTnLst>
                                </p:cTn>
                              </p:par>
                              <p:par>
                                <p:cTn id="77" presetID="2" presetClass="entr" presetSubtype="4" decel="100000" fill="hold" nodeType="withEffect">
                                  <p:stCondLst>
                                    <p:cond delay="1300"/>
                                  </p:stCondLst>
                                  <p:childTnLst>
                                    <p:set>
                                      <p:cBhvr>
                                        <p:cTn id="78" dur="1" fill="hold">
                                          <p:stCondLst>
                                            <p:cond delay="0"/>
                                          </p:stCondLst>
                                        </p:cTn>
                                        <p:tgtEl>
                                          <p:spTgt spid="153"/>
                                        </p:tgtEl>
                                        <p:attrNameLst>
                                          <p:attrName>style.visibility</p:attrName>
                                        </p:attrNameLst>
                                      </p:cBhvr>
                                      <p:to>
                                        <p:strVal val="visible"/>
                                      </p:to>
                                    </p:set>
                                    <p:anim calcmode="lin" valueType="num">
                                      <p:cBhvr additive="base">
                                        <p:cTn id="79" dur="750" fill="hold"/>
                                        <p:tgtEl>
                                          <p:spTgt spid="153"/>
                                        </p:tgtEl>
                                        <p:attrNameLst>
                                          <p:attrName>ppt_x</p:attrName>
                                        </p:attrNameLst>
                                      </p:cBhvr>
                                      <p:tavLst>
                                        <p:tav tm="0">
                                          <p:val>
                                            <p:strVal val="#ppt_x"/>
                                          </p:val>
                                        </p:tav>
                                        <p:tav tm="100000">
                                          <p:val>
                                            <p:strVal val="#ppt_x"/>
                                          </p:val>
                                        </p:tav>
                                      </p:tavLst>
                                    </p:anim>
                                    <p:anim calcmode="lin" valueType="num">
                                      <p:cBhvr additive="base">
                                        <p:cTn id="80" dur="750" fill="hold"/>
                                        <p:tgtEl>
                                          <p:spTgt spid="153"/>
                                        </p:tgtEl>
                                        <p:attrNameLst>
                                          <p:attrName>ppt_y</p:attrName>
                                        </p:attrNameLst>
                                      </p:cBhvr>
                                      <p:tavLst>
                                        <p:tav tm="0">
                                          <p:val>
                                            <p:strVal val="1+#ppt_h/2"/>
                                          </p:val>
                                        </p:tav>
                                        <p:tav tm="100000">
                                          <p:val>
                                            <p:strVal val="#ppt_y"/>
                                          </p:val>
                                        </p:tav>
                                      </p:tavLst>
                                    </p:anim>
                                  </p:childTnLst>
                                </p:cTn>
                              </p:par>
                              <p:par>
                                <p:cTn id="81" presetID="2" presetClass="entr" presetSubtype="4" decel="100000" fill="hold" nodeType="withEffect">
                                  <p:stCondLst>
                                    <p:cond delay="1400"/>
                                  </p:stCondLst>
                                  <p:childTnLst>
                                    <p:set>
                                      <p:cBhvr>
                                        <p:cTn id="82" dur="1" fill="hold">
                                          <p:stCondLst>
                                            <p:cond delay="0"/>
                                          </p:stCondLst>
                                        </p:cTn>
                                        <p:tgtEl>
                                          <p:spTgt spid="152"/>
                                        </p:tgtEl>
                                        <p:attrNameLst>
                                          <p:attrName>style.visibility</p:attrName>
                                        </p:attrNameLst>
                                      </p:cBhvr>
                                      <p:to>
                                        <p:strVal val="visible"/>
                                      </p:to>
                                    </p:set>
                                    <p:anim calcmode="lin" valueType="num">
                                      <p:cBhvr additive="base">
                                        <p:cTn id="83" dur="750" fill="hold"/>
                                        <p:tgtEl>
                                          <p:spTgt spid="152"/>
                                        </p:tgtEl>
                                        <p:attrNameLst>
                                          <p:attrName>ppt_x</p:attrName>
                                        </p:attrNameLst>
                                      </p:cBhvr>
                                      <p:tavLst>
                                        <p:tav tm="0">
                                          <p:val>
                                            <p:strVal val="#ppt_x"/>
                                          </p:val>
                                        </p:tav>
                                        <p:tav tm="100000">
                                          <p:val>
                                            <p:strVal val="#ppt_x"/>
                                          </p:val>
                                        </p:tav>
                                      </p:tavLst>
                                    </p:anim>
                                    <p:anim calcmode="lin" valueType="num">
                                      <p:cBhvr additive="base">
                                        <p:cTn id="84" dur="750" fill="hold"/>
                                        <p:tgtEl>
                                          <p:spTgt spid="152"/>
                                        </p:tgtEl>
                                        <p:attrNameLst>
                                          <p:attrName>ppt_y</p:attrName>
                                        </p:attrNameLst>
                                      </p:cBhvr>
                                      <p:tavLst>
                                        <p:tav tm="0">
                                          <p:val>
                                            <p:strVal val="1+#ppt_h/2"/>
                                          </p:val>
                                        </p:tav>
                                        <p:tav tm="100000">
                                          <p:val>
                                            <p:strVal val="#ppt_y"/>
                                          </p:val>
                                        </p:tav>
                                      </p:tavLst>
                                    </p:anim>
                                  </p:childTnLst>
                                </p:cTn>
                              </p:par>
                              <p:par>
                                <p:cTn id="85" presetID="2" presetClass="entr" presetSubtype="4" decel="100000" fill="hold" nodeType="withEffect">
                                  <p:stCondLst>
                                    <p:cond delay="1500"/>
                                  </p:stCondLst>
                                  <p:childTnLst>
                                    <p:set>
                                      <p:cBhvr>
                                        <p:cTn id="86" dur="1" fill="hold">
                                          <p:stCondLst>
                                            <p:cond delay="0"/>
                                          </p:stCondLst>
                                        </p:cTn>
                                        <p:tgtEl>
                                          <p:spTgt spid="151"/>
                                        </p:tgtEl>
                                        <p:attrNameLst>
                                          <p:attrName>style.visibility</p:attrName>
                                        </p:attrNameLst>
                                      </p:cBhvr>
                                      <p:to>
                                        <p:strVal val="visible"/>
                                      </p:to>
                                    </p:set>
                                    <p:anim calcmode="lin" valueType="num">
                                      <p:cBhvr additive="base">
                                        <p:cTn id="87" dur="750" fill="hold"/>
                                        <p:tgtEl>
                                          <p:spTgt spid="151"/>
                                        </p:tgtEl>
                                        <p:attrNameLst>
                                          <p:attrName>ppt_x</p:attrName>
                                        </p:attrNameLst>
                                      </p:cBhvr>
                                      <p:tavLst>
                                        <p:tav tm="0">
                                          <p:val>
                                            <p:strVal val="#ppt_x"/>
                                          </p:val>
                                        </p:tav>
                                        <p:tav tm="100000">
                                          <p:val>
                                            <p:strVal val="#ppt_x"/>
                                          </p:val>
                                        </p:tav>
                                      </p:tavLst>
                                    </p:anim>
                                    <p:anim calcmode="lin" valueType="num">
                                      <p:cBhvr additive="base">
                                        <p:cTn id="88" dur="750" fill="hold"/>
                                        <p:tgtEl>
                                          <p:spTgt spid="151"/>
                                        </p:tgtEl>
                                        <p:attrNameLst>
                                          <p:attrName>ppt_y</p:attrName>
                                        </p:attrNameLst>
                                      </p:cBhvr>
                                      <p:tavLst>
                                        <p:tav tm="0">
                                          <p:val>
                                            <p:strVal val="1+#ppt_h/2"/>
                                          </p:val>
                                        </p:tav>
                                        <p:tav tm="100000">
                                          <p:val>
                                            <p:strVal val="#ppt_y"/>
                                          </p:val>
                                        </p:tav>
                                      </p:tavLst>
                                    </p:anim>
                                  </p:childTnLst>
                                </p:cTn>
                              </p:par>
                              <p:par>
                                <p:cTn id="89" presetID="2" presetClass="entr" presetSubtype="4" decel="100000" fill="hold" nodeType="withEffect">
                                  <p:stCondLst>
                                    <p:cond delay="1600"/>
                                  </p:stCondLst>
                                  <p:childTnLst>
                                    <p:set>
                                      <p:cBhvr>
                                        <p:cTn id="90" dur="1" fill="hold">
                                          <p:stCondLst>
                                            <p:cond delay="0"/>
                                          </p:stCondLst>
                                        </p:cTn>
                                        <p:tgtEl>
                                          <p:spTgt spid="150"/>
                                        </p:tgtEl>
                                        <p:attrNameLst>
                                          <p:attrName>style.visibility</p:attrName>
                                        </p:attrNameLst>
                                      </p:cBhvr>
                                      <p:to>
                                        <p:strVal val="visible"/>
                                      </p:to>
                                    </p:set>
                                    <p:anim calcmode="lin" valueType="num">
                                      <p:cBhvr additive="base">
                                        <p:cTn id="91" dur="750" fill="hold"/>
                                        <p:tgtEl>
                                          <p:spTgt spid="150"/>
                                        </p:tgtEl>
                                        <p:attrNameLst>
                                          <p:attrName>ppt_x</p:attrName>
                                        </p:attrNameLst>
                                      </p:cBhvr>
                                      <p:tavLst>
                                        <p:tav tm="0">
                                          <p:val>
                                            <p:strVal val="#ppt_x"/>
                                          </p:val>
                                        </p:tav>
                                        <p:tav tm="100000">
                                          <p:val>
                                            <p:strVal val="#ppt_x"/>
                                          </p:val>
                                        </p:tav>
                                      </p:tavLst>
                                    </p:anim>
                                    <p:anim calcmode="lin" valueType="num">
                                      <p:cBhvr additive="base">
                                        <p:cTn id="92" dur="750" fill="hold"/>
                                        <p:tgtEl>
                                          <p:spTgt spid="150"/>
                                        </p:tgtEl>
                                        <p:attrNameLst>
                                          <p:attrName>ppt_y</p:attrName>
                                        </p:attrNameLst>
                                      </p:cBhvr>
                                      <p:tavLst>
                                        <p:tav tm="0">
                                          <p:val>
                                            <p:strVal val="1+#ppt_h/2"/>
                                          </p:val>
                                        </p:tav>
                                        <p:tav tm="100000">
                                          <p:val>
                                            <p:strVal val="#ppt_y"/>
                                          </p:val>
                                        </p:tav>
                                      </p:tavLst>
                                    </p:anim>
                                  </p:childTnLst>
                                </p:cTn>
                              </p:par>
                            </p:childTnLst>
                          </p:cTn>
                        </p:par>
                        <p:par>
                          <p:cTn id="93" fill="hold">
                            <p:stCondLst>
                              <p:cond delay="3350"/>
                            </p:stCondLst>
                            <p:childTnLst>
                              <p:par>
                                <p:cTn id="94" presetID="2" presetClass="entr" presetSubtype="8" decel="100000" fill="hold" nodeType="afterEffect">
                                  <p:stCondLst>
                                    <p:cond delay="0"/>
                                  </p:stCondLst>
                                  <p:childTnLst>
                                    <p:set>
                                      <p:cBhvr>
                                        <p:cTn id="95" dur="1" fill="hold">
                                          <p:stCondLst>
                                            <p:cond delay="0"/>
                                          </p:stCondLst>
                                        </p:cTn>
                                        <p:tgtEl>
                                          <p:spTgt spid="13"/>
                                        </p:tgtEl>
                                        <p:attrNameLst>
                                          <p:attrName>style.visibility</p:attrName>
                                        </p:attrNameLst>
                                      </p:cBhvr>
                                      <p:to>
                                        <p:strVal val="visible"/>
                                      </p:to>
                                    </p:set>
                                    <p:anim calcmode="lin" valueType="num">
                                      <p:cBhvr additive="base">
                                        <p:cTn id="96" dur="750" fill="hold"/>
                                        <p:tgtEl>
                                          <p:spTgt spid="13"/>
                                        </p:tgtEl>
                                        <p:attrNameLst>
                                          <p:attrName>ppt_x</p:attrName>
                                        </p:attrNameLst>
                                      </p:cBhvr>
                                      <p:tavLst>
                                        <p:tav tm="0">
                                          <p:val>
                                            <p:strVal val="0-#ppt_w/2"/>
                                          </p:val>
                                        </p:tav>
                                        <p:tav tm="100000">
                                          <p:val>
                                            <p:strVal val="#ppt_x"/>
                                          </p:val>
                                        </p:tav>
                                      </p:tavLst>
                                    </p:anim>
                                    <p:anim calcmode="lin" valueType="num">
                                      <p:cBhvr additive="base">
                                        <p:cTn id="97" dur="750" fill="hold"/>
                                        <p:tgtEl>
                                          <p:spTgt spid="13"/>
                                        </p:tgtEl>
                                        <p:attrNameLst>
                                          <p:attrName>ppt_y</p:attrName>
                                        </p:attrNameLst>
                                      </p:cBhvr>
                                      <p:tavLst>
                                        <p:tav tm="0">
                                          <p:val>
                                            <p:strVal val="#ppt_y"/>
                                          </p:val>
                                        </p:tav>
                                        <p:tav tm="100000">
                                          <p:val>
                                            <p:strVal val="#ppt_y"/>
                                          </p:val>
                                        </p:tav>
                                      </p:tavLst>
                                    </p:anim>
                                  </p:childTnLst>
                                </p:cTn>
                              </p:par>
                              <p:par>
                                <p:cTn id="98" presetID="2" presetClass="entr" presetSubtype="8" decel="100000" fill="hold" nodeType="withEffect">
                                  <p:stCondLst>
                                    <p:cond delay="250"/>
                                  </p:stCondLst>
                                  <p:childTnLst>
                                    <p:set>
                                      <p:cBhvr>
                                        <p:cTn id="99" dur="1" fill="hold">
                                          <p:stCondLst>
                                            <p:cond delay="0"/>
                                          </p:stCondLst>
                                        </p:cTn>
                                        <p:tgtEl>
                                          <p:spTgt spid="10"/>
                                        </p:tgtEl>
                                        <p:attrNameLst>
                                          <p:attrName>style.visibility</p:attrName>
                                        </p:attrNameLst>
                                      </p:cBhvr>
                                      <p:to>
                                        <p:strVal val="visible"/>
                                      </p:to>
                                    </p:set>
                                    <p:anim calcmode="lin" valueType="num">
                                      <p:cBhvr additive="base">
                                        <p:cTn id="100" dur="750" fill="hold"/>
                                        <p:tgtEl>
                                          <p:spTgt spid="10"/>
                                        </p:tgtEl>
                                        <p:attrNameLst>
                                          <p:attrName>ppt_x</p:attrName>
                                        </p:attrNameLst>
                                      </p:cBhvr>
                                      <p:tavLst>
                                        <p:tav tm="0">
                                          <p:val>
                                            <p:strVal val="0-#ppt_w/2"/>
                                          </p:val>
                                        </p:tav>
                                        <p:tav tm="100000">
                                          <p:val>
                                            <p:strVal val="#ppt_x"/>
                                          </p:val>
                                        </p:tav>
                                      </p:tavLst>
                                    </p:anim>
                                    <p:anim calcmode="lin" valueType="num">
                                      <p:cBhvr additive="base">
                                        <p:cTn id="101" dur="750" fill="hold"/>
                                        <p:tgtEl>
                                          <p:spTgt spid="10"/>
                                        </p:tgtEl>
                                        <p:attrNameLst>
                                          <p:attrName>ppt_y</p:attrName>
                                        </p:attrNameLst>
                                      </p:cBhvr>
                                      <p:tavLst>
                                        <p:tav tm="0">
                                          <p:val>
                                            <p:strVal val="#ppt_y"/>
                                          </p:val>
                                        </p:tav>
                                        <p:tav tm="100000">
                                          <p:val>
                                            <p:strVal val="#ppt_y"/>
                                          </p:val>
                                        </p:tav>
                                      </p:tavLst>
                                    </p:anim>
                                  </p:childTnLst>
                                </p:cTn>
                              </p:par>
                              <p:par>
                                <p:cTn id="102" presetID="2" presetClass="entr" presetSubtype="8" decel="100000" fill="hold" nodeType="withEffect">
                                  <p:stCondLst>
                                    <p:cond delay="500"/>
                                  </p:stCondLst>
                                  <p:childTnLst>
                                    <p:set>
                                      <p:cBhvr>
                                        <p:cTn id="103" dur="1" fill="hold">
                                          <p:stCondLst>
                                            <p:cond delay="0"/>
                                          </p:stCondLst>
                                        </p:cTn>
                                        <p:tgtEl>
                                          <p:spTgt spid="11"/>
                                        </p:tgtEl>
                                        <p:attrNameLst>
                                          <p:attrName>style.visibility</p:attrName>
                                        </p:attrNameLst>
                                      </p:cBhvr>
                                      <p:to>
                                        <p:strVal val="visible"/>
                                      </p:to>
                                    </p:set>
                                    <p:anim calcmode="lin" valueType="num">
                                      <p:cBhvr additive="base">
                                        <p:cTn id="104" dur="750" fill="hold"/>
                                        <p:tgtEl>
                                          <p:spTgt spid="11"/>
                                        </p:tgtEl>
                                        <p:attrNameLst>
                                          <p:attrName>ppt_x</p:attrName>
                                        </p:attrNameLst>
                                      </p:cBhvr>
                                      <p:tavLst>
                                        <p:tav tm="0">
                                          <p:val>
                                            <p:strVal val="0-#ppt_w/2"/>
                                          </p:val>
                                        </p:tav>
                                        <p:tav tm="100000">
                                          <p:val>
                                            <p:strVal val="#ppt_x"/>
                                          </p:val>
                                        </p:tav>
                                      </p:tavLst>
                                    </p:anim>
                                    <p:anim calcmode="lin" valueType="num">
                                      <p:cBhvr additive="base">
                                        <p:cTn id="105"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24" grpId="0" animBg="1"/>
      <p:bldP spid="225" grpId="0" animBg="1"/>
      <p:bldP spid="226" grpId="0" animBg="1"/>
      <p:bldP spid="227" grpId="0" animBg="1"/>
      <p:bldP spid="22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0"/>
            <a:ext cx="532503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endParaRPr lang="en-US" sz="5400" dirty="0" smtClean="0">
              <a:solidFill>
                <a:schemeClr val="bg1"/>
              </a:solidFill>
              <a:latin typeface="+mj-lt"/>
              <a:ea typeface="Segoe UI" pitchFamily="34" charset="0"/>
              <a:cs typeface="Segoe UI" pitchFamily="34" charset="0"/>
            </a:endParaRPr>
          </a:p>
          <a:p>
            <a:pPr defTabSz="932472" fontAlgn="base">
              <a:lnSpc>
                <a:spcPct val="90000"/>
              </a:lnSpc>
              <a:spcBef>
                <a:spcPct val="0"/>
              </a:spcBef>
              <a:spcAft>
                <a:spcPct val="0"/>
              </a:spcAft>
            </a:pPr>
            <a:endParaRPr lang="en-US" sz="5400" dirty="0">
              <a:solidFill>
                <a:schemeClr val="bg1"/>
              </a:solidFill>
              <a:latin typeface="+mj-lt"/>
              <a:ea typeface="Segoe UI" pitchFamily="34" charset="0"/>
              <a:cs typeface="Segoe UI" pitchFamily="34" charset="0"/>
            </a:endParaRPr>
          </a:p>
        </p:txBody>
      </p:sp>
      <p:sp>
        <p:nvSpPr>
          <p:cNvPr id="5" name="Rectangle 4"/>
          <p:cNvSpPr/>
          <p:nvPr/>
        </p:nvSpPr>
        <p:spPr bwMode="auto">
          <a:xfrm>
            <a:off x="0" y="6445885"/>
            <a:ext cx="5325035" cy="548640"/>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a:lnSpc>
                <a:spcPct val="90000"/>
              </a:lnSpc>
            </a:pPr>
            <a:endParaRPr lang="en-US" sz="2400" kern="0" dirty="0">
              <a:ln>
                <a:solidFill>
                  <a:srgbClr val="FFFFFF">
                    <a:alpha val="0"/>
                  </a:srgbClr>
                </a:solidFill>
              </a:ln>
              <a:solidFill>
                <a:schemeClr val="bg1"/>
              </a:solidFill>
              <a:latin typeface="Segoe UI Semibold" panose="020B0702040204020203" pitchFamily="34" charset="0"/>
              <a:ea typeface="MS PGothic" charset="0"/>
              <a:cs typeface="Segoe UI Semibold" panose="020B0702040204020203" pitchFamily="34" charset="0"/>
            </a:endParaRPr>
          </a:p>
        </p:txBody>
      </p:sp>
      <p:sp>
        <p:nvSpPr>
          <p:cNvPr id="6" name="Freeform 5"/>
          <p:cNvSpPr>
            <a:spLocks/>
          </p:cNvSpPr>
          <p:nvPr/>
        </p:nvSpPr>
        <p:spPr bwMode="auto">
          <a:xfrm flipH="1">
            <a:off x="2671625" y="4267200"/>
            <a:ext cx="2653409" cy="2178685"/>
          </a:xfrm>
          <a:custGeom>
            <a:avLst/>
            <a:gdLst>
              <a:gd name="connsiteX0" fmla="*/ 603413 w 1090712"/>
              <a:gd name="connsiteY0" fmla="*/ 721327 h 895572"/>
              <a:gd name="connsiteX1" fmla="*/ 578466 w 1090712"/>
              <a:gd name="connsiteY1" fmla="*/ 770746 h 895572"/>
              <a:gd name="connsiteX2" fmla="*/ 553519 w 1090712"/>
              <a:gd name="connsiteY2" fmla="*/ 818264 h 895572"/>
              <a:gd name="connsiteX3" fmla="*/ 528334 w 1090712"/>
              <a:gd name="connsiteY3" fmla="*/ 865069 h 895572"/>
              <a:gd name="connsiteX4" fmla="*/ 511825 w 1090712"/>
              <a:gd name="connsiteY4" fmla="*/ 895572 h 895572"/>
              <a:gd name="connsiteX5" fmla="*/ 624528 w 1090712"/>
              <a:gd name="connsiteY5" fmla="*/ 895572 h 895572"/>
              <a:gd name="connsiteX6" fmla="*/ 624796 w 1090712"/>
              <a:gd name="connsiteY6" fmla="*/ 894768 h 895572"/>
              <a:gd name="connsiteX7" fmla="*/ 625271 w 1090712"/>
              <a:gd name="connsiteY7" fmla="*/ 891679 h 895572"/>
              <a:gd name="connsiteX8" fmla="*/ 625747 w 1090712"/>
              <a:gd name="connsiteY8" fmla="*/ 889066 h 895572"/>
              <a:gd name="connsiteX9" fmla="*/ 625747 w 1090712"/>
              <a:gd name="connsiteY9" fmla="*/ 860555 h 895572"/>
              <a:gd name="connsiteX10" fmla="*/ 624796 w 1090712"/>
              <a:gd name="connsiteY10" fmla="*/ 833945 h 895572"/>
              <a:gd name="connsiteX11" fmla="*/ 624321 w 1090712"/>
              <a:gd name="connsiteY11" fmla="*/ 820877 h 895572"/>
              <a:gd name="connsiteX12" fmla="*/ 623608 w 1090712"/>
              <a:gd name="connsiteY12" fmla="*/ 808047 h 895572"/>
              <a:gd name="connsiteX13" fmla="*/ 621708 w 1090712"/>
              <a:gd name="connsiteY13" fmla="*/ 795218 h 895572"/>
              <a:gd name="connsiteX14" fmla="*/ 620044 w 1090712"/>
              <a:gd name="connsiteY14" fmla="*/ 782625 h 895572"/>
              <a:gd name="connsiteX15" fmla="*/ 616005 w 1090712"/>
              <a:gd name="connsiteY15" fmla="*/ 766707 h 895572"/>
              <a:gd name="connsiteX16" fmla="*/ 611966 w 1090712"/>
              <a:gd name="connsiteY16" fmla="*/ 751976 h 895572"/>
              <a:gd name="connsiteX17" fmla="*/ 607452 w 1090712"/>
              <a:gd name="connsiteY17" fmla="*/ 737245 h 895572"/>
              <a:gd name="connsiteX18" fmla="*/ 698212 w 1090712"/>
              <a:gd name="connsiteY18" fmla="*/ 530778 h 895572"/>
              <a:gd name="connsiteX19" fmla="*/ 693460 w 1090712"/>
              <a:gd name="connsiteY19" fmla="*/ 534818 h 895572"/>
              <a:gd name="connsiteX20" fmla="*/ 688471 w 1090712"/>
              <a:gd name="connsiteY20" fmla="*/ 538857 h 895572"/>
              <a:gd name="connsiteX21" fmla="*/ 678254 w 1090712"/>
              <a:gd name="connsiteY21" fmla="*/ 546935 h 895572"/>
              <a:gd name="connsiteX22" fmla="*/ 669226 w 1090712"/>
              <a:gd name="connsiteY22" fmla="*/ 553587 h 895572"/>
              <a:gd name="connsiteX23" fmla="*/ 663048 w 1090712"/>
              <a:gd name="connsiteY23" fmla="*/ 558814 h 895572"/>
              <a:gd name="connsiteX24" fmla="*/ 663048 w 1090712"/>
              <a:gd name="connsiteY24" fmla="*/ 556676 h 895572"/>
              <a:gd name="connsiteX25" fmla="*/ 663523 w 1090712"/>
              <a:gd name="connsiteY25" fmla="*/ 554538 h 895572"/>
              <a:gd name="connsiteX26" fmla="*/ 665424 w 1090712"/>
              <a:gd name="connsiteY26" fmla="*/ 550498 h 895572"/>
              <a:gd name="connsiteX27" fmla="*/ 668038 w 1090712"/>
              <a:gd name="connsiteY27" fmla="*/ 546459 h 895572"/>
              <a:gd name="connsiteX28" fmla="*/ 671602 w 1090712"/>
              <a:gd name="connsiteY28" fmla="*/ 542420 h 895572"/>
              <a:gd name="connsiteX29" fmla="*/ 676829 w 1090712"/>
              <a:gd name="connsiteY29" fmla="*/ 538857 h 895572"/>
              <a:gd name="connsiteX30" fmla="*/ 682768 w 1090712"/>
              <a:gd name="connsiteY30" fmla="*/ 535768 h 895572"/>
              <a:gd name="connsiteX31" fmla="*/ 689896 w 1090712"/>
              <a:gd name="connsiteY31" fmla="*/ 533154 h 895572"/>
              <a:gd name="connsiteX32" fmla="*/ 654257 w 1090712"/>
              <a:gd name="connsiteY32" fmla="*/ 302216 h 895572"/>
              <a:gd name="connsiteX33" fmla="*/ 651882 w 1090712"/>
              <a:gd name="connsiteY33" fmla="*/ 302691 h 895572"/>
              <a:gd name="connsiteX34" fmla="*/ 649268 w 1090712"/>
              <a:gd name="connsiteY34" fmla="*/ 303166 h 895572"/>
              <a:gd name="connsiteX35" fmla="*/ 647130 w 1090712"/>
              <a:gd name="connsiteY35" fmla="*/ 304354 h 895572"/>
              <a:gd name="connsiteX36" fmla="*/ 644516 w 1090712"/>
              <a:gd name="connsiteY36" fmla="*/ 306255 h 895572"/>
              <a:gd name="connsiteX37" fmla="*/ 642140 w 1090712"/>
              <a:gd name="connsiteY37" fmla="*/ 307918 h 895572"/>
              <a:gd name="connsiteX38" fmla="*/ 640002 w 1090712"/>
              <a:gd name="connsiteY38" fmla="*/ 310294 h 895572"/>
              <a:gd name="connsiteX39" fmla="*/ 638101 w 1090712"/>
              <a:gd name="connsiteY39" fmla="*/ 312432 h 895572"/>
              <a:gd name="connsiteX40" fmla="*/ 636913 w 1090712"/>
              <a:gd name="connsiteY40" fmla="*/ 314571 h 895572"/>
              <a:gd name="connsiteX41" fmla="*/ 635963 w 1090712"/>
              <a:gd name="connsiteY41" fmla="*/ 316946 h 895572"/>
              <a:gd name="connsiteX42" fmla="*/ 635963 w 1090712"/>
              <a:gd name="connsiteY42" fmla="*/ 319085 h 895572"/>
              <a:gd name="connsiteX43" fmla="*/ 636913 w 1090712"/>
              <a:gd name="connsiteY43" fmla="*/ 321223 h 895572"/>
              <a:gd name="connsiteX44" fmla="*/ 637626 w 1090712"/>
              <a:gd name="connsiteY44" fmla="*/ 324074 h 895572"/>
              <a:gd name="connsiteX45" fmla="*/ 639527 w 1090712"/>
              <a:gd name="connsiteY45" fmla="*/ 326688 h 895572"/>
              <a:gd name="connsiteX46" fmla="*/ 643091 w 1090712"/>
              <a:gd name="connsiteY46" fmla="*/ 331677 h 895572"/>
              <a:gd name="connsiteX47" fmla="*/ 647130 w 1090712"/>
              <a:gd name="connsiteY47" fmla="*/ 335954 h 895572"/>
              <a:gd name="connsiteX48" fmla="*/ 655920 w 1090712"/>
              <a:gd name="connsiteY48" fmla="*/ 330727 h 895572"/>
              <a:gd name="connsiteX49" fmla="*/ 663999 w 1090712"/>
              <a:gd name="connsiteY49" fmla="*/ 324787 h 895572"/>
              <a:gd name="connsiteX50" fmla="*/ 679917 w 1090712"/>
              <a:gd name="connsiteY50" fmla="*/ 313383 h 895572"/>
              <a:gd name="connsiteX51" fmla="*/ 676354 w 1090712"/>
              <a:gd name="connsiteY51" fmla="*/ 311007 h 895572"/>
              <a:gd name="connsiteX52" fmla="*/ 672790 w 1090712"/>
              <a:gd name="connsiteY52" fmla="*/ 308393 h 895572"/>
              <a:gd name="connsiteX53" fmla="*/ 668988 w 1090712"/>
              <a:gd name="connsiteY53" fmla="*/ 306730 h 895572"/>
              <a:gd name="connsiteX54" fmla="*/ 664949 w 1090712"/>
              <a:gd name="connsiteY54" fmla="*/ 304829 h 895572"/>
              <a:gd name="connsiteX55" fmla="*/ 660910 w 1090712"/>
              <a:gd name="connsiteY55" fmla="*/ 303641 h 895572"/>
              <a:gd name="connsiteX56" fmla="*/ 657346 w 1090712"/>
              <a:gd name="connsiteY56" fmla="*/ 302691 h 895572"/>
              <a:gd name="connsiteX57" fmla="*/ 696549 w 1090712"/>
              <a:gd name="connsiteY57" fmla="*/ 252322 h 895572"/>
              <a:gd name="connsiteX58" fmla="*/ 696786 w 1090712"/>
              <a:gd name="connsiteY58" fmla="*/ 259925 h 895572"/>
              <a:gd name="connsiteX59" fmla="*/ 698212 w 1090712"/>
              <a:gd name="connsiteY59" fmla="*/ 266102 h 895572"/>
              <a:gd name="connsiteX60" fmla="*/ 700113 w 1090712"/>
              <a:gd name="connsiteY60" fmla="*/ 272042 h 895572"/>
              <a:gd name="connsiteX61" fmla="*/ 701776 w 1090712"/>
              <a:gd name="connsiteY61" fmla="*/ 276794 h 895572"/>
              <a:gd name="connsiteX62" fmla="*/ 704389 w 1090712"/>
              <a:gd name="connsiteY62" fmla="*/ 280833 h 895572"/>
              <a:gd name="connsiteX63" fmla="*/ 707240 w 1090712"/>
              <a:gd name="connsiteY63" fmla="*/ 284397 h 895572"/>
              <a:gd name="connsiteX64" fmla="*/ 710329 w 1090712"/>
              <a:gd name="connsiteY64" fmla="*/ 287010 h 895572"/>
              <a:gd name="connsiteX65" fmla="*/ 713418 w 1090712"/>
              <a:gd name="connsiteY65" fmla="*/ 289624 h 895572"/>
              <a:gd name="connsiteX66" fmla="*/ 716506 w 1090712"/>
              <a:gd name="connsiteY66" fmla="*/ 291524 h 895572"/>
              <a:gd name="connsiteX67" fmla="*/ 719595 w 1090712"/>
              <a:gd name="connsiteY67" fmla="*/ 293187 h 895572"/>
              <a:gd name="connsiteX68" fmla="*/ 725772 w 1090712"/>
              <a:gd name="connsiteY68" fmla="*/ 295088 h 895572"/>
              <a:gd name="connsiteX69" fmla="*/ 731237 w 1090712"/>
              <a:gd name="connsiteY69" fmla="*/ 296514 h 895572"/>
              <a:gd name="connsiteX70" fmla="*/ 734801 w 1090712"/>
              <a:gd name="connsiteY70" fmla="*/ 296751 h 895572"/>
              <a:gd name="connsiteX71" fmla="*/ 722209 w 1090712"/>
              <a:gd name="connsiteY71" fmla="*/ 303879 h 895572"/>
              <a:gd name="connsiteX72" fmla="*/ 710804 w 1090712"/>
              <a:gd name="connsiteY72" fmla="*/ 311007 h 895572"/>
              <a:gd name="connsiteX73" fmla="*/ 688471 w 1090712"/>
              <a:gd name="connsiteY73" fmla="*/ 324787 h 895572"/>
              <a:gd name="connsiteX74" fmla="*/ 667563 w 1090712"/>
              <a:gd name="connsiteY74" fmla="*/ 339043 h 895572"/>
              <a:gd name="connsiteX75" fmla="*/ 646179 w 1090712"/>
              <a:gd name="connsiteY75" fmla="*/ 352823 h 895572"/>
              <a:gd name="connsiteX76" fmla="*/ 620044 w 1090712"/>
              <a:gd name="connsiteY76" fmla="*/ 313383 h 895572"/>
              <a:gd name="connsiteX77" fmla="*/ 617668 w 1090712"/>
              <a:gd name="connsiteY77" fmla="*/ 312432 h 895572"/>
              <a:gd name="connsiteX78" fmla="*/ 615055 w 1090712"/>
              <a:gd name="connsiteY78" fmla="*/ 312432 h 895572"/>
              <a:gd name="connsiteX79" fmla="*/ 612441 w 1090712"/>
              <a:gd name="connsiteY79" fmla="*/ 313383 h 895572"/>
              <a:gd name="connsiteX80" fmla="*/ 609353 w 1090712"/>
              <a:gd name="connsiteY80" fmla="*/ 314095 h 895572"/>
              <a:gd name="connsiteX81" fmla="*/ 602938 w 1090712"/>
              <a:gd name="connsiteY81" fmla="*/ 316946 h 895572"/>
              <a:gd name="connsiteX82" fmla="*/ 599849 w 1090712"/>
              <a:gd name="connsiteY82" fmla="*/ 317659 h 895572"/>
              <a:gd name="connsiteX83" fmla="*/ 596760 w 1090712"/>
              <a:gd name="connsiteY83" fmla="*/ 318610 h 895572"/>
              <a:gd name="connsiteX84" fmla="*/ 607927 w 1090712"/>
              <a:gd name="connsiteY84" fmla="*/ 307205 h 895572"/>
              <a:gd name="connsiteX85" fmla="*/ 618619 w 1090712"/>
              <a:gd name="connsiteY85" fmla="*/ 295088 h 895572"/>
              <a:gd name="connsiteX86" fmla="*/ 623846 w 1090712"/>
              <a:gd name="connsiteY86" fmla="*/ 289386 h 895572"/>
              <a:gd name="connsiteX87" fmla="*/ 629786 w 1090712"/>
              <a:gd name="connsiteY87" fmla="*/ 283921 h 895572"/>
              <a:gd name="connsiteX88" fmla="*/ 635963 w 1090712"/>
              <a:gd name="connsiteY88" fmla="*/ 278694 h 895572"/>
              <a:gd name="connsiteX89" fmla="*/ 642140 w 1090712"/>
              <a:gd name="connsiteY89" fmla="*/ 273705 h 895572"/>
              <a:gd name="connsiteX90" fmla="*/ 648793 w 1090712"/>
              <a:gd name="connsiteY90" fmla="*/ 269191 h 895572"/>
              <a:gd name="connsiteX91" fmla="*/ 655446 w 1090712"/>
              <a:gd name="connsiteY91" fmla="*/ 265627 h 895572"/>
              <a:gd name="connsiteX92" fmla="*/ 662098 w 1090712"/>
              <a:gd name="connsiteY92" fmla="*/ 263013 h 895572"/>
              <a:gd name="connsiteX93" fmla="*/ 668988 w 1090712"/>
              <a:gd name="connsiteY93" fmla="*/ 260400 h 895572"/>
              <a:gd name="connsiteX94" fmla="*/ 682768 w 1090712"/>
              <a:gd name="connsiteY94" fmla="*/ 256361 h 895572"/>
              <a:gd name="connsiteX95" fmla="*/ 1030602 w 1090712"/>
              <a:gd name="connsiteY95" fmla="*/ 200289 h 895572"/>
              <a:gd name="connsiteX96" fmla="*/ 1027513 w 1090712"/>
              <a:gd name="connsiteY96" fmla="*/ 207892 h 895572"/>
              <a:gd name="connsiteX97" fmla="*/ 1023949 w 1090712"/>
              <a:gd name="connsiteY97" fmla="*/ 214545 h 895572"/>
              <a:gd name="connsiteX98" fmla="*/ 1019910 w 1090712"/>
              <a:gd name="connsiteY98" fmla="*/ 221197 h 895572"/>
              <a:gd name="connsiteX99" fmla="*/ 1015396 w 1090712"/>
              <a:gd name="connsiteY99" fmla="*/ 226899 h 895572"/>
              <a:gd name="connsiteX100" fmla="*/ 1011119 w 1090712"/>
              <a:gd name="connsiteY100" fmla="*/ 232839 h 895572"/>
              <a:gd name="connsiteX101" fmla="*/ 1006130 w 1090712"/>
              <a:gd name="connsiteY101" fmla="*/ 237591 h 895572"/>
              <a:gd name="connsiteX102" fmla="*/ 1001140 w 1090712"/>
              <a:gd name="connsiteY102" fmla="*/ 242105 h 895572"/>
              <a:gd name="connsiteX103" fmla="*/ 996388 w 1090712"/>
              <a:gd name="connsiteY103" fmla="*/ 246144 h 895572"/>
              <a:gd name="connsiteX104" fmla="*/ 990924 w 1090712"/>
              <a:gd name="connsiteY104" fmla="*/ 249708 h 895572"/>
              <a:gd name="connsiteX105" fmla="*/ 985697 w 1090712"/>
              <a:gd name="connsiteY105" fmla="*/ 252797 h 895572"/>
              <a:gd name="connsiteX106" fmla="*/ 980232 w 1090712"/>
              <a:gd name="connsiteY106" fmla="*/ 254935 h 895572"/>
              <a:gd name="connsiteX107" fmla="*/ 975005 w 1090712"/>
              <a:gd name="connsiteY107" fmla="*/ 256836 h 895572"/>
              <a:gd name="connsiteX108" fmla="*/ 969541 w 1090712"/>
              <a:gd name="connsiteY108" fmla="*/ 258262 h 895572"/>
              <a:gd name="connsiteX109" fmla="*/ 963839 w 1090712"/>
              <a:gd name="connsiteY109" fmla="*/ 258499 h 895572"/>
              <a:gd name="connsiteX110" fmla="*/ 958612 w 1090712"/>
              <a:gd name="connsiteY110" fmla="*/ 258499 h 895572"/>
              <a:gd name="connsiteX111" fmla="*/ 953622 w 1090712"/>
              <a:gd name="connsiteY111" fmla="*/ 257786 h 895572"/>
              <a:gd name="connsiteX112" fmla="*/ 970966 w 1090712"/>
              <a:gd name="connsiteY112" fmla="*/ 244006 h 895572"/>
              <a:gd name="connsiteX113" fmla="*/ 990211 w 1090712"/>
              <a:gd name="connsiteY113" fmla="*/ 229275 h 895572"/>
              <a:gd name="connsiteX114" fmla="*/ 1010169 w 1090712"/>
              <a:gd name="connsiteY114" fmla="*/ 214069 h 895572"/>
              <a:gd name="connsiteX115" fmla="*/ 1020385 w 1090712"/>
              <a:gd name="connsiteY115" fmla="*/ 206942 h 895572"/>
              <a:gd name="connsiteX116" fmla="*/ 389581 w 1090712"/>
              <a:gd name="connsiteY116" fmla="*/ 176768 h 895572"/>
              <a:gd name="connsiteX117" fmla="*/ 397422 w 1090712"/>
              <a:gd name="connsiteY117" fmla="*/ 177243 h 895572"/>
              <a:gd name="connsiteX118" fmla="*/ 414766 w 1090712"/>
              <a:gd name="connsiteY118" fmla="*/ 178906 h 895572"/>
              <a:gd name="connsiteX119" fmla="*/ 405500 w 1090712"/>
              <a:gd name="connsiteY119" fmla="*/ 179856 h 895572"/>
              <a:gd name="connsiteX120" fmla="*/ 396946 w 1090712"/>
              <a:gd name="connsiteY120" fmla="*/ 181995 h 895572"/>
              <a:gd name="connsiteX121" fmla="*/ 389581 w 1090712"/>
              <a:gd name="connsiteY121" fmla="*/ 184371 h 895572"/>
              <a:gd name="connsiteX122" fmla="*/ 381978 w 1090712"/>
              <a:gd name="connsiteY122" fmla="*/ 186984 h 895572"/>
              <a:gd name="connsiteX123" fmla="*/ 375326 w 1090712"/>
              <a:gd name="connsiteY123" fmla="*/ 190548 h 895572"/>
              <a:gd name="connsiteX124" fmla="*/ 368911 w 1090712"/>
              <a:gd name="connsiteY124" fmla="*/ 194112 h 895572"/>
              <a:gd name="connsiteX125" fmla="*/ 363208 w 1090712"/>
              <a:gd name="connsiteY125" fmla="*/ 198626 h 895572"/>
              <a:gd name="connsiteX126" fmla="*/ 357981 w 1090712"/>
              <a:gd name="connsiteY126" fmla="*/ 202903 h 895572"/>
              <a:gd name="connsiteX127" fmla="*/ 352517 w 1090712"/>
              <a:gd name="connsiteY127" fmla="*/ 208367 h 895572"/>
              <a:gd name="connsiteX128" fmla="*/ 348003 w 1090712"/>
              <a:gd name="connsiteY128" fmla="*/ 214070 h 895572"/>
              <a:gd name="connsiteX129" fmla="*/ 343726 w 1090712"/>
              <a:gd name="connsiteY129" fmla="*/ 220247 h 895572"/>
              <a:gd name="connsiteX130" fmla="*/ 339687 w 1090712"/>
              <a:gd name="connsiteY130" fmla="*/ 226662 h 895572"/>
              <a:gd name="connsiteX131" fmla="*/ 335648 w 1090712"/>
              <a:gd name="connsiteY131" fmla="*/ 233790 h 895572"/>
              <a:gd name="connsiteX132" fmla="*/ 332559 w 1090712"/>
              <a:gd name="connsiteY132" fmla="*/ 240917 h 895572"/>
              <a:gd name="connsiteX133" fmla="*/ 328995 w 1090712"/>
              <a:gd name="connsiteY133" fmla="*/ 248758 h 895572"/>
              <a:gd name="connsiteX134" fmla="*/ 325907 w 1090712"/>
              <a:gd name="connsiteY134" fmla="*/ 256836 h 895572"/>
              <a:gd name="connsiteX135" fmla="*/ 325432 w 1090712"/>
              <a:gd name="connsiteY135" fmla="*/ 252797 h 895572"/>
              <a:gd name="connsiteX136" fmla="*/ 324956 w 1090712"/>
              <a:gd name="connsiteY136" fmla="*/ 248283 h 895572"/>
              <a:gd name="connsiteX137" fmla="*/ 323056 w 1090712"/>
              <a:gd name="connsiteY137" fmla="*/ 239492 h 895572"/>
              <a:gd name="connsiteX138" fmla="*/ 320917 w 1090712"/>
              <a:gd name="connsiteY138" fmla="*/ 229275 h 895572"/>
              <a:gd name="connsiteX139" fmla="*/ 320442 w 1090712"/>
              <a:gd name="connsiteY139" fmla="*/ 223811 h 895572"/>
              <a:gd name="connsiteX140" fmla="*/ 319967 w 1090712"/>
              <a:gd name="connsiteY140" fmla="*/ 217633 h 895572"/>
              <a:gd name="connsiteX141" fmla="*/ 314740 w 1090712"/>
              <a:gd name="connsiteY141" fmla="*/ 217633 h 895572"/>
              <a:gd name="connsiteX142" fmla="*/ 302148 w 1090712"/>
              <a:gd name="connsiteY142" fmla="*/ 243056 h 895572"/>
              <a:gd name="connsiteX143" fmla="*/ 289793 w 1090712"/>
              <a:gd name="connsiteY143" fmla="*/ 267528 h 895572"/>
              <a:gd name="connsiteX144" fmla="*/ 277438 w 1090712"/>
              <a:gd name="connsiteY144" fmla="*/ 291049 h 895572"/>
              <a:gd name="connsiteX145" fmla="*/ 264371 w 1090712"/>
              <a:gd name="connsiteY145" fmla="*/ 312907 h 895572"/>
              <a:gd name="connsiteX146" fmla="*/ 267459 w 1090712"/>
              <a:gd name="connsiteY146" fmla="*/ 295088 h 895572"/>
              <a:gd name="connsiteX147" fmla="*/ 271023 w 1090712"/>
              <a:gd name="connsiteY147" fmla="*/ 279170 h 895572"/>
              <a:gd name="connsiteX148" fmla="*/ 274587 w 1090712"/>
              <a:gd name="connsiteY148" fmla="*/ 263964 h 895572"/>
              <a:gd name="connsiteX149" fmla="*/ 279101 w 1090712"/>
              <a:gd name="connsiteY149" fmla="*/ 250183 h 895572"/>
              <a:gd name="connsiteX150" fmla="*/ 284091 w 1090712"/>
              <a:gd name="connsiteY150" fmla="*/ 238066 h 895572"/>
              <a:gd name="connsiteX151" fmla="*/ 289318 w 1090712"/>
              <a:gd name="connsiteY151" fmla="*/ 226900 h 895572"/>
              <a:gd name="connsiteX152" fmla="*/ 292406 w 1090712"/>
              <a:gd name="connsiteY152" fmla="*/ 221673 h 895572"/>
              <a:gd name="connsiteX153" fmla="*/ 295495 w 1090712"/>
              <a:gd name="connsiteY153" fmla="*/ 217158 h 895572"/>
              <a:gd name="connsiteX154" fmla="*/ 298584 w 1090712"/>
              <a:gd name="connsiteY154" fmla="*/ 212406 h 895572"/>
              <a:gd name="connsiteX155" fmla="*/ 302148 w 1090712"/>
              <a:gd name="connsiteY155" fmla="*/ 208367 h 895572"/>
              <a:gd name="connsiteX156" fmla="*/ 305711 w 1090712"/>
              <a:gd name="connsiteY156" fmla="*/ 204328 h 895572"/>
              <a:gd name="connsiteX157" fmla="*/ 309275 w 1090712"/>
              <a:gd name="connsiteY157" fmla="*/ 200765 h 895572"/>
              <a:gd name="connsiteX158" fmla="*/ 313314 w 1090712"/>
              <a:gd name="connsiteY158" fmla="*/ 197201 h 895572"/>
              <a:gd name="connsiteX159" fmla="*/ 317354 w 1090712"/>
              <a:gd name="connsiteY159" fmla="*/ 194112 h 895572"/>
              <a:gd name="connsiteX160" fmla="*/ 321868 w 1090712"/>
              <a:gd name="connsiteY160" fmla="*/ 191498 h 895572"/>
              <a:gd name="connsiteX161" fmla="*/ 326382 w 1090712"/>
              <a:gd name="connsiteY161" fmla="*/ 188647 h 895572"/>
              <a:gd name="connsiteX162" fmla="*/ 330659 w 1090712"/>
              <a:gd name="connsiteY162" fmla="*/ 186509 h 895572"/>
              <a:gd name="connsiteX163" fmla="*/ 335648 w 1090712"/>
              <a:gd name="connsiteY163" fmla="*/ 184371 h 895572"/>
              <a:gd name="connsiteX164" fmla="*/ 340637 w 1090712"/>
              <a:gd name="connsiteY164" fmla="*/ 182470 h 895572"/>
              <a:gd name="connsiteX165" fmla="*/ 345864 w 1090712"/>
              <a:gd name="connsiteY165" fmla="*/ 181282 h 895572"/>
              <a:gd name="connsiteX166" fmla="*/ 351091 w 1090712"/>
              <a:gd name="connsiteY166" fmla="*/ 179856 h 895572"/>
              <a:gd name="connsiteX167" fmla="*/ 357031 w 1090712"/>
              <a:gd name="connsiteY167" fmla="*/ 178431 h 895572"/>
              <a:gd name="connsiteX168" fmla="*/ 368911 w 1090712"/>
              <a:gd name="connsiteY168" fmla="*/ 177243 h 895572"/>
              <a:gd name="connsiteX169" fmla="*/ 381978 w 1090712"/>
              <a:gd name="connsiteY169" fmla="*/ 176768 h 895572"/>
              <a:gd name="connsiteX170" fmla="*/ 609353 w 1090712"/>
              <a:gd name="connsiteY170" fmla="*/ 174629 h 895572"/>
              <a:gd name="connsiteX171" fmla="*/ 602463 w 1090712"/>
              <a:gd name="connsiteY171" fmla="*/ 180807 h 895572"/>
              <a:gd name="connsiteX172" fmla="*/ 596285 w 1090712"/>
              <a:gd name="connsiteY172" fmla="*/ 187459 h 895572"/>
              <a:gd name="connsiteX173" fmla="*/ 583931 w 1090712"/>
              <a:gd name="connsiteY173" fmla="*/ 201715 h 895572"/>
              <a:gd name="connsiteX174" fmla="*/ 571101 w 1090712"/>
              <a:gd name="connsiteY174" fmla="*/ 215495 h 895572"/>
              <a:gd name="connsiteX175" fmla="*/ 564686 w 1090712"/>
              <a:gd name="connsiteY175" fmla="*/ 222148 h 895572"/>
              <a:gd name="connsiteX176" fmla="*/ 558508 w 1090712"/>
              <a:gd name="connsiteY176" fmla="*/ 228325 h 895572"/>
              <a:gd name="connsiteX177" fmla="*/ 557558 w 1090712"/>
              <a:gd name="connsiteY177" fmla="*/ 223335 h 895572"/>
              <a:gd name="connsiteX178" fmla="*/ 557083 w 1090712"/>
              <a:gd name="connsiteY178" fmla="*/ 219059 h 895572"/>
              <a:gd name="connsiteX179" fmla="*/ 557083 w 1090712"/>
              <a:gd name="connsiteY179" fmla="*/ 215020 h 895572"/>
              <a:gd name="connsiteX180" fmla="*/ 557558 w 1090712"/>
              <a:gd name="connsiteY180" fmla="*/ 210981 h 895572"/>
              <a:gd name="connsiteX181" fmla="*/ 558508 w 1090712"/>
              <a:gd name="connsiteY181" fmla="*/ 207417 h 895572"/>
              <a:gd name="connsiteX182" fmla="*/ 560409 w 1090712"/>
              <a:gd name="connsiteY182" fmla="*/ 203853 h 895572"/>
              <a:gd name="connsiteX183" fmla="*/ 562072 w 1090712"/>
              <a:gd name="connsiteY183" fmla="*/ 200764 h 895572"/>
              <a:gd name="connsiteX184" fmla="*/ 564686 w 1090712"/>
              <a:gd name="connsiteY184" fmla="*/ 197676 h 895572"/>
              <a:gd name="connsiteX185" fmla="*/ 567774 w 1090712"/>
              <a:gd name="connsiteY185" fmla="*/ 194587 h 895572"/>
              <a:gd name="connsiteX186" fmla="*/ 571813 w 1090712"/>
              <a:gd name="connsiteY186" fmla="*/ 191973 h 895572"/>
              <a:gd name="connsiteX187" fmla="*/ 576328 w 1090712"/>
              <a:gd name="connsiteY187" fmla="*/ 188647 h 895572"/>
              <a:gd name="connsiteX188" fmla="*/ 581317 w 1090712"/>
              <a:gd name="connsiteY188" fmla="*/ 186034 h 895572"/>
              <a:gd name="connsiteX189" fmla="*/ 587019 w 1090712"/>
              <a:gd name="connsiteY189" fmla="*/ 183420 h 895572"/>
              <a:gd name="connsiteX190" fmla="*/ 593672 w 1090712"/>
              <a:gd name="connsiteY190" fmla="*/ 180332 h 895572"/>
              <a:gd name="connsiteX191" fmla="*/ 586544 w 1090712"/>
              <a:gd name="connsiteY191" fmla="*/ 0 h 895572"/>
              <a:gd name="connsiteX192" fmla="*/ 570150 w 1090712"/>
              <a:gd name="connsiteY192" fmla="*/ 2851 h 895572"/>
              <a:gd name="connsiteX193" fmla="*/ 553519 w 1090712"/>
              <a:gd name="connsiteY193" fmla="*/ 5940 h 895572"/>
              <a:gd name="connsiteX194" fmla="*/ 536650 w 1090712"/>
              <a:gd name="connsiteY194" fmla="*/ 10454 h 895572"/>
              <a:gd name="connsiteX195" fmla="*/ 520256 w 1090712"/>
              <a:gd name="connsiteY195" fmla="*/ 14731 h 895572"/>
              <a:gd name="connsiteX196" fmla="*/ 486993 w 1090712"/>
              <a:gd name="connsiteY196" fmla="*/ 24472 h 895572"/>
              <a:gd name="connsiteX197" fmla="*/ 469887 w 1090712"/>
              <a:gd name="connsiteY197" fmla="*/ 28986 h 895572"/>
              <a:gd name="connsiteX198" fmla="*/ 453493 w 1090712"/>
              <a:gd name="connsiteY198" fmla="*/ 33500 h 895572"/>
              <a:gd name="connsiteX199" fmla="*/ 438762 w 1090712"/>
              <a:gd name="connsiteY199" fmla="*/ 40153 h 895572"/>
              <a:gd name="connsiteX200" fmla="*/ 424507 w 1090712"/>
              <a:gd name="connsiteY200" fmla="*/ 47281 h 895572"/>
              <a:gd name="connsiteX201" fmla="*/ 417379 w 1090712"/>
              <a:gd name="connsiteY201" fmla="*/ 51320 h 895572"/>
              <a:gd name="connsiteX202" fmla="*/ 410727 w 1090712"/>
              <a:gd name="connsiteY202" fmla="*/ 55834 h 895572"/>
              <a:gd name="connsiteX203" fmla="*/ 403599 w 1090712"/>
              <a:gd name="connsiteY203" fmla="*/ 60111 h 895572"/>
              <a:gd name="connsiteX204" fmla="*/ 397422 w 1090712"/>
              <a:gd name="connsiteY204" fmla="*/ 65100 h 895572"/>
              <a:gd name="connsiteX205" fmla="*/ 390769 w 1090712"/>
              <a:gd name="connsiteY205" fmla="*/ 69852 h 895572"/>
              <a:gd name="connsiteX206" fmla="*/ 384592 w 1090712"/>
              <a:gd name="connsiteY206" fmla="*/ 75792 h 895572"/>
              <a:gd name="connsiteX207" fmla="*/ 378889 w 1090712"/>
              <a:gd name="connsiteY207" fmla="*/ 81494 h 895572"/>
              <a:gd name="connsiteX208" fmla="*/ 372950 w 1090712"/>
              <a:gd name="connsiteY208" fmla="*/ 87671 h 895572"/>
              <a:gd name="connsiteX209" fmla="*/ 367723 w 1090712"/>
              <a:gd name="connsiteY209" fmla="*/ 94324 h 895572"/>
              <a:gd name="connsiteX210" fmla="*/ 362733 w 1090712"/>
              <a:gd name="connsiteY210" fmla="*/ 101452 h 895572"/>
              <a:gd name="connsiteX211" fmla="*/ 357981 w 1090712"/>
              <a:gd name="connsiteY211" fmla="*/ 109055 h 895572"/>
              <a:gd name="connsiteX212" fmla="*/ 353467 w 1090712"/>
              <a:gd name="connsiteY212" fmla="*/ 117608 h 895572"/>
              <a:gd name="connsiteX213" fmla="*/ 409064 w 1090712"/>
              <a:gd name="connsiteY213" fmla="*/ 117608 h 895572"/>
              <a:gd name="connsiteX214" fmla="*/ 406925 w 1090712"/>
              <a:gd name="connsiteY214" fmla="*/ 119271 h 895572"/>
              <a:gd name="connsiteX215" fmla="*/ 404074 w 1090712"/>
              <a:gd name="connsiteY215" fmla="*/ 121647 h 895572"/>
              <a:gd name="connsiteX216" fmla="*/ 400510 w 1090712"/>
              <a:gd name="connsiteY216" fmla="*/ 123310 h 895572"/>
              <a:gd name="connsiteX217" fmla="*/ 397422 w 1090712"/>
              <a:gd name="connsiteY217" fmla="*/ 125211 h 895572"/>
              <a:gd name="connsiteX218" fmla="*/ 393383 w 1090712"/>
              <a:gd name="connsiteY218" fmla="*/ 126399 h 895572"/>
              <a:gd name="connsiteX219" fmla="*/ 389581 w 1090712"/>
              <a:gd name="connsiteY219" fmla="*/ 127824 h 895572"/>
              <a:gd name="connsiteX220" fmla="*/ 385542 w 1090712"/>
              <a:gd name="connsiteY220" fmla="*/ 128299 h 895572"/>
              <a:gd name="connsiteX221" fmla="*/ 381503 w 1090712"/>
              <a:gd name="connsiteY221" fmla="*/ 128774 h 895572"/>
              <a:gd name="connsiteX222" fmla="*/ 375326 w 1090712"/>
              <a:gd name="connsiteY222" fmla="*/ 130438 h 895572"/>
              <a:gd name="connsiteX223" fmla="*/ 368435 w 1090712"/>
              <a:gd name="connsiteY223" fmla="*/ 131863 h 895572"/>
              <a:gd name="connsiteX224" fmla="*/ 361783 w 1090712"/>
              <a:gd name="connsiteY224" fmla="*/ 133051 h 895572"/>
              <a:gd name="connsiteX225" fmla="*/ 355606 w 1090712"/>
              <a:gd name="connsiteY225" fmla="*/ 134001 h 895572"/>
              <a:gd name="connsiteX226" fmla="*/ 342300 w 1090712"/>
              <a:gd name="connsiteY226" fmla="*/ 135427 h 895572"/>
              <a:gd name="connsiteX227" fmla="*/ 329471 w 1090712"/>
              <a:gd name="connsiteY227" fmla="*/ 137090 h 895572"/>
              <a:gd name="connsiteX228" fmla="*/ 322818 w 1090712"/>
              <a:gd name="connsiteY228" fmla="*/ 138040 h 895572"/>
              <a:gd name="connsiteX229" fmla="*/ 316403 w 1090712"/>
              <a:gd name="connsiteY229" fmla="*/ 139704 h 895572"/>
              <a:gd name="connsiteX230" fmla="*/ 310226 w 1090712"/>
              <a:gd name="connsiteY230" fmla="*/ 141604 h 895572"/>
              <a:gd name="connsiteX231" fmla="*/ 304048 w 1090712"/>
              <a:gd name="connsiteY231" fmla="*/ 144218 h 895572"/>
              <a:gd name="connsiteX232" fmla="*/ 298346 w 1090712"/>
              <a:gd name="connsiteY232" fmla="*/ 147307 h 895572"/>
              <a:gd name="connsiteX233" fmla="*/ 292406 w 1090712"/>
              <a:gd name="connsiteY233" fmla="*/ 151346 h 895572"/>
              <a:gd name="connsiteX234" fmla="*/ 286704 w 1090712"/>
              <a:gd name="connsiteY234" fmla="*/ 156335 h 895572"/>
              <a:gd name="connsiteX235" fmla="*/ 281240 w 1090712"/>
              <a:gd name="connsiteY235" fmla="*/ 162037 h 895572"/>
              <a:gd name="connsiteX236" fmla="*/ 262232 w 1090712"/>
              <a:gd name="connsiteY236" fmla="*/ 182945 h 895572"/>
              <a:gd name="connsiteX237" fmla="*/ 242987 w 1090712"/>
              <a:gd name="connsiteY237" fmla="*/ 203378 h 895572"/>
              <a:gd name="connsiteX238" fmla="*/ 203547 w 1090712"/>
              <a:gd name="connsiteY238" fmla="*/ 244006 h 895572"/>
              <a:gd name="connsiteX239" fmla="*/ 183827 w 1090712"/>
              <a:gd name="connsiteY239" fmla="*/ 264439 h 895572"/>
              <a:gd name="connsiteX240" fmla="*/ 164345 w 1090712"/>
              <a:gd name="connsiteY240" fmla="*/ 285822 h 895572"/>
              <a:gd name="connsiteX241" fmla="*/ 144862 w 1090712"/>
              <a:gd name="connsiteY241" fmla="*/ 307443 h 895572"/>
              <a:gd name="connsiteX242" fmla="*/ 126093 w 1090712"/>
              <a:gd name="connsiteY242" fmla="*/ 329777 h 895572"/>
              <a:gd name="connsiteX243" fmla="*/ 122054 w 1090712"/>
              <a:gd name="connsiteY243" fmla="*/ 335004 h 895572"/>
              <a:gd name="connsiteX244" fmla="*/ 118015 w 1090712"/>
              <a:gd name="connsiteY244" fmla="*/ 340468 h 895572"/>
              <a:gd name="connsiteX245" fmla="*/ 110887 w 1090712"/>
              <a:gd name="connsiteY245" fmla="*/ 352110 h 895572"/>
              <a:gd name="connsiteX246" fmla="*/ 104709 w 1090712"/>
              <a:gd name="connsiteY246" fmla="*/ 363514 h 895572"/>
              <a:gd name="connsiteX247" fmla="*/ 99007 w 1090712"/>
              <a:gd name="connsiteY247" fmla="*/ 375156 h 895572"/>
              <a:gd name="connsiteX248" fmla="*/ 87840 w 1090712"/>
              <a:gd name="connsiteY248" fmla="*/ 400103 h 895572"/>
              <a:gd name="connsiteX249" fmla="*/ 82138 w 1090712"/>
              <a:gd name="connsiteY249" fmla="*/ 412458 h 895572"/>
              <a:gd name="connsiteX250" fmla="*/ 75723 w 1090712"/>
              <a:gd name="connsiteY250" fmla="*/ 425050 h 895572"/>
              <a:gd name="connsiteX251" fmla="*/ 75723 w 1090712"/>
              <a:gd name="connsiteY251" fmla="*/ 429802 h 895572"/>
              <a:gd name="connsiteX252" fmla="*/ 76674 w 1090712"/>
              <a:gd name="connsiteY252" fmla="*/ 436217 h 895572"/>
              <a:gd name="connsiteX253" fmla="*/ 77149 w 1090712"/>
              <a:gd name="connsiteY253" fmla="*/ 439306 h 895572"/>
              <a:gd name="connsiteX254" fmla="*/ 78574 w 1090712"/>
              <a:gd name="connsiteY254" fmla="*/ 442395 h 895572"/>
              <a:gd name="connsiteX255" fmla="*/ 79762 w 1090712"/>
              <a:gd name="connsiteY255" fmla="*/ 445008 h 895572"/>
              <a:gd name="connsiteX256" fmla="*/ 81663 w 1090712"/>
              <a:gd name="connsiteY256" fmla="*/ 447147 h 895572"/>
              <a:gd name="connsiteX257" fmla="*/ 94018 w 1090712"/>
              <a:gd name="connsiteY257" fmla="*/ 468055 h 895572"/>
              <a:gd name="connsiteX258" fmla="*/ 106848 w 1090712"/>
              <a:gd name="connsiteY258" fmla="*/ 488963 h 895572"/>
              <a:gd name="connsiteX259" fmla="*/ 113975 w 1090712"/>
              <a:gd name="connsiteY259" fmla="*/ 499654 h 895572"/>
              <a:gd name="connsiteX260" fmla="*/ 121103 w 1090712"/>
              <a:gd name="connsiteY260" fmla="*/ 510346 h 895572"/>
              <a:gd name="connsiteX261" fmla="*/ 128706 w 1090712"/>
              <a:gd name="connsiteY261" fmla="*/ 520562 h 895572"/>
              <a:gd name="connsiteX262" fmla="*/ 137259 w 1090712"/>
              <a:gd name="connsiteY262" fmla="*/ 531254 h 895572"/>
              <a:gd name="connsiteX263" fmla="*/ 149614 w 1090712"/>
              <a:gd name="connsiteY263" fmla="*/ 514385 h 895572"/>
              <a:gd name="connsiteX264" fmla="*/ 162206 w 1090712"/>
              <a:gd name="connsiteY264" fmla="*/ 498466 h 895572"/>
              <a:gd name="connsiteX265" fmla="*/ 174561 w 1090712"/>
              <a:gd name="connsiteY265" fmla="*/ 483260 h 895572"/>
              <a:gd name="connsiteX266" fmla="*/ 180739 w 1090712"/>
              <a:gd name="connsiteY266" fmla="*/ 476133 h 895572"/>
              <a:gd name="connsiteX267" fmla="*/ 186916 w 1090712"/>
              <a:gd name="connsiteY267" fmla="*/ 469480 h 895572"/>
              <a:gd name="connsiteX268" fmla="*/ 182639 w 1090712"/>
              <a:gd name="connsiteY268" fmla="*/ 482310 h 895572"/>
              <a:gd name="connsiteX269" fmla="*/ 178125 w 1090712"/>
              <a:gd name="connsiteY269" fmla="*/ 495615 h 895572"/>
              <a:gd name="connsiteX270" fmla="*/ 172423 w 1090712"/>
              <a:gd name="connsiteY270" fmla="*/ 509871 h 895572"/>
              <a:gd name="connsiteX271" fmla="*/ 164820 w 1090712"/>
              <a:gd name="connsiteY271" fmla="*/ 525552 h 895572"/>
              <a:gd name="connsiteX272" fmla="*/ 156267 w 1090712"/>
              <a:gd name="connsiteY272" fmla="*/ 538381 h 895572"/>
              <a:gd name="connsiteX273" fmla="*/ 152703 w 1090712"/>
              <a:gd name="connsiteY273" fmla="*/ 544559 h 895572"/>
              <a:gd name="connsiteX274" fmla="*/ 148664 w 1090712"/>
              <a:gd name="connsiteY274" fmla="*/ 551449 h 895572"/>
              <a:gd name="connsiteX275" fmla="*/ 145100 w 1090712"/>
              <a:gd name="connsiteY275" fmla="*/ 558339 h 895572"/>
              <a:gd name="connsiteX276" fmla="*/ 142011 w 1090712"/>
              <a:gd name="connsiteY276" fmla="*/ 565467 h 895572"/>
              <a:gd name="connsiteX277" fmla="*/ 139398 w 1090712"/>
              <a:gd name="connsiteY277" fmla="*/ 573070 h 895572"/>
              <a:gd name="connsiteX278" fmla="*/ 137259 w 1090712"/>
              <a:gd name="connsiteY278" fmla="*/ 581623 h 895572"/>
              <a:gd name="connsiteX279" fmla="*/ 136309 w 1090712"/>
              <a:gd name="connsiteY279" fmla="*/ 583761 h 895572"/>
              <a:gd name="connsiteX280" fmla="*/ 135359 w 1090712"/>
              <a:gd name="connsiteY280" fmla="*/ 586137 h 895572"/>
              <a:gd name="connsiteX281" fmla="*/ 134883 w 1090712"/>
              <a:gd name="connsiteY281" fmla="*/ 590889 h 895572"/>
              <a:gd name="connsiteX282" fmla="*/ 134883 w 1090712"/>
              <a:gd name="connsiteY282" fmla="*/ 595879 h 895572"/>
              <a:gd name="connsiteX283" fmla="*/ 135359 w 1090712"/>
              <a:gd name="connsiteY283" fmla="*/ 601106 h 895572"/>
              <a:gd name="connsiteX284" fmla="*/ 136784 w 1090712"/>
              <a:gd name="connsiteY284" fmla="*/ 606095 h 895572"/>
              <a:gd name="connsiteX285" fmla="*/ 138447 w 1090712"/>
              <a:gd name="connsiteY285" fmla="*/ 611322 h 895572"/>
              <a:gd name="connsiteX286" fmla="*/ 140348 w 1090712"/>
              <a:gd name="connsiteY286" fmla="*/ 616311 h 895572"/>
              <a:gd name="connsiteX287" fmla="*/ 142486 w 1090712"/>
              <a:gd name="connsiteY287" fmla="*/ 620826 h 895572"/>
              <a:gd name="connsiteX288" fmla="*/ 148664 w 1090712"/>
              <a:gd name="connsiteY288" fmla="*/ 629616 h 895572"/>
              <a:gd name="connsiteX289" fmla="*/ 155554 w 1090712"/>
              <a:gd name="connsiteY289" fmla="*/ 637219 h 895572"/>
              <a:gd name="connsiteX290" fmla="*/ 162444 w 1090712"/>
              <a:gd name="connsiteY290" fmla="*/ 643872 h 895572"/>
              <a:gd name="connsiteX291" fmla="*/ 169572 w 1090712"/>
              <a:gd name="connsiteY291" fmla="*/ 649099 h 895572"/>
              <a:gd name="connsiteX292" fmla="*/ 177175 w 1090712"/>
              <a:gd name="connsiteY292" fmla="*/ 653613 h 895572"/>
              <a:gd name="connsiteX293" fmla="*/ 184778 w 1090712"/>
              <a:gd name="connsiteY293" fmla="*/ 657177 h 895572"/>
              <a:gd name="connsiteX294" fmla="*/ 192856 w 1090712"/>
              <a:gd name="connsiteY294" fmla="*/ 659553 h 895572"/>
              <a:gd name="connsiteX295" fmla="*/ 200934 w 1090712"/>
              <a:gd name="connsiteY295" fmla="*/ 661216 h 895572"/>
              <a:gd name="connsiteX296" fmla="*/ 209250 w 1090712"/>
              <a:gd name="connsiteY296" fmla="*/ 661691 h 895572"/>
              <a:gd name="connsiteX297" fmla="*/ 218278 w 1090712"/>
              <a:gd name="connsiteY297" fmla="*/ 661691 h 895572"/>
              <a:gd name="connsiteX298" fmla="*/ 227069 w 1090712"/>
              <a:gd name="connsiteY298" fmla="*/ 660266 h 895572"/>
              <a:gd name="connsiteX299" fmla="*/ 236335 w 1090712"/>
              <a:gd name="connsiteY299" fmla="*/ 658603 h 895572"/>
              <a:gd name="connsiteX300" fmla="*/ 245838 w 1090712"/>
              <a:gd name="connsiteY300" fmla="*/ 655514 h 895572"/>
              <a:gd name="connsiteX301" fmla="*/ 255580 w 1090712"/>
              <a:gd name="connsiteY301" fmla="*/ 652425 h 895572"/>
              <a:gd name="connsiteX302" fmla="*/ 265321 w 1090712"/>
              <a:gd name="connsiteY302" fmla="*/ 647911 h 895572"/>
              <a:gd name="connsiteX303" fmla="*/ 276013 w 1090712"/>
              <a:gd name="connsiteY303" fmla="*/ 642922 h 895572"/>
              <a:gd name="connsiteX304" fmla="*/ 288367 w 1090712"/>
              <a:gd name="connsiteY304" fmla="*/ 635081 h 895572"/>
              <a:gd name="connsiteX305" fmla="*/ 301910 w 1090712"/>
              <a:gd name="connsiteY305" fmla="*/ 627478 h 895572"/>
              <a:gd name="connsiteX306" fmla="*/ 315215 w 1090712"/>
              <a:gd name="connsiteY306" fmla="*/ 620350 h 895572"/>
              <a:gd name="connsiteX307" fmla="*/ 329471 w 1090712"/>
              <a:gd name="connsiteY307" fmla="*/ 613698 h 895572"/>
              <a:gd name="connsiteX308" fmla="*/ 343726 w 1090712"/>
              <a:gd name="connsiteY308" fmla="*/ 607283 h 895572"/>
              <a:gd name="connsiteX309" fmla="*/ 357981 w 1090712"/>
              <a:gd name="connsiteY309" fmla="*/ 602056 h 895572"/>
              <a:gd name="connsiteX310" fmla="*/ 371999 w 1090712"/>
              <a:gd name="connsiteY310" fmla="*/ 597066 h 895572"/>
              <a:gd name="connsiteX311" fmla="*/ 386730 w 1090712"/>
              <a:gd name="connsiteY311" fmla="*/ 592790 h 895572"/>
              <a:gd name="connsiteX312" fmla="*/ 394808 w 1090712"/>
              <a:gd name="connsiteY312" fmla="*/ 590414 h 895572"/>
              <a:gd name="connsiteX313" fmla="*/ 402411 w 1090712"/>
              <a:gd name="connsiteY313" fmla="*/ 587325 h 895572"/>
              <a:gd name="connsiteX314" fmla="*/ 409064 w 1090712"/>
              <a:gd name="connsiteY314" fmla="*/ 583761 h 895572"/>
              <a:gd name="connsiteX315" fmla="*/ 411677 w 1090712"/>
              <a:gd name="connsiteY315" fmla="*/ 581623 h 895572"/>
              <a:gd name="connsiteX316" fmla="*/ 414766 w 1090712"/>
              <a:gd name="connsiteY316" fmla="*/ 579247 h 895572"/>
              <a:gd name="connsiteX317" fmla="*/ 417142 w 1090712"/>
              <a:gd name="connsiteY317" fmla="*/ 577109 h 895572"/>
              <a:gd name="connsiteX318" fmla="*/ 419280 w 1090712"/>
              <a:gd name="connsiteY318" fmla="*/ 574495 h 895572"/>
              <a:gd name="connsiteX319" fmla="*/ 420943 w 1090712"/>
              <a:gd name="connsiteY319" fmla="*/ 571407 h 895572"/>
              <a:gd name="connsiteX320" fmla="*/ 422844 w 1090712"/>
              <a:gd name="connsiteY320" fmla="*/ 568318 h 895572"/>
              <a:gd name="connsiteX321" fmla="*/ 424269 w 1090712"/>
              <a:gd name="connsiteY321" fmla="*/ 565229 h 895572"/>
              <a:gd name="connsiteX322" fmla="*/ 424982 w 1090712"/>
              <a:gd name="connsiteY322" fmla="*/ 561665 h 895572"/>
              <a:gd name="connsiteX323" fmla="*/ 425457 w 1090712"/>
              <a:gd name="connsiteY323" fmla="*/ 557626 h 895572"/>
              <a:gd name="connsiteX324" fmla="*/ 425932 w 1090712"/>
              <a:gd name="connsiteY324" fmla="*/ 553587 h 895572"/>
              <a:gd name="connsiteX325" fmla="*/ 425932 w 1090712"/>
              <a:gd name="connsiteY325" fmla="*/ 413884 h 895572"/>
              <a:gd name="connsiteX326" fmla="*/ 425932 w 1090712"/>
              <a:gd name="connsiteY326" fmla="*/ 285347 h 895572"/>
              <a:gd name="connsiteX327" fmla="*/ 429496 w 1090712"/>
              <a:gd name="connsiteY327" fmla="*/ 300078 h 895572"/>
              <a:gd name="connsiteX328" fmla="*/ 433060 w 1090712"/>
              <a:gd name="connsiteY328" fmla="*/ 314096 h 895572"/>
              <a:gd name="connsiteX329" fmla="*/ 436149 w 1090712"/>
              <a:gd name="connsiteY329" fmla="*/ 328826 h 895572"/>
              <a:gd name="connsiteX330" fmla="*/ 438762 w 1090712"/>
              <a:gd name="connsiteY330" fmla="*/ 343082 h 895572"/>
              <a:gd name="connsiteX331" fmla="*/ 443752 w 1090712"/>
              <a:gd name="connsiteY331" fmla="*/ 370642 h 895572"/>
              <a:gd name="connsiteX332" fmla="*/ 447791 w 1090712"/>
              <a:gd name="connsiteY332" fmla="*/ 397015 h 895572"/>
              <a:gd name="connsiteX333" fmla="*/ 451830 w 1090712"/>
              <a:gd name="connsiteY333" fmla="*/ 421962 h 895572"/>
              <a:gd name="connsiteX334" fmla="*/ 454919 w 1090712"/>
              <a:gd name="connsiteY334" fmla="*/ 446434 h 895572"/>
              <a:gd name="connsiteX335" fmla="*/ 456106 w 1090712"/>
              <a:gd name="connsiteY335" fmla="*/ 458313 h 895572"/>
              <a:gd name="connsiteX336" fmla="*/ 457057 w 1090712"/>
              <a:gd name="connsiteY336" fmla="*/ 470430 h 895572"/>
              <a:gd name="connsiteX337" fmla="*/ 457532 w 1090712"/>
              <a:gd name="connsiteY337" fmla="*/ 482310 h 895572"/>
              <a:gd name="connsiteX338" fmla="*/ 457532 w 1090712"/>
              <a:gd name="connsiteY338" fmla="*/ 493952 h 895572"/>
              <a:gd name="connsiteX339" fmla="*/ 457532 w 1090712"/>
              <a:gd name="connsiteY339" fmla="*/ 506069 h 895572"/>
              <a:gd name="connsiteX340" fmla="*/ 456582 w 1090712"/>
              <a:gd name="connsiteY340" fmla="*/ 517473 h 895572"/>
              <a:gd name="connsiteX341" fmla="*/ 455869 w 1090712"/>
              <a:gd name="connsiteY341" fmla="*/ 529116 h 895572"/>
              <a:gd name="connsiteX342" fmla="*/ 453968 w 1090712"/>
              <a:gd name="connsiteY342" fmla="*/ 540757 h 895572"/>
              <a:gd name="connsiteX343" fmla="*/ 452305 w 1090712"/>
              <a:gd name="connsiteY343" fmla="*/ 552162 h 895572"/>
              <a:gd name="connsiteX344" fmla="*/ 449454 w 1090712"/>
              <a:gd name="connsiteY344" fmla="*/ 563804 h 895572"/>
              <a:gd name="connsiteX345" fmla="*/ 446365 w 1090712"/>
              <a:gd name="connsiteY345" fmla="*/ 575446 h 895572"/>
              <a:gd name="connsiteX346" fmla="*/ 442326 w 1090712"/>
              <a:gd name="connsiteY346" fmla="*/ 586850 h 895572"/>
              <a:gd name="connsiteX347" fmla="*/ 440188 w 1090712"/>
              <a:gd name="connsiteY347" fmla="*/ 591364 h 895572"/>
              <a:gd name="connsiteX348" fmla="*/ 437574 w 1090712"/>
              <a:gd name="connsiteY348" fmla="*/ 595403 h 895572"/>
              <a:gd name="connsiteX349" fmla="*/ 434486 w 1090712"/>
              <a:gd name="connsiteY349" fmla="*/ 598967 h 895572"/>
              <a:gd name="connsiteX350" fmla="*/ 431397 w 1090712"/>
              <a:gd name="connsiteY350" fmla="*/ 602531 h 895572"/>
              <a:gd name="connsiteX351" fmla="*/ 428071 w 1090712"/>
              <a:gd name="connsiteY351" fmla="*/ 605145 h 895572"/>
              <a:gd name="connsiteX352" fmla="*/ 424982 w 1090712"/>
              <a:gd name="connsiteY352" fmla="*/ 607283 h 895572"/>
              <a:gd name="connsiteX353" fmla="*/ 422369 w 1090712"/>
              <a:gd name="connsiteY353" fmla="*/ 608708 h 895572"/>
              <a:gd name="connsiteX354" fmla="*/ 420230 w 1090712"/>
              <a:gd name="connsiteY354" fmla="*/ 609659 h 895572"/>
              <a:gd name="connsiteX355" fmla="*/ 410727 w 1090712"/>
              <a:gd name="connsiteY355" fmla="*/ 610847 h 895572"/>
              <a:gd name="connsiteX356" fmla="*/ 401461 w 1090712"/>
              <a:gd name="connsiteY356" fmla="*/ 612748 h 895572"/>
              <a:gd name="connsiteX357" fmla="*/ 392670 w 1090712"/>
              <a:gd name="connsiteY357" fmla="*/ 614886 h 895572"/>
              <a:gd name="connsiteX358" fmla="*/ 383641 w 1090712"/>
              <a:gd name="connsiteY358" fmla="*/ 617262 h 895572"/>
              <a:gd name="connsiteX359" fmla="*/ 374850 w 1090712"/>
              <a:gd name="connsiteY359" fmla="*/ 620350 h 895572"/>
              <a:gd name="connsiteX360" fmla="*/ 365822 w 1090712"/>
              <a:gd name="connsiteY360" fmla="*/ 623914 h 895572"/>
              <a:gd name="connsiteX361" fmla="*/ 348478 w 1090712"/>
              <a:gd name="connsiteY361" fmla="*/ 631042 h 895572"/>
              <a:gd name="connsiteX362" fmla="*/ 331609 w 1090712"/>
              <a:gd name="connsiteY362" fmla="*/ 639358 h 895572"/>
              <a:gd name="connsiteX363" fmla="*/ 314740 w 1090712"/>
              <a:gd name="connsiteY363" fmla="*/ 647911 h 895572"/>
              <a:gd name="connsiteX364" fmla="*/ 281240 w 1090712"/>
              <a:gd name="connsiteY364" fmla="*/ 665255 h 895572"/>
              <a:gd name="connsiteX365" fmla="*/ 274587 w 1090712"/>
              <a:gd name="connsiteY365" fmla="*/ 669294 h 895572"/>
              <a:gd name="connsiteX366" fmla="*/ 267935 w 1090712"/>
              <a:gd name="connsiteY366" fmla="*/ 672858 h 895572"/>
              <a:gd name="connsiteX367" fmla="*/ 261757 w 1090712"/>
              <a:gd name="connsiteY367" fmla="*/ 675947 h 895572"/>
              <a:gd name="connsiteX368" fmla="*/ 255105 w 1090712"/>
              <a:gd name="connsiteY368" fmla="*/ 679035 h 895572"/>
              <a:gd name="connsiteX369" fmla="*/ 248927 w 1090712"/>
              <a:gd name="connsiteY369" fmla="*/ 681174 h 895572"/>
              <a:gd name="connsiteX370" fmla="*/ 242987 w 1090712"/>
              <a:gd name="connsiteY370" fmla="*/ 683075 h 895572"/>
              <a:gd name="connsiteX371" fmla="*/ 236810 w 1090712"/>
              <a:gd name="connsiteY371" fmla="*/ 684738 h 895572"/>
              <a:gd name="connsiteX372" fmla="*/ 231108 w 1090712"/>
              <a:gd name="connsiteY372" fmla="*/ 686163 h 895572"/>
              <a:gd name="connsiteX373" fmla="*/ 225406 w 1090712"/>
              <a:gd name="connsiteY373" fmla="*/ 687114 h 895572"/>
              <a:gd name="connsiteX374" fmla="*/ 219466 w 1090712"/>
              <a:gd name="connsiteY374" fmla="*/ 687589 h 895572"/>
              <a:gd name="connsiteX375" fmla="*/ 213764 w 1090712"/>
              <a:gd name="connsiteY375" fmla="*/ 687589 h 895572"/>
              <a:gd name="connsiteX376" fmla="*/ 208299 w 1090712"/>
              <a:gd name="connsiteY376" fmla="*/ 687589 h 895572"/>
              <a:gd name="connsiteX377" fmla="*/ 203072 w 1090712"/>
              <a:gd name="connsiteY377" fmla="*/ 687114 h 895572"/>
              <a:gd name="connsiteX378" fmla="*/ 197607 w 1090712"/>
              <a:gd name="connsiteY378" fmla="*/ 686163 h 895572"/>
              <a:gd name="connsiteX379" fmla="*/ 192380 w 1090712"/>
              <a:gd name="connsiteY379" fmla="*/ 684738 h 895572"/>
              <a:gd name="connsiteX380" fmla="*/ 186916 w 1090712"/>
              <a:gd name="connsiteY380" fmla="*/ 683550 h 895572"/>
              <a:gd name="connsiteX381" fmla="*/ 181689 w 1090712"/>
              <a:gd name="connsiteY381" fmla="*/ 681649 h 895572"/>
              <a:gd name="connsiteX382" fmla="*/ 176699 w 1090712"/>
              <a:gd name="connsiteY382" fmla="*/ 679986 h 895572"/>
              <a:gd name="connsiteX383" fmla="*/ 171472 w 1090712"/>
              <a:gd name="connsiteY383" fmla="*/ 677610 h 895572"/>
              <a:gd name="connsiteX384" fmla="*/ 166483 w 1090712"/>
              <a:gd name="connsiteY384" fmla="*/ 674996 h 895572"/>
              <a:gd name="connsiteX385" fmla="*/ 156742 w 1090712"/>
              <a:gd name="connsiteY385" fmla="*/ 669294 h 895572"/>
              <a:gd name="connsiteX386" fmla="*/ 147001 w 1090712"/>
              <a:gd name="connsiteY386" fmla="*/ 662167 h 895572"/>
              <a:gd name="connsiteX387" fmla="*/ 137735 w 1090712"/>
              <a:gd name="connsiteY387" fmla="*/ 654564 h 895572"/>
              <a:gd name="connsiteX388" fmla="*/ 127756 w 1090712"/>
              <a:gd name="connsiteY388" fmla="*/ 645535 h 895572"/>
              <a:gd name="connsiteX389" fmla="*/ 118490 w 1090712"/>
              <a:gd name="connsiteY389" fmla="*/ 636269 h 895572"/>
              <a:gd name="connsiteX390" fmla="*/ 109224 w 1090712"/>
              <a:gd name="connsiteY390" fmla="*/ 626053 h 895572"/>
              <a:gd name="connsiteX391" fmla="*/ 107323 w 1090712"/>
              <a:gd name="connsiteY391" fmla="*/ 623914 h 895572"/>
              <a:gd name="connsiteX392" fmla="*/ 106135 w 1090712"/>
              <a:gd name="connsiteY392" fmla="*/ 620350 h 895572"/>
              <a:gd name="connsiteX393" fmla="*/ 105185 w 1090712"/>
              <a:gd name="connsiteY393" fmla="*/ 616311 h 895572"/>
              <a:gd name="connsiteX394" fmla="*/ 105185 w 1090712"/>
              <a:gd name="connsiteY394" fmla="*/ 612272 h 895572"/>
              <a:gd name="connsiteX395" fmla="*/ 105185 w 1090712"/>
              <a:gd name="connsiteY395" fmla="*/ 608233 h 895572"/>
              <a:gd name="connsiteX396" fmla="*/ 106135 w 1090712"/>
              <a:gd name="connsiteY396" fmla="*/ 604194 h 895572"/>
              <a:gd name="connsiteX397" fmla="*/ 107323 w 1090712"/>
              <a:gd name="connsiteY397" fmla="*/ 600630 h 895572"/>
              <a:gd name="connsiteX398" fmla="*/ 109224 w 1090712"/>
              <a:gd name="connsiteY398" fmla="*/ 598017 h 895572"/>
              <a:gd name="connsiteX399" fmla="*/ 111837 w 1090712"/>
              <a:gd name="connsiteY399" fmla="*/ 591840 h 895572"/>
              <a:gd name="connsiteX400" fmla="*/ 113975 w 1090712"/>
              <a:gd name="connsiteY400" fmla="*/ 586137 h 895572"/>
              <a:gd name="connsiteX401" fmla="*/ 115401 w 1090712"/>
              <a:gd name="connsiteY401" fmla="*/ 579722 h 895572"/>
              <a:gd name="connsiteX402" fmla="*/ 115876 w 1090712"/>
              <a:gd name="connsiteY402" fmla="*/ 574020 h 895572"/>
              <a:gd name="connsiteX403" fmla="*/ 115876 w 1090712"/>
              <a:gd name="connsiteY403" fmla="*/ 568318 h 895572"/>
              <a:gd name="connsiteX404" fmla="*/ 115401 w 1090712"/>
              <a:gd name="connsiteY404" fmla="*/ 562378 h 895572"/>
              <a:gd name="connsiteX405" fmla="*/ 114451 w 1090712"/>
              <a:gd name="connsiteY405" fmla="*/ 557151 h 895572"/>
              <a:gd name="connsiteX406" fmla="*/ 112788 w 1090712"/>
              <a:gd name="connsiteY406" fmla="*/ 551449 h 895572"/>
              <a:gd name="connsiteX407" fmla="*/ 110412 w 1090712"/>
              <a:gd name="connsiteY407" fmla="*/ 545984 h 895572"/>
              <a:gd name="connsiteX408" fmla="*/ 108273 w 1090712"/>
              <a:gd name="connsiteY408" fmla="*/ 540757 h 895572"/>
              <a:gd name="connsiteX409" fmla="*/ 105185 w 1090712"/>
              <a:gd name="connsiteY409" fmla="*/ 535293 h 895572"/>
              <a:gd name="connsiteX410" fmla="*/ 102096 w 1090712"/>
              <a:gd name="connsiteY410" fmla="*/ 530066 h 895572"/>
              <a:gd name="connsiteX411" fmla="*/ 94968 w 1090712"/>
              <a:gd name="connsiteY411" fmla="*/ 519374 h 895572"/>
              <a:gd name="connsiteX412" fmla="*/ 86890 w 1090712"/>
              <a:gd name="connsiteY412" fmla="*/ 508683 h 895572"/>
              <a:gd name="connsiteX413" fmla="*/ 78812 w 1090712"/>
              <a:gd name="connsiteY413" fmla="*/ 497991 h 895572"/>
              <a:gd name="connsiteX414" fmla="*/ 70972 w 1090712"/>
              <a:gd name="connsiteY414" fmla="*/ 486824 h 895572"/>
              <a:gd name="connsiteX415" fmla="*/ 67408 w 1090712"/>
              <a:gd name="connsiteY415" fmla="*/ 481122 h 895572"/>
              <a:gd name="connsiteX416" fmla="*/ 64319 w 1090712"/>
              <a:gd name="connsiteY416" fmla="*/ 474707 h 895572"/>
              <a:gd name="connsiteX417" fmla="*/ 61230 w 1090712"/>
              <a:gd name="connsiteY417" fmla="*/ 469005 h 895572"/>
              <a:gd name="connsiteX418" fmla="*/ 58379 w 1090712"/>
              <a:gd name="connsiteY418" fmla="*/ 462828 h 895572"/>
              <a:gd name="connsiteX419" fmla="*/ 56716 w 1090712"/>
              <a:gd name="connsiteY419" fmla="*/ 456175 h 895572"/>
              <a:gd name="connsiteX420" fmla="*/ 54815 w 1090712"/>
              <a:gd name="connsiteY420" fmla="*/ 449998 h 895572"/>
              <a:gd name="connsiteX421" fmla="*/ 54103 w 1090712"/>
              <a:gd name="connsiteY421" fmla="*/ 443345 h 895572"/>
              <a:gd name="connsiteX422" fmla="*/ 53627 w 1090712"/>
              <a:gd name="connsiteY422" fmla="*/ 436455 h 895572"/>
              <a:gd name="connsiteX423" fmla="*/ 53627 w 1090712"/>
              <a:gd name="connsiteY423" fmla="*/ 429327 h 895572"/>
              <a:gd name="connsiteX424" fmla="*/ 54815 w 1090712"/>
              <a:gd name="connsiteY424" fmla="*/ 422675 h 895572"/>
              <a:gd name="connsiteX425" fmla="*/ 56716 w 1090712"/>
              <a:gd name="connsiteY425" fmla="*/ 415547 h 895572"/>
              <a:gd name="connsiteX426" fmla="*/ 59330 w 1090712"/>
              <a:gd name="connsiteY426" fmla="*/ 408182 h 895572"/>
              <a:gd name="connsiteX427" fmla="*/ 60280 w 1090712"/>
              <a:gd name="connsiteY427" fmla="*/ 403192 h 895572"/>
              <a:gd name="connsiteX428" fmla="*/ 61943 w 1090712"/>
              <a:gd name="connsiteY428" fmla="*/ 397965 h 895572"/>
              <a:gd name="connsiteX429" fmla="*/ 65507 w 1090712"/>
              <a:gd name="connsiteY429" fmla="*/ 387986 h 895572"/>
              <a:gd name="connsiteX430" fmla="*/ 69546 w 1090712"/>
              <a:gd name="connsiteY430" fmla="*/ 378720 h 895572"/>
              <a:gd name="connsiteX431" fmla="*/ 74535 w 1090712"/>
              <a:gd name="connsiteY431" fmla="*/ 369929 h 895572"/>
              <a:gd name="connsiteX432" fmla="*/ 79762 w 1090712"/>
              <a:gd name="connsiteY432" fmla="*/ 360901 h 895572"/>
              <a:gd name="connsiteX433" fmla="*/ 85940 w 1090712"/>
              <a:gd name="connsiteY433" fmla="*/ 352585 h 895572"/>
              <a:gd name="connsiteX434" fmla="*/ 98057 w 1090712"/>
              <a:gd name="connsiteY434" fmla="*/ 335479 h 895572"/>
              <a:gd name="connsiteX435" fmla="*/ 102571 w 1090712"/>
              <a:gd name="connsiteY435" fmla="*/ 328113 h 895572"/>
              <a:gd name="connsiteX436" fmla="*/ 106848 w 1090712"/>
              <a:gd name="connsiteY436" fmla="*/ 320986 h 895572"/>
              <a:gd name="connsiteX437" fmla="*/ 116827 w 1090712"/>
              <a:gd name="connsiteY437" fmla="*/ 307205 h 895572"/>
              <a:gd name="connsiteX438" fmla="*/ 127043 w 1090712"/>
              <a:gd name="connsiteY438" fmla="*/ 293188 h 895572"/>
              <a:gd name="connsiteX439" fmla="*/ 137735 w 1090712"/>
              <a:gd name="connsiteY439" fmla="*/ 279407 h 895572"/>
              <a:gd name="connsiteX440" fmla="*/ 159831 w 1090712"/>
              <a:gd name="connsiteY440" fmla="*/ 251847 h 895572"/>
              <a:gd name="connsiteX441" fmla="*/ 170522 w 1090712"/>
              <a:gd name="connsiteY441" fmla="*/ 238066 h 895572"/>
              <a:gd name="connsiteX442" fmla="*/ 181214 w 1090712"/>
              <a:gd name="connsiteY442" fmla="*/ 223336 h 895572"/>
              <a:gd name="connsiteX443" fmla="*/ 164820 w 1090712"/>
              <a:gd name="connsiteY443" fmla="*/ 223336 h 895572"/>
              <a:gd name="connsiteX444" fmla="*/ 137972 w 1090712"/>
              <a:gd name="connsiteY444" fmla="*/ 230226 h 895572"/>
              <a:gd name="connsiteX445" fmla="*/ 125142 w 1090712"/>
              <a:gd name="connsiteY445" fmla="*/ 233790 h 895572"/>
              <a:gd name="connsiteX446" fmla="*/ 112788 w 1090712"/>
              <a:gd name="connsiteY446" fmla="*/ 237591 h 895572"/>
              <a:gd name="connsiteX447" fmla="*/ 100195 w 1090712"/>
              <a:gd name="connsiteY447" fmla="*/ 241630 h 895572"/>
              <a:gd name="connsiteX448" fmla="*/ 87840 w 1090712"/>
              <a:gd name="connsiteY448" fmla="*/ 245669 h 895572"/>
              <a:gd name="connsiteX449" fmla="*/ 75723 w 1090712"/>
              <a:gd name="connsiteY449" fmla="*/ 250183 h 895572"/>
              <a:gd name="connsiteX450" fmla="*/ 64319 w 1090712"/>
              <a:gd name="connsiteY450" fmla="*/ 254935 h 895572"/>
              <a:gd name="connsiteX451" fmla="*/ 52677 w 1090712"/>
              <a:gd name="connsiteY451" fmla="*/ 260400 h 895572"/>
              <a:gd name="connsiteX452" fmla="*/ 41035 w 1090712"/>
              <a:gd name="connsiteY452" fmla="*/ 265627 h 895572"/>
              <a:gd name="connsiteX453" fmla="*/ 29868 w 1090712"/>
              <a:gd name="connsiteY453" fmla="*/ 271567 h 895572"/>
              <a:gd name="connsiteX454" fmla="*/ 18939 w 1090712"/>
              <a:gd name="connsiteY454" fmla="*/ 277744 h 895572"/>
              <a:gd name="connsiteX455" fmla="*/ 7772 w 1090712"/>
              <a:gd name="connsiteY455" fmla="*/ 284397 h 895572"/>
              <a:gd name="connsiteX456" fmla="*/ 0 w 1090712"/>
              <a:gd name="connsiteY456" fmla="*/ 289924 h 895572"/>
              <a:gd name="connsiteX457" fmla="*/ 0 w 1090712"/>
              <a:gd name="connsiteY457" fmla="*/ 895572 h 895572"/>
              <a:gd name="connsiteX458" fmla="*/ 125653 w 1090712"/>
              <a:gd name="connsiteY458" fmla="*/ 895572 h 895572"/>
              <a:gd name="connsiteX459" fmla="*/ 127756 w 1090712"/>
              <a:gd name="connsiteY459" fmla="*/ 892155 h 895572"/>
              <a:gd name="connsiteX460" fmla="*/ 131082 w 1090712"/>
              <a:gd name="connsiteY460" fmla="*/ 885502 h 895572"/>
              <a:gd name="connsiteX461" fmla="*/ 133696 w 1090712"/>
              <a:gd name="connsiteY461" fmla="*/ 878374 h 895572"/>
              <a:gd name="connsiteX462" fmla="*/ 135834 w 1090712"/>
              <a:gd name="connsiteY462" fmla="*/ 871722 h 895572"/>
              <a:gd name="connsiteX463" fmla="*/ 137735 w 1090712"/>
              <a:gd name="connsiteY463" fmla="*/ 864594 h 895572"/>
              <a:gd name="connsiteX464" fmla="*/ 138923 w 1090712"/>
              <a:gd name="connsiteY464" fmla="*/ 857466 h 895572"/>
              <a:gd name="connsiteX465" fmla="*/ 140348 w 1090712"/>
              <a:gd name="connsiteY465" fmla="*/ 850339 h 895572"/>
              <a:gd name="connsiteX466" fmla="*/ 141298 w 1090712"/>
              <a:gd name="connsiteY466" fmla="*/ 843211 h 895572"/>
              <a:gd name="connsiteX467" fmla="*/ 142011 w 1090712"/>
              <a:gd name="connsiteY467" fmla="*/ 828955 h 895572"/>
              <a:gd name="connsiteX468" fmla="*/ 142486 w 1090712"/>
              <a:gd name="connsiteY468" fmla="*/ 814225 h 895572"/>
              <a:gd name="connsiteX469" fmla="*/ 142486 w 1090712"/>
              <a:gd name="connsiteY469" fmla="*/ 799494 h 895572"/>
              <a:gd name="connsiteX470" fmla="*/ 142486 w 1090712"/>
              <a:gd name="connsiteY470" fmla="*/ 782625 h 895572"/>
              <a:gd name="connsiteX471" fmla="*/ 142486 w 1090712"/>
              <a:gd name="connsiteY471" fmla="*/ 771458 h 895572"/>
              <a:gd name="connsiteX472" fmla="*/ 143912 w 1090712"/>
              <a:gd name="connsiteY472" fmla="*/ 778586 h 895572"/>
              <a:gd name="connsiteX473" fmla="*/ 145100 w 1090712"/>
              <a:gd name="connsiteY473" fmla="*/ 784526 h 895572"/>
              <a:gd name="connsiteX474" fmla="*/ 147476 w 1090712"/>
              <a:gd name="connsiteY474" fmla="*/ 789753 h 895572"/>
              <a:gd name="connsiteX475" fmla="*/ 149614 w 1090712"/>
              <a:gd name="connsiteY475" fmla="*/ 794267 h 895572"/>
              <a:gd name="connsiteX476" fmla="*/ 152228 w 1090712"/>
              <a:gd name="connsiteY476" fmla="*/ 797831 h 895572"/>
              <a:gd name="connsiteX477" fmla="*/ 155554 w 1090712"/>
              <a:gd name="connsiteY477" fmla="*/ 801395 h 895572"/>
              <a:gd name="connsiteX478" fmla="*/ 158643 w 1090712"/>
              <a:gd name="connsiteY478" fmla="*/ 803533 h 895572"/>
              <a:gd name="connsiteX479" fmla="*/ 162206 w 1090712"/>
              <a:gd name="connsiteY479" fmla="*/ 805909 h 895572"/>
              <a:gd name="connsiteX480" fmla="*/ 165770 w 1090712"/>
              <a:gd name="connsiteY480" fmla="*/ 807572 h 895572"/>
              <a:gd name="connsiteX481" fmla="*/ 169572 w 1090712"/>
              <a:gd name="connsiteY481" fmla="*/ 808523 h 895572"/>
              <a:gd name="connsiteX482" fmla="*/ 174086 w 1090712"/>
              <a:gd name="connsiteY482" fmla="*/ 809473 h 895572"/>
              <a:gd name="connsiteX483" fmla="*/ 178600 w 1090712"/>
              <a:gd name="connsiteY483" fmla="*/ 810186 h 895572"/>
              <a:gd name="connsiteX484" fmla="*/ 187866 w 1090712"/>
              <a:gd name="connsiteY484" fmla="*/ 810661 h 895572"/>
              <a:gd name="connsiteX485" fmla="*/ 198083 w 1090712"/>
              <a:gd name="connsiteY485" fmla="*/ 810661 h 895572"/>
              <a:gd name="connsiteX486" fmla="*/ 236810 w 1090712"/>
              <a:gd name="connsiteY486" fmla="*/ 810661 h 895572"/>
              <a:gd name="connsiteX487" fmla="*/ 249640 w 1090712"/>
              <a:gd name="connsiteY487" fmla="*/ 811136 h 895572"/>
              <a:gd name="connsiteX488" fmla="*/ 263183 w 1090712"/>
              <a:gd name="connsiteY488" fmla="*/ 811611 h 895572"/>
              <a:gd name="connsiteX489" fmla="*/ 270310 w 1090712"/>
              <a:gd name="connsiteY489" fmla="*/ 811611 h 895572"/>
              <a:gd name="connsiteX490" fmla="*/ 276963 w 1090712"/>
              <a:gd name="connsiteY490" fmla="*/ 811136 h 895572"/>
              <a:gd name="connsiteX491" fmla="*/ 283140 w 1090712"/>
              <a:gd name="connsiteY491" fmla="*/ 810186 h 895572"/>
              <a:gd name="connsiteX492" fmla="*/ 289793 w 1090712"/>
              <a:gd name="connsiteY492" fmla="*/ 808523 h 895572"/>
              <a:gd name="connsiteX493" fmla="*/ 295495 w 1090712"/>
              <a:gd name="connsiteY493" fmla="*/ 806147 h 895572"/>
              <a:gd name="connsiteX494" fmla="*/ 301435 w 1090712"/>
              <a:gd name="connsiteY494" fmla="*/ 803058 h 895572"/>
              <a:gd name="connsiteX495" fmla="*/ 304524 w 1090712"/>
              <a:gd name="connsiteY495" fmla="*/ 801395 h 895572"/>
              <a:gd name="connsiteX496" fmla="*/ 307137 w 1090712"/>
              <a:gd name="connsiteY496" fmla="*/ 799256 h 895572"/>
              <a:gd name="connsiteX497" fmla="*/ 309275 w 1090712"/>
              <a:gd name="connsiteY497" fmla="*/ 796881 h 895572"/>
              <a:gd name="connsiteX498" fmla="*/ 312126 w 1090712"/>
              <a:gd name="connsiteY498" fmla="*/ 794267 h 895572"/>
              <a:gd name="connsiteX499" fmla="*/ 314265 w 1090712"/>
              <a:gd name="connsiteY499" fmla="*/ 791178 h 895572"/>
              <a:gd name="connsiteX500" fmla="*/ 316403 w 1090712"/>
              <a:gd name="connsiteY500" fmla="*/ 788090 h 895572"/>
              <a:gd name="connsiteX501" fmla="*/ 318304 w 1090712"/>
              <a:gd name="connsiteY501" fmla="*/ 784051 h 895572"/>
              <a:gd name="connsiteX502" fmla="*/ 319967 w 1090712"/>
              <a:gd name="connsiteY502" fmla="*/ 780012 h 895572"/>
              <a:gd name="connsiteX503" fmla="*/ 321868 w 1090712"/>
              <a:gd name="connsiteY503" fmla="*/ 775973 h 895572"/>
              <a:gd name="connsiteX504" fmla="*/ 323056 w 1090712"/>
              <a:gd name="connsiteY504" fmla="*/ 771221 h 895572"/>
              <a:gd name="connsiteX505" fmla="*/ 324481 w 1090712"/>
              <a:gd name="connsiteY505" fmla="*/ 765756 h 895572"/>
              <a:gd name="connsiteX506" fmla="*/ 325907 w 1090712"/>
              <a:gd name="connsiteY506" fmla="*/ 760529 h 895572"/>
              <a:gd name="connsiteX507" fmla="*/ 325907 w 1090712"/>
              <a:gd name="connsiteY507" fmla="*/ 827530 h 895572"/>
              <a:gd name="connsiteX508" fmla="*/ 310226 w 1090712"/>
              <a:gd name="connsiteY508" fmla="*/ 835608 h 895572"/>
              <a:gd name="connsiteX509" fmla="*/ 295970 w 1090712"/>
              <a:gd name="connsiteY509" fmla="*/ 843686 h 895572"/>
              <a:gd name="connsiteX510" fmla="*/ 282665 w 1090712"/>
              <a:gd name="connsiteY510" fmla="*/ 850339 h 895572"/>
              <a:gd name="connsiteX511" fmla="*/ 276488 w 1090712"/>
              <a:gd name="connsiteY511" fmla="*/ 852952 h 895572"/>
              <a:gd name="connsiteX512" fmla="*/ 270310 w 1090712"/>
              <a:gd name="connsiteY512" fmla="*/ 855565 h 895572"/>
              <a:gd name="connsiteX513" fmla="*/ 266271 w 1090712"/>
              <a:gd name="connsiteY513" fmla="*/ 857942 h 895572"/>
              <a:gd name="connsiteX514" fmla="*/ 262708 w 1090712"/>
              <a:gd name="connsiteY514" fmla="*/ 860080 h 895572"/>
              <a:gd name="connsiteX515" fmla="*/ 259619 w 1090712"/>
              <a:gd name="connsiteY515" fmla="*/ 862693 h 895572"/>
              <a:gd name="connsiteX516" fmla="*/ 256768 w 1090712"/>
              <a:gd name="connsiteY516" fmla="*/ 865544 h 895572"/>
              <a:gd name="connsiteX517" fmla="*/ 254154 w 1090712"/>
              <a:gd name="connsiteY517" fmla="*/ 868633 h 895572"/>
              <a:gd name="connsiteX518" fmla="*/ 252491 w 1090712"/>
              <a:gd name="connsiteY518" fmla="*/ 871722 h 895572"/>
              <a:gd name="connsiteX519" fmla="*/ 250590 w 1090712"/>
              <a:gd name="connsiteY519" fmla="*/ 874810 h 895572"/>
              <a:gd name="connsiteX520" fmla="*/ 249402 w 1090712"/>
              <a:gd name="connsiteY520" fmla="*/ 877899 h 895572"/>
              <a:gd name="connsiteX521" fmla="*/ 248452 w 1090712"/>
              <a:gd name="connsiteY521" fmla="*/ 880988 h 895572"/>
              <a:gd name="connsiteX522" fmla="*/ 247977 w 1090712"/>
              <a:gd name="connsiteY522" fmla="*/ 884076 h 895572"/>
              <a:gd name="connsiteX523" fmla="*/ 247977 w 1090712"/>
              <a:gd name="connsiteY523" fmla="*/ 887165 h 895572"/>
              <a:gd name="connsiteX524" fmla="*/ 248452 w 1090712"/>
              <a:gd name="connsiteY524" fmla="*/ 890016 h 895572"/>
              <a:gd name="connsiteX525" fmla="*/ 249402 w 1090712"/>
              <a:gd name="connsiteY525" fmla="*/ 893105 h 895572"/>
              <a:gd name="connsiteX526" fmla="*/ 250075 w 1090712"/>
              <a:gd name="connsiteY526" fmla="*/ 895572 h 895572"/>
              <a:gd name="connsiteX527" fmla="*/ 474750 w 1090712"/>
              <a:gd name="connsiteY527" fmla="*/ 895572 h 895572"/>
              <a:gd name="connsiteX528" fmla="*/ 475827 w 1090712"/>
              <a:gd name="connsiteY528" fmla="*/ 894768 h 895572"/>
              <a:gd name="connsiteX529" fmla="*/ 486993 w 1090712"/>
              <a:gd name="connsiteY529" fmla="*/ 882889 h 895572"/>
              <a:gd name="connsiteX530" fmla="*/ 497210 w 1090712"/>
              <a:gd name="connsiteY530" fmla="*/ 870296 h 895572"/>
              <a:gd name="connsiteX531" fmla="*/ 506951 w 1090712"/>
              <a:gd name="connsiteY531" fmla="*/ 857942 h 895572"/>
              <a:gd name="connsiteX532" fmla="*/ 515742 w 1090712"/>
              <a:gd name="connsiteY532" fmla="*/ 844636 h 895572"/>
              <a:gd name="connsiteX533" fmla="*/ 523820 w 1090712"/>
              <a:gd name="connsiteY533" fmla="*/ 831094 h 895572"/>
              <a:gd name="connsiteX534" fmla="*/ 531898 w 1090712"/>
              <a:gd name="connsiteY534" fmla="*/ 816838 h 895572"/>
              <a:gd name="connsiteX535" fmla="*/ 539026 w 1090712"/>
              <a:gd name="connsiteY535" fmla="*/ 802583 h 895572"/>
              <a:gd name="connsiteX536" fmla="*/ 545678 w 1090712"/>
              <a:gd name="connsiteY536" fmla="*/ 788565 h 895572"/>
              <a:gd name="connsiteX537" fmla="*/ 552331 w 1090712"/>
              <a:gd name="connsiteY537" fmla="*/ 773359 h 895572"/>
              <a:gd name="connsiteX538" fmla="*/ 558033 w 1090712"/>
              <a:gd name="connsiteY538" fmla="*/ 758628 h 895572"/>
              <a:gd name="connsiteX539" fmla="*/ 563498 w 1090712"/>
              <a:gd name="connsiteY539" fmla="*/ 743185 h 895572"/>
              <a:gd name="connsiteX540" fmla="*/ 568725 w 1090712"/>
              <a:gd name="connsiteY540" fmla="*/ 727979 h 895572"/>
              <a:gd name="connsiteX541" fmla="*/ 573714 w 1090712"/>
              <a:gd name="connsiteY541" fmla="*/ 712298 h 895572"/>
              <a:gd name="connsiteX542" fmla="*/ 577991 w 1090712"/>
              <a:gd name="connsiteY542" fmla="*/ 696855 h 895572"/>
              <a:gd name="connsiteX543" fmla="*/ 586544 w 1090712"/>
              <a:gd name="connsiteY543" fmla="*/ 665255 h 895572"/>
              <a:gd name="connsiteX544" fmla="*/ 586069 w 1090712"/>
              <a:gd name="connsiteY544" fmla="*/ 663117 h 895572"/>
              <a:gd name="connsiteX545" fmla="*/ 584881 w 1090712"/>
              <a:gd name="connsiteY545" fmla="*/ 660266 h 895572"/>
              <a:gd name="connsiteX546" fmla="*/ 582980 w 1090712"/>
              <a:gd name="connsiteY546" fmla="*/ 657177 h 895572"/>
              <a:gd name="connsiteX547" fmla="*/ 580367 w 1090712"/>
              <a:gd name="connsiteY547" fmla="*/ 654088 h 895572"/>
              <a:gd name="connsiteX548" fmla="*/ 574902 w 1090712"/>
              <a:gd name="connsiteY548" fmla="*/ 647911 h 895572"/>
              <a:gd name="connsiteX549" fmla="*/ 570150 w 1090712"/>
              <a:gd name="connsiteY549" fmla="*/ 642922 h 895572"/>
              <a:gd name="connsiteX550" fmla="*/ 565636 w 1090712"/>
              <a:gd name="connsiteY550" fmla="*/ 636744 h 895572"/>
              <a:gd name="connsiteX551" fmla="*/ 560647 w 1090712"/>
              <a:gd name="connsiteY551" fmla="*/ 631517 h 895572"/>
              <a:gd name="connsiteX552" fmla="*/ 555420 w 1090712"/>
              <a:gd name="connsiteY552" fmla="*/ 626053 h 895572"/>
              <a:gd name="connsiteX553" fmla="*/ 550193 w 1090712"/>
              <a:gd name="connsiteY553" fmla="*/ 621301 h 895572"/>
              <a:gd name="connsiteX554" fmla="*/ 544253 w 1090712"/>
              <a:gd name="connsiteY554" fmla="*/ 616787 h 895572"/>
              <a:gd name="connsiteX555" fmla="*/ 538075 w 1090712"/>
              <a:gd name="connsiteY555" fmla="*/ 612272 h 895572"/>
              <a:gd name="connsiteX556" fmla="*/ 525721 w 1090712"/>
              <a:gd name="connsiteY556" fmla="*/ 603719 h 895572"/>
              <a:gd name="connsiteX557" fmla="*/ 563023 w 1090712"/>
              <a:gd name="connsiteY557" fmla="*/ 619875 h 895572"/>
              <a:gd name="connsiteX558" fmla="*/ 581317 w 1090712"/>
              <a:gd name="connsiteY558" fmla="*/ 628191 h 895572"/>
              <a:gd name="connsiteX559" fmla="*/ 599374 w 1090712"/>
              <a:gd name="connsiteY559" fmla="*/ 636744 h 895572"/>
              <a:gd name="connsiteX560" fmla="*/ 607927 w 1090712"/>
              <a:gd name="connsiteY560" fmla="*/ 641259 h 895572"/>
              <a:gd name="connsiteX561" fmla="*/ 616718 w 1090712"/>
              <a:gd name="connsiteY561" fmla="*/ 646010 h 895572"/>
              <a:gd name="connsiteX562" fmla="*/ 625271 w 1090712"/>
              <a:gd name="connsiteY562" fmla="*/ 651000 h 895572"/>
              <a:gd name="connsiteX563" fmla="*/ 633349 w 1090712"/>
              <a:gd name="connsiteY563" fmla="*/ 656227 h 895572"/>
              <a:gd name="connsiteX564" fmla="*/ 641665 w 1090712"/>
              <a:gd name="connsiteY564" fmla="*/ 662167 h 895572"/>
              <a:gd name="connsiteX565" fmla="*/ 649268 w 1090712"/>
              <a:gd name="connsiteY565" fmla="*/ 668344 h 895572"/>
              <a:gd name="connsiteX566" fmla="*/ 656871 w 1090712"/>
              <a:gd name="connsiteY566" fmla="*/ 674996 h 895572"/>
              <a:gd name="connsiteX567" fmla="*/ 664474 w 1090712"/>
              <a:gd name="connsiteY567" fmla="*/ 682124 h 895572"/>
              <a:gd name="connsiteX568" fmla="*/ 668988 w 1090712"/>
              <a:gd name="connsiteY568" fmla="*/ 686163 h 895572"/>
              <a:gd name="connsiteX569" fmla="*/ 672790 w 1090712"/>
              <a:gd name="connsiteY569" fmla="*/ 690202 h 895572"/>
              <a:gd name="connsiteX570" fmla="*/ 677304 w 1090712"/>
              <a:gd name="connsiteY570" fmla="*/ 693291 h 895572"/>
              <a:gd name="connsiteX571" fmla="*/ 682293 w 1090712"/>
              <a:gd name="connsiteY571" fmla="*/ 696855 h 895572"/>
              <a:gd name="connsiteX572" fmla="*/ 686570 w 1090712"/>
              <a:gd name="connsiteY572" fmla="*/ 699468 h 895572"/>
              <a:gd name="connsiteX573" fmla="*/ 691559 w 1090712"/>
              <a:gd name="connsiteY573" fmla="*/ 702082 h 895572"/>
              <a:gd name="connsiteX574" fmla="*/ 696549 w 1090712"/>
              <a:gd name="connsiteY574" fmla="*/ 703983 h 895572"/>
              <a:gd name="connsiteX575" fmla="*/ 701300 w 1090712"/>
              <a:gd name="connsiteY575" fmla="*/ 705646 h 895572"/>
              <a:gd name="connsiteX576" fmla="*/ 706290 w 1090712"/>
              <a:gd name="connsiteY576" fmla="*/ 707071 h 895572"/>
              <a:gd name="connsiteX577" fmla="*/ 711042 w 1090712"/>
              <a:gd name="connsiteY577" fmla="*/ 708497 h 895572"/>
              <a:gd name="connsiteX578" fmla="*/ 716506 w 1090712"/>
              <a:gd name="connsiteY578" fmla="*/ 708734 h 895572"/>
              <a:gd name="connsiteX579" fmla="*/ 721258 w 1090712"/>
              <a:gd name="connsiteY579" fmla="*/ 708734 h 895572"/>
              <a:gd name="connsiteX580" fmla="*/ 726723 w 1090712"/>
              <a:gd name="connsiteY580" fmla="*/ 708497 h 895572"/>
              <a:gd name="connsiteX581" fmla="*/ 731712 w 1090712"/>
              <a:gd name="connsiteY581" fmla="*/ 707546 h 895572"/>
              <a:gd name="connsiteX582" fmla="*/ 736939 w 1090712"/>
              <a:gd name="connsiteY582" fmla="*/ 706121 h 895572"/>
              <a:gd name="connsiteX583" fmla="*/ 742166 w 1090712"/>
              <a:gd name="connsiteY583" fmla="*/ 704458 h 895572"/>
              <a:gd name="connsiteX584" fmla="*/ 749294 w 1090712"/>
              <a:gd name="connsiteY584" fmla="*/ 702082 h 895572"/>
              <a:gd name="connsiteX585" fmla="*/ 756184 w 1090712"/>
              <a:gd name="connsiteY585" fmla="*/ 699468 h 895572"/>
              <a:gd name="connsiteX586" fmla="*/ 762361 w 1090712"/>
              <a:gd name="connsiteY586" fmla="*/ 696380 h 895572"/>
              <a:gd name="connsiteX587" fmla="*/ 768063 w 1090712"/>
              <a:gd name="connsiteY587" fmla="*/ 692816 h 895572"/>
              <a:gd name="connsiteX588" fmla="*/ 773528 w 1090712"/>
              <a:gd name="connsiteY588" fmla="*/ 689252 h 895572"/>
              <a:gd name="connsiteX589" fmla="*/ 778755 w 1090712"/>
              <a:gd name="connsiteY589" fmla="*/ 684738 h 895572"/>
              <a:gd name="connsiteX590" fmla="*/ 783269 w 1090712"/>
              <a:gd name="connsiteY590" fmla="*/ 680461 h 895572"/>
              <a:gd name="connsiteX591" fmla="*/ 787308 w 1090712"/>
              <a:gd name="connsiteY591" fmla="*/ 674996 h 895572"/>
              <a:gd name="connsiteX592" fmla="*/ 791110 w 1090712"/>
              <a:gd name="connsiteY592" fmla="*/ 669769 h 895572"/>
              <a:gd name="connsiteX593" fmla="*/ 794436 w 1090712"/>
              <a:gd name="connsiteY593" fmla="*/ 663830 h 895572"/>
              <a:gd name="connsiteX594" fmla="*/ 797050 w 1090712"/>
              <a:gd name="connsiteY594" fmla="*/ 657652 h 895572"/>
              <a:gd name="connsiteX595" fmla="*/ 799188 w 1090712"/>
              <a:gd name="connsiteY595" fmla="*/ 651000 h 895572"/>
              <a:gd name="connsiteX596" fmla="*/ 801089 w 1090712"/>
              <a:gd name="connsiteY596" fmla="*/ 643872 h 895572"/>
              <a:gd name="connsiteX597" fmla="*/ 802277 w 1090712"/>
              <a:gd name="connsiteY597" fmla="*/ 636744 h 895572"/>
              <a:gd name="connsiteX598" fmla="*/ 803227 w 1090712"/>
              <a:gd name="connsiteY598" fmla="*/ 628666 h 895572"/>
              <a:gd name="connsiteX599" fmla="*/ 803227 w 1090712"/>
              <a:gd name="connsiteY599" fmla="*/ 620826 h 895572"/>
              <a:gd name="connsiteX600" fmla="*/ 801089 w 1090712"/>
              <a:gd name="connsiteY600" fmla="*/ 622489 h 895572"/>
              <a:gd name="connsiteX601" fmla="*/ 798238 w 1090712"/>
              <a:gd name="connsiteY601" fmla="*/ 623914 h 895572"/>
              <a:gd name="connsiteX602" fmla="*/ 793011 w 1090712"/>
              <a:gd name="connsiteY602" fmla="*/ 626053 h 895572"/>
              <a:gd name="connsiteX603" fmla="*/ 790397 w 1090712"/>
              <a:gd name="connsiteY603" fmla="*/ 627478 h 895572"/>
              <a:gd name="connsiteX604" fmla="*/ 788496 w 1090712"/>
              <a:gd name="connsiteY604" fmla="*/ 628191 h 895572"/>
              <a:gd name="connsiteX605" fmla="*/ 787308 w 1090712"/>
              <a:gd name="connsiteY605" fmla="*/ 630092 h 895572"/>
              <a:gd name="connsiteX606" fmla="*/ 786833 w 1090712"/>
              <a:gd name="connsiteY606" fmla="*/ 631755 h 895572"/>
              <a:gd name="connsiteX607" fmla="*/ 785408 w 1090712"/>
              <a:gd name="connsiteY607" fmla="*/ 635794 h 895572"/>
              <a:gd name="connsiteX608" fmla="*/ 784220 w 1090712"/>
              <a:gd name="connsiteY608" fmla="*/ 639833 h 895572"/>
              <a:gd name="connsiteX609" fmla="*/ 780656 w 1090712"/>
              <a:gd name="connsiteY609" fmla="*/ 646485 h 895572"/>
              <a:gd name="connsiteX610" fmla="*/ 776617 w 1090712"/>
              <a:gd name="connsiteY610" fmla="*/ 653138 h 895572"/>
              <a:gd name="connsiteX611" fmla="*/ 772103 w 1090712"/>
              <a:gd name="connsiteY611" fmla="*/ 659078 h 895572"/>
              <a:gd name="connsiteX612" fmla="*/ 762361 w 1090712"/>
              <a:gd name="connsiteY612" fmla="*/ 670007 h 895572"/>
              <a:gd name="connsiteX613" fmla="*/ 757847 w 1090712"/>
              <a:gd name="connsiteY613" fmla="*/ 675947 h 895572"/>
              <a:gd name="connsiteX614" fmla="*/ 753333 w 1090712"/>
              <a:gd name="connsiteY614" fmla="*/ 682124 h 895572"/>
              <a:gd name="connsiteX615" fmla="*/ 750244 w 1090712"/>
              <a:gd name="connsiteY615" fmla="*/ 684738 h 895572"/>
              <a:gd name="connsiteX616" fmla="*/ 747155 w 1090712"/>
              <a:gd name="connsiteY616" fmla="*/ 687589 h 895572"/>
              <a:gd name="connsiteX617" fmla="*/ 744067 w 1090712"/>
              <a:gd name="connsiteY617" fmla="*/ 689252 h 895572"/>
              <a:gd name="connsiteX618" fmla="*/ 740978 w 1090712"/>
              <a:gd name="connsiteY618" fmla="*/ 690915 h 895572"/>
              <a:gd name="connsiteX619" fmla="*/ 737890 w 1090712"/>
              <a:gd name="connsiteY619" fmla="*/ 691865 h 895572"/>
              <a:gd name="connsiteX620" fmla="*/ 734801 w 1090712"/>
              <a:gd name="connsiteY620" fmla="*/ 692816 h 895572"/>
              <a:gd name="connsiteX621" fmla="*/ 731950 w 1090712"/>
              <a:gd name="connsiteY621" fmla="*/ 693291 h 895572"/>
              <a:gd name="connsiteX622" fmla="*/ 728861 w 1090712"/>
              <a:gd name="connsiteY622" fmla="*/ 693291 h 895572"/>
              <a:gd name="connsiteX623" fmla="*/ 723634 w 1090712"/>
              <a:gd name="connsiteY623" fmla="*/ 692816 h 895572"/>
              <a:gd name="connsiteX624" fmla="*/ 718169 w 1090712"/>
              <a:gd name="connsiteY624" fmla="*/ 691390 h 895572"/>
              <a:gd name="connsiteX625" fmla="*/ 713418 w 1090712"/>
              <a:gd name="connsiteY625" fmla="*/ 689727 h 895572"/>
              <a:gd name="connsiteX626" fmla="*/ 708903 w 1090712"/>
              <a:gd name="connsiteY626" fmla="*/ 687826 h 895572"/>
              <a:gd name="connsiteX627" fmla="*/ 706765 w 1090712"/>
              <a:gd name="connsiteY627" fmla="*/ 687589 h 895572"/>
              <a:gd name="connsiteX628" fmla="*/ 704864 w 1090712"/>
              <a:gd name="connsiteY628" fmla="*/ 687114 h 895572"/>
              <a:gd name="connsiteX629" fmla="*/ 703201 w 1090712"/>
              <a:gd name="connsiteY629" fmla="*/ 686163 h 895572"/>
              <a:gd name="connsiteX630" fmla="*/ 701776 w 1090712"/>
              <a:gd name="connsiteY630" fmla="*/ 684738 h 895572"/>
              <a:gd name="connsiteX631" fmla="*/ 698687 w 1090712"/>
              <a:gd name="connsiteY631" fmla="*/ 681649 h 895572"/>
              <a:gd name="connsiteX632" fmla="*/ 696549 w 1090712"/>
              <a:gd name="connsiteY632" fmla="*/ 678085 h 895572"/>
              <a:gd name="connsiteX633" fmla="*/ 694648 w 1090712"/>
              <a:gd name="connsiteY633" fmla="*/ 673571 h 895572"/>
              <a:gd name="connsiteX634" fmla="*/ 693460 w 1090712"/>
              <a:gd name="connsiteY634" fmla="*/ 668819 h 895572"/>
              <a:gd name="connsiteX635" fmla="*/ 692510 w 1090712"/>
              <a:gd name="connsiteY635" fmla="*/ 664305 h 895572"/>
              <a:gd name="connsiteX636" fmla="*/ 692510 w 1090712"/>
              <a:gd name="connsiteY636" fmla="*/ 659790 h 895572"/>
              <a:gd name="connsiteX637" fmla="*/ 692510 w 1090712"/>
              <a:gd name="connsiteY637" fmla="*/ 647436 h 895572"/>
              <a:gd name="connsiteX638" fmla="*/ 693460 w 1090712"/>
              <a:gd name="connsiteY638" fmla="*/ 635319 h 895572"/>
              <a:gd name="connsiteX639" fmla="*/ 694173 w 1090712"/>
              <a:gd name="connsiteY639" fmla="*/ 624389 h 895572"/>
              <a:gd name="connsiteX640" fmla="*/ 695598 w 1090712"/>
              <a:gd name="connsiteY640" fmla="*/ 612748 h 895572"/>
              <a:gd name="connsiteX641" fmla="*/ 699162 w 1090712"/>
              <a:gd name="connsiteY641" fmla="*/ 591364 h 895572"/>
              <a:gd name="connsiteX642" fmla="*/ 703676 w 1090712"/>
              <a:gd name="connsiteY642" fmla="*/ 570456 h 895572"/>
              <a:gd name="connsiteX643" fmla="*/ 720070 w 1090712"/>
              <a:gd name="connsiteY643" fmla="*/ 574971 h 895572"/>
              <a:gd name="connsiteX644" fmla="*/ 736939 w 1090712"/>
              <a:gd name="connsiteY644" fmla="*/ 579247 h 895572"/>
              <a:gd name="connsiteX645" fmla="*/ 770677 w 1090712"/>
              <a:gd name="connsiteY645" fmla="*/ 589226 h 895572"/>
              <a:gd name="connsiteX646" fmla="*/ 788021 w 1090712"/>
              <a:gd name="connsiteY646" fmla="*/ 593503 h 895572"/>
              <a:gd name="connsiteX647" fmla="*/ 805365 w 1090712"/>
              <a:gd name="connsiteY647" fmla="*/ 597542 h 895572"/>
              <a:gd name="connsiteX648" fmla="*/ 823660 w 1090712"/>
              <a:gd name="connsiteY648" fmla="*/ 601106 h 895572"/>
              <a:gd name="connsiteX649" fmla="*/ 841954 w 1090712"/>
              <a:gd name="connsiteY649" fmla="*/ 603719 h 895572"/>
              <a:gd name="connsiteX650" fmla="*/ 861437 w 1090712"/>
              <a:gd name="connsiteY650" fmla="*/ 606570 h 895572"/>
              <a:gd name="connsiteX651" fmla="*/ 880682 w 1090712"/>
              <a:gd name="connsiteY651" fmla="*/ 608233 h 895572"/>
              <a:gd name="connsiteX652" fmla="*/ 889948 w 1090712"/>
              <a:gd name="connsiteY652" fmla="*/ 608708 h 895572"/>
              <a:gd name="connsiteX653" fmla="*/ 898976 w 1090712"/>
              <a:gd name="connsiteY653" fmla="*/ 608708 h 895572"/>
              <a:gd name="connsiteX654" fmla="*/ 908242 w 1090712"/>
              <a:gd name="connsiteY654" fmla="*/ 608708 h 895572"/>
              <a:gd name="connsiteX655" fmla="*/ 916795 w 1090712"/>
              <a:gd name="connsiteY655" fmla="*/ 608233 h 895572"/>
              <a:gd name="connsiteX656" fmla="*/ 925586 w 1090712"/>
              <a:gd name="connsiteY656" fmla="*/ 607283 h 895572"/>
              <a:gd name="connsiteX657" fmla="*/ 934140 w 1090712"/>
              <a:gd name="connsiteY657" fmla="*/ 606095 h 895572"/>
              <a:gd name="connsiteX658" fmla="*/ 942455 w 1090712"/>
              <a:gd name="connsiteY658" fmla="*/ 604669 h 895572"/>
              <a:gd name="connsiteX659" fmla="*/ 950533 w 1090712"/>
              <a:gd name="connsiteY659" fmla="*/ 603006 h 895572"/>
              <a:gd name="connsiteX660" fmla="*/ 958611 w 1090712"/>
              <a:gd name="connsiteY660" fmla="*/ 600630 h 895572"/>
              <a:gd name="connsiteX661" fmla="*/ 966452 w 1090712"/>
              <a:gd name="connsiteY661" fmla="*/ 598017 h 895572"/>
              <a:gd name="connsiteX662" fmla="*/ 974055 w 1090712"/>
              <a:gd name="connsiteY662" fmla="*/ 595403 h 895572"/>
              <a:gd name="connsiteX663" fmla="*/ 981658 w 1090712"/>
              <a:gd name="connsiteY663" fmla="*/ 591840 h 895572"/>
              <a:gd name="connsiteX664" fmla="*/ 989261 w 1090712"/>
              <a:gd name="connsiteY664" fmla="*/ 588276 h 895572"/>
              <a:gd name="connsiteX665" fmla="*/ 996388 w 1090712"/>
              <a:gd name="connsiteY665" fmla="*/ 584237 h 895572"/>
              <a:gd name="connsiteX666" fmla="*/ 1003041 w 1090712"/>
              <a:gd name="connsiteY666" fmla="*/ 579247 h 895572"/>
              <a:gd name="connsiteX667" fmla="*/ 1009694 w 1090712"/>
              <a:gd name="connsiteY667" fmla="*/ 574495 h 895572"/>
              <a:gd name="connsiteX668" fmla="*/ 1016346 w 1090712"/>
              <a:gd name="connsiteY668" fmla="*/ 569031 h 895572"/>
              <a:gd name="connsiteX669" fmla="*/ 1022998 w 1090712"/>
              <a:gd name="connsiteY669" fmla="*/ 562853 h 895572"/>
              <a:gd name="connsiteX670" fmla="*/ 1029176 w 1090712"/>
              <a:gd name="connsiteY670" fmla="*/ 556676 h 895572"/>
              <a:gd name="connsiteX671" fmla="*/ 1035116 w 1090712"/>
              <a:gd name="connsiteY671" fmla="*/ 549548 h 895572"/>
              <a:gd name="connsiteX672" fmla="*/ 1040818 w 1090712"/>
              <a:gd name="connsiteY672" fmla="*/ 541945 h 895572"/>
              <a:gd name="connsiteX673" fmla="*/ 1046520 w 1090712"/>
              <a:gd name="connsiteY673" fmla="*/ 534342 h 895572"/>
              <a:gd name="connsiteX674" fmla="*/ 1051985 w 1090712"/>
              <a:gd name="connsiteY674" fmla="*/ 526027 h 895572"/>
              <a:gd name="connsiteX675" fmla="*/ 1056737 w 1090712"/>
              <a:gd name="connsiteY675" fmla="*/ 516523 h 895572"/>
              <a:gd name="connsiteX676" fmla="*/ 1061726 w 1090712"/>
              <a:gd name="connsiteY676" fmla="*/ 507257 h 895572"/>
              <a:gd name="connsiteX677" fmla="*/ 1066715 w 1090712"/>
              <a:gd name="connsiteY677" fmla="*/ 497041 h 895572"/>
              <a:gd name="connsiteX678" fmla="*/ 1070992 w 1090712"/>
              <a:gd name="connsiteY678" fmla="*/ 486349 h 895572"/>
              <a:gd name="connsiteX679" fmla="*/ 1075506 w 1090712"/>
              <a:gd name="connsiteY679" fmla="*/ 475182 h 895572"/>
              <a:gd name="connsiteX680" fmla="*/ 1079070 w 1090712"/>
              <a:gd name="connsiteY680" fmla="*/ 462828 h 895572"/>
              <a:gd name="connsiteX681" fmla="*/ 1082634 w 1090712"/>
              <a:gd name="connsiteY681" fmla="*/ 449998 h 895572"/>
              <a:gd name="connsiteX682" fmla="*/ 1084772 w 1090712"/>
              <a:gd name="connsiteY682" fmla="*/ 437405 h 895572"/>
              <a:gd name="connsiteX683" fmla="*/ 1087148 w 1090712"/>
              <a:gd name="connsiteY683" fmla="*/ 425050 h 895572"/>
              <a:gd name="connsiteX684" fmla="*/ 1088811 w 1090712"/>
              <a:gd name="connsiteY684" fmla="*/ 411983 h 895572"/>
              <a:gd name="connsiteX685" fmla="*/ 1089762 w 1090712"/>
              <a:gd name="connsiteY685" fmla="*/ 399628 h 895572"/>
              <a:gd name="connsiteX686" fmla="*/ 1090712 w 1090712"/>
              <a:gd name="connsiteY686" fmla="*/ 386798 h 895572"/>
              <a:gd name="connsiteX687" fmla="*/ 1090712 w 1090712"/>
              <a:gd name="connsiteY687" fmla="*/ 373731 h 895572"/>
              <a:gd name="connsiteX688" fmla="*/ 1090712 w 1090712"/>
              <a:gd name="connsiteY688" fmla="*/ 360901 h 895572"/>
              <a:gd name="connsiteX689" fmla="*/ 1089762 w 1090712"/>
              <a:gd name="connsiteY689" fmla="*/ 348071 h 895572"/>
              <a:gd name="connsiteX690" fmla="*/ 1088811 w 1090712"/>
              <a:gd name="connsiteY690" fmla="*/ 335004 h 895572"/>
              <a:gd name="connsiteX691" fmla="*/ 1088099 w 1090712"/>
              <a:gd name="connsiteY691" fmla="*/ 321698 h 895572"/>
              <a:gd name="connsiteX692" fmla="*/ 1084772 w 1090712"/>
              <a:gd name="connsiteY692" fmla="*/ 295563 h 895572"/>
              <a:gd name="connsiteX693" fmla="*/ 1080971 w 1090712"/>
              <a:gd name="connsiteY693" fmla="*/ 268478 h 895572"/>
              <a:gd name="connsiteX694" fmla="*/ 1078595 w 1090712"/>
              <a:gd name="connsiteY694" fmla="*/ 258262 h 895572"/>
              <a:gd name="connsiteX695" fmla="*/ 1075981 w 1090712"/>
              <a:gd name="connsiteY695" fmla="*/ 248283 h 895572"/>
              <a:gd name="connsiteX696" fmla="*/ 1072417 w 1090712"/>
              <a:gd name="connsiteY696" fmla="*/ 238542 h 895572"/>
              <a:gd name="connsiteX697" fmla="*/ 1069329 w 1090712"/>
              <a:gd name="connsiteY697" fmla="*/ 229275 h 895572"/>
              <a:gd name="connsiteX698" fmla="*/ 1061251 w 1090712"/>
              <a:gd name="connsiteY698" fmla="*/ 210031 h 895572"/>
              <a:gd name="connsiteX699" fmla="*/ 1053173 w 1090712"/>
              <a:gd name="connsiteY699" fmla="*/ 190073 h 895572"/>
              <a:gd name="connsiteX700" fmla="*/ 1051034 w 1090712"/>
              <a:gd name="connsiteY700" fmla="*/ 186034 h 895572"/>
              <a:gd name="connsiteX701" fmla="*/ 1048896 w 1090712"/>
              <a:gd name="connsiteY701" fmla="*/ 182470 h 895572"/>
              <a:gd name="connsiteX702" fmla="*/ 1046045 w 1090712"/>
              <a:gd name="connsiteY702" fmla="*/ 179381 h 895572"/>
              <a:gd name="connsiteX703" fmla="*/ 1043906 w 1090712"/>
              <a:gd name="connsiteY703" fmla="*/ 176768 h 895572"/>
              <a:gd name="connsiteX704" fmla="*/ 1041293 w 1090712"/>
              <a:gd name="connsiteY704" fmla="*/ 174630 h 895572"/>
              <a:gd name="connsiteX705" fmla="*/ 1038680 w 1090712"/>
              <a:gd name="connsiteY705" fmla="*/ 172729 h 895572"/>
              <a:gd name="connsiteX706" fmla="*/ 1035828 w 1090712"/>
              <a:gd name="connsiteY706" fmla="*/ 171303 h 895572"/>
              <a:gd name="connsiteX707" fmla="*/ 1032740 w 1090712"/>
              <a:gd name="connsiteY707" fmla="*/ 170591 h 895572"/>
              <a:gd name="connsiteX708" fmla="*/ 1030126 w 1090712"/>
              <a:gd name="connsiteY708" fmla="*/ 170591 h 895572"/>
              <a:gd name="connsiteX709" fmla="*/ 1027038 w 1090712"/>
              <a:gd name="connsiteY709" fmla="*/ 170591 h 895572"/>
              <a:gd name="connsiteX710" fmla="*/ 1024424 w 1090712"/>
              <a:gd name="connsiteY710" fmla="*/ 171303 h 895572"/>
              <a:gd name="connsiteX711" fmla="*/ 1021335 w 1090712"/>
              <a:gd name="connsiteY711" fmla="*/ 172729 h 895572"/>
              <a:gd name="connsiteX712" fmla="*/ 1018247 w 1090712"/>
              <a:gd name="connsiteY712" fmla="*/ 174867 h 895572"/>
              <a:gd name="connsiteX713" fmla="*/ 1014920 w 1090712"/>
              <a:gd name="connsiteY713" fmla="*/ 177718 h 895572"/>
              <a:gd name="connsiteX714" fmla="*/ 1011832 w 1090712"/>
              <a:gd name="connsiteY714" fmla="*/ 180807 h 895572"/>
              <a:gd name="connsiteX715" fmla="*/ 1008743 w 1090712"/>
              <a:gd name="connsiteY715" fmla="*/ 184846 h 895572"/>
              <a:gd name="connsiteX716" fmla="*/ 991874 w 1090712"/>
              <a:gd name="connsiteY716" fmla="*/ 201240 h 895572"/>
              <a:gd name="connsiteX717" fmla="*/ 983321 w 1090712"/>
              <a:gd name="connsiteY717" fmla="*/ 209318 h 895572"/>
              <a:gd name="connsiteX718" fmla="*/ 974530 w 1090712"/>
              <a:gd name="connsiteY718" fmla="*/ 216683 h 895572"/>
              <a:gd name="connsiteX719" fmla="*/ 965739 w 1090712"/>
              <a:gd name="connsiteY719" fmla="*/ 223811 h 895572"/>
              <a:gd name="connsiteX720" fmla="*/ 956236 w 1090712"/>
              <a:gd name="connsiteY720" fmla="*/ 230226 h 895572"/>
              <a:gd name="connsiteX721" fmla="*/ 946494 w 1090712"/>
              <a:gd name="connsiteY721" fmla="*/ 235928 h 895572"/>
              <a:gd name="connsiteX722" fmla="*/ 941505 w 1090712"/>
              <a:gd name="connsiteY722" fmla="*/ 238066 h 895572"/>
              <a:gd name="connsiteX723" fmla="*/ 936753 w 1090712"/>
              <a:gd name="connsiteY723" fmla="*/ 240442 h 895572"/>
              <a:gd name="connsiteX724" fmla="*/ 932239 w 1090712"/>
              <a:gd name="connsiteY724" fmla="*/ 242581 h 895572"/>
              <a:gd name="connsiteX725" fmla="*/ 928675 w 1090712"/>
              <a:gd name="connsiteY725" fmla="*/ 245669 h 895572"/>
              <a:gd name="connsiteX726" fmla="*/ 925111 w 1090712"/>
              <a:gd name="connsiteY726" fmla="*/ 249233 h 895572"/>
              <a:gd name="connsiteX727" fmla="*/ 922022 w 1090712"/>
              <a:gd name="connsiteY727" fmla="*/ 252797 h 895572"/>
              <a:gd name="connsiteX728" fmla="*/ 919884 w 1090712"/>
              <a:gd name="connsiteY728" fmla="*/ 257311 h 895572"/>
              <a:gd name="connsiteX729" fmla="*/ 918934 w 1090712"/>
              <a:gd name="connsiteY729" fmla="*/ 259925 h 895572"/>
              <a:gd name="connsiteX730" fmla="*/ 918459 w 1090712"/>
              <a:gd name="connsiteY730" fmla="*/ 262538 h 895572"/>
              <a:gd name="connsiteX731" fmla="*/ 918459 w 1090712"/>
              <a:gd name="connsiteY731" fmla="*/ 265389 h 895572"/>
              <a:gd name="connsiteX732" fmla="*/ 918459 w 1090712"/>
              <a:gd name="connsiteY732" fmla="*/ 268003 h 895572"/>
              <a:gd name="connsiteX733" fmla="*/ 918934 w 1090712"/>
              <a:gd name="connsiteY733" fmla="*/ 271091 h 895572"/>
              <a:gd name="connsiteX734" fmla="*/ 919884 w 1090712"/>
              <a:gd name="connsiteY734" fmla="*/ 274180 h 895572"/>
              <a:gd name="connsiteX735" fmla="*/ 921547 w 1090712"/>
              <a:gd name="connsiteY735" fmla="*/ 282258 h 895572"/>
              <a:gd name="connsiteX736" fmla="*/ 922973 w 1090712"/>
              <a:gd name="connsiteY736" fmla="*/ 290574 h 895572"/>
              <a:gd name="connsiteX737" fmla="*/ 923923 w 1090712"/>
              <a:gd name="connsiteY737" fmla="*/ 299127 h 895572"/>
              <a:gd name="connsiteX738" fmla="*/ 924161 w 1090712"/>
              <a:gd name="connsiteY738" fmla="*/ 307443 h 895572"/>
              <a:gd name="connsiteX739" fmla="*/ 924161 w 1090712"/>
              <a:gd name="connsiteY739" fmla="*/ 315996 h 895572"/>
              <a:gd name="connsiteX740" fmla="*/ 923923 w 1090712"/>
              <a:gd name="connsiteY740" fmla="*/ 324550 h 895572"/>
              <a:gd name="connsiteX741" fmla="*/ 922973 w 1090712"/>
              <a:gd name="connsiteY741" fmla="*/ 332865 h 895572"/>
              <a:gd name="connsiteX742" fmla="*/ 922022 w 1090712"/>
              <a:gd name="connsiteY742" fmla="*/ 340943 h 895572"/>
              <a:gd name="connsiteX743" fmla="*/ 920597 w 1090712"/>
              <a:gd name="connsiteY743" fmla="*/ 349259 h 895572"/>
              <a:gd name="connsiteX744" fmla="*/ 918934 w 1090712"/>
              <a:gd name="connsiteY744" fmla="*/ 357812 h 895572"/>
              <a:gd name="connsiteX745" fmla="*/ 914420 w 1090712"/>
              <a:gd name="connsiteY745" fmla="*/ 374681 h 895572"/>
              <a:gd name="connsiteX746" fmla="*/ 909192 w 1090712"/>
              <a:gd name="connsiteY746" fmla="*/ 391075 h 895572"/>
              <a:gd name="connsiteX747" fmla="*/ 903253 w 1090712"/>
              <a:gd name="connsiteY747" fmla="*/ 408182 h 895572"/>
              <a:gd name="connsiteX748" fmla="*/ 903253 w 1090712"/>
              <a:gd name="connsiteY748" fmla="*/ 397965 h 895572"/>
              <a:gd name="connsiteX749" fmla="*/ 904203 w 1090712"/>
              <a:gd name="connsiteY749" fmla="*/ 387274 h 895572"/>
              <a:gd name="connsiteX750" fmla="*/ 906104 w 1090712"/>
              <a:gd name="connsiteY750" fmla="*/ 367078 h 895572"/>
              <a:gd name="connsiteX751" fmla="*/ 907767 w 1090712"/>
              <a:gd name="connsiteY751" fmla="*/ 347596 h 895572"/>
              <a:gd name="connsiteX752" fmla="*/ 908717 w 1090712"/>
              <a:gd name="connsiteY752" fmla="*/ 338567 h 895572"/>
              <a:gd name="connsiteX753" fmla="*/ 908717 w 1090712"/>
              <a:gd name="connsiteY753" fmla="*/ 329777 h 895572"/>
              <a:gd name="connsiteX754" fmla="*/ 908717 w 1090712"/>
              <a:gd name="connsiteY754" fmla="*/ 325738 h 895572"/>
              <a:gd name="connsiteX755" fmla="*/ 907767 w 1090712"/>
              <a:gd name="connsiteY755" fmla="*/ 322649 h 895572"/>
              <a:gd name="connsiteX756" fmla="*/ 906817 w 1090712"/>
              <a:gd name="connsiteY756" fmla="*/ 319560 h 895572"/>
              <a:gd name="connsiteX757" fmla="*/ 905154 w 1090712"/>
              <a:gd name="connsiteY757" fmla="*/ 316471 h 895572"/>
              <a:gd name="connsiteX758" fmla="*/ 903728 w 1090712"/>
              <a:gd name="connsiteY758" fmla="*/ 314096 h 895572"/>
              <a:gd name="connsiteX759" fmla="*/ 901590 w 1090712"/>
              <a:gd name="connsiteY759" fmla="*/ 311957 h 895572"/>
              <a:gd name="connsiteX760" fmla="*/ 897551 w 1090712"/>
              <a:gd name="connsiteY760" fmla="*/ 307443 h 895572"/>
              <a:gd name="connsiteX761" fmla="*/ 895412 w 1090712"/>
              <a:gd name="connsiteY761" fmla="*/ 309344 h 895572"/>
              <a:gd name="connsiteX762" fmla="*/ 892561 w 1090712"/>
              <a:gd name="connsiteY762" fmla="*/ 310769 h 895572"/>
              <a:gd name="connsiteX763" fmla="*/ 887334 w 1090712"/>
              <a:gd name="connsiteY763" fmla="*/ 313383 h 895572"/>
              <a:gd name="connsiteX764" fmla="*/ 884721 w 1090712"/>
              <a:gd name="connsiteY764" fmla="*/ 314096 h 895572"/>
              <a:gd name="connsiteX765" fmla="*/ 882820 w 1090712"/>
              <a:gd name="connsiteY765" fmla="*/ 315521 h 895572"/>
              <a:gd name="connsiteX766" fmla="*/ 881632 w 1090712"/>
              <a:gd name="connsiteY766" fmla="*/ 316947 h 895572"/>
              <a:gd name="connsiteX767" fmla="*/ 881157 w 1090712"/>
              <a:gd name="connsiteY767" fmla="*/ 318610 h 895572"/>
              <a:gd name="connsiteX768" fmla="*/ 872604 w 1090712"/>
              <a:gd name="connsiteY768" fmla="*/ 331915 h 895572"/>
              <a:gd name="connsiteX769" fmla="*/ 864288 w 1090712"/>
              <a:gd name="connsiteY769" fmla="*/ 346646 h 895572"/>
              <a:gd name="connsiteX770" fmla="*/ 856210 w 1090712"/>
              <a:gd name="connsiteY770" fmla="*/ 361376 h 895572"/>
              <a:gd name="connsiteX771" fmla="*/ 847656 w 1090712"/>
              <a:gd name="connsiteY771" fmla="*/ 374681 h 895572"/>
              <a:gd name="connsiteX772" fmla="*/ 841954 w 1090712"/>
              <a:gd name="connsiteY772" fmla="*/ 374681 h 895572"/>
              <a:gd name="connsiteX773" fmla="*/ 846468 w 1090712"/>
              <a:gd name="connsiteY773" fmla="*/ 357812 h 895572"/>
              <a:gd name="connsiteX774" fmla="*/ 850508 w 1090712"/>
              <a:gd name="connsiteY774" fmla="*/ 339518 h 895572"/>
              <a:gd name="connsiteX775" fmla="*/ 854784 w 1090712"/>
              <a:gd name="connsiteY775" fmla="*/ 319560 h 895572"/>
              <a:gd name="connsiteX776" fmla="*/ 858823 w 1090712"/>
              <a:gd name="connsiteY776" fmla="*/ 296514 h 895572"/>
              <a:gd name="connsiteX777" fmla="*/ 848132 w 1090712"/>
              <a:gd name="connsiteY777" fmla="*/ 303879 h 895572"/>
              <a:gd name="connsiteX778" fmla="*/ 840054 w 1090712"/>
              <a:gd name="connsiteY778" fmla="*/ 310294 h 895572"/>
              <a:gd name="connsiteX779" fmla="*/ 833163 w 1090712"/>
              <a:gd name="connsiteY779" fmla="*/ 316947 h 895572"/>
              <a:gd name="connsiteX780" fmla="*/ 825560 w 1090712"/>
              <a:gd name="connsiteY780" fmla="*/ 324550 h 895572"/>
              <a:gd name="connsiteX781" fmla="*/ 823185 w 1090712"/>
              <a:gd name="connsiteY781" fmla="*/ 326688 h 895572"/>
              <a:gd name="connsiteX782" fmla="*/ 821522 w 1090712"/>
              <a:gd name="connsiteY782" fmla="*/ 329301 h 895572"/>
              <a:gd name="connsiteX783" fmla="*/ 817007 w 1090712"/>
              <a:gd name="connsiteY783" fmla="*/ 335954 h 895572"/>
              <a:gd name="connsiteX784" fmla="*/ 812968 w 1090712"/>
              <a:gd name="connsiteY784" fmla="*/ 344032 h 895572"/>
              <a:gd name="connsiteX785" fmla="*/ 808929 w 1090712"/>
              <a:gd name="connsiteY785" fmla="*/ 352585 h 895572"/>
              <a:gd name="connsiteX786" fmla="*/ 809880 w 1090712"/>
              <a:gd name="connsiteY786" fmla="*/ 343557 h 895572"/>
              <a:gd name="connsiteX787" fmla="*/ 811305 w 1090712"/>
              <a:gd name="connsiteY787" fmla="*/ 335479 h 895572"/>
              <a:gd name="connsiteX788" fmla="*/ 812493 w 1090712"/>
              <a:gd name="connsiteY788" fmla="*/ 328826 h 895572"/>
              <a:gd name="connsiteX789" fmla="*/ 814394 w 1090712"/>
              <a:gd name="connsiteY789" fmla="*/ 323124 h 895572"/>
              <a:gd name="connsiteX790" fmla="*/ 816532 w 1090712"/>
              <a:gd name="connsiteY790" fmla="*/ 317659 h 895572"/>
              <a:gd name="connsiteX791" fmla="*/ 819146 w 1090712"/>
              <a:gd name="connsiteY791" fmla="*/ 313383 h 895572"/>
              <a:gd name="connsiteX792" fmla="*/ 822709 w 1090712"/>
              <a:gd name="connsiteY792" fmla="*/ 309344 h 895572"/>
              <a:gd name="connsiteX793" fmla="*/ 826748 w 1090712"/>
              <a:gd name="connsiteY793" fmla="*/ 306255 h 895572"/>
              <a:gd name="connsiteX794" fmla="*/ 832213 w 1090712"/>
              <a:gd name="connsiteY794" fmla="*/ 303166 h 895572"/>
              <a:gd name="connsiteX795" fmla="*/ 838390 w 1090712"/>
              <a:gd name="connsiteY795" fmla="*/ 300315 h 895572"/>
              <a:gd name="connsiteX796" fmla="*/ 845518 w 1090712"/>
              <a:gd name="connsiteY796" fmla="*/ 298177 h 895572"/>
              <a:gd name="connsiteX797" fmla="*/ 854071 w 1090712"/>
              <a:gd name="connsiteY797" fmla="*/ 295563 h 895572"/>
              <a:gd name="connsiteX798" fmla="*/ 875217 w 1090712"/>
              <a:gd name="connsiteY798" fmla="*/ 290574 h 895572"/>
              <a:gd name="connsiteX799" fmla="*/ 903253 w 1090712"/>
              <a:gd name="connsiteY799" fmla="*/ 285347 h 895572"/>
              <a:gd name="connsiteX800" fmla="*/ 886384 w 1090712"/>
              <a:gd name="connsiteY800" fmla="*/ 268478 h 895572"/>
              <a:gd name="connsiteX801" fmla="*/ 879731 w 1090712"/>
              <a:gd name="connsiteY801" fmla="*/ 270141 h 895572"/>
              <a:gd name="connsiteX802" fmla="*/ 873079 w 1090712"/>
              <a:gd name="connsiteY802" fmla="*/ 271091 h 895572"/>
              <a:gd name="connsiteX803" fmla="*/ 867376 w 1090712"/>
              <a:gd name="connsiteY803" fmla="*/ 271567 h 895572"/>
              <a:gd name="connsiteX804" fmla="*/ 862387 w 1090712"/>
              <a:gd name="connsiteY804" fmla="*/ 271091 h 895572"/>
              <a:gd name="connsiteX805" fmla="*/ 857398 w 1090712"/>
              <a:gd name="connsiteY805" fmla="*/ 269666 h 895572"/>
              <a:gd name="connsiteX806" fmla="*/ 853596 w 1090712"/>
              <a:gd name="connsiteY806" fmla="*/ 268003 h 895572"/>
              <a:gd name="connsiteX807" fmla="*/ 849557 w 1090712"/>
              <a:gd name="connsiteY807" fmla="*/ 265627 h 895572"/>
              <a:gd name="connsiteX808" fmla="*/ 846468 w 1090712"/>
              <a:gd name="connsiteY808" fmla="*/ 262538 h 895572"/>
              <a:gd name="connsiteX809" fmla="*/ 843380 w 1090712"/>
              <a:gd name="connsiteY809" fmla="*/ 259450 h 895572"/>
              <a:gd name="connsiteX810" fmla="*/ 840529 w 1090712"/>
              <a:gd name="connsiteY810" fmla="*/ 255411 h 895572"/>
              <a:gd name="connsiteX811" fmla="*/ 838390 w 1090712"/>
              <a:gd name="connsiteY811" fmla="*/ 251134 h 895572"/>
              <a:gd name="connsiteX812" fmla="*/ 836490 w 1090712"/>
              <a:gd name="connsiteY812" fmla="*/ 246620 h 895572"/>
              <a:gd name="connsiteX813" fmla="*/ 834827 w 1090712"/>
              <a:gd name="connsiteY813" fmla="*/ 241155 h 895572"/>
              <a:gd name="connsiteX814" fmla="*/ 833401 w 1090712"/>
              <a:gd name="connsiteY814" fmla="*/ 235453 h 895572"/>
              <a:gd name="connsiteX815" fmla="*/ 831263 w 1090712"/>
              <a:gd name="connsiteY815" fmla="*/ 223336 h 895572"/>
              <a:gd name="connsiteX816" fmla="*/ 897551 w 1090712"/>
              <a:gd name="connsiteY816" fmla="*/ 206942 h 895572"/>
              <a:gd name="connsiteX817" fmla="*/ 888997 w 1090712"/>
              <a:gd name="connsiteY817" fmla="*/ 194112 h 895572"/>
              <a:gd name="connsiteX818" fmla="*/ 880682 w 1090712"/>
              <a:gd name="connsiteY818" fmla="*/ 181282 h 895572"/>
              <a:gd name="connsiteX819" fmla="*/ 871416 w 1090712"/>
              <a:gd name="connsiteY819" fmla="*/ 168690 h 895572"/>
              <a:gd name="connsiteX820" fmla="*/ 866901 w 1090712"/>
              <a:gd name="connsiteY820" fmla="*/ 162988 h 895572"/>
              <a:gd name="connsiteX821" fmla="*/ 861437 w 1090712"/>
              <a:gd name="connsiteY821" fmla="*/ 157048 h 895572"/>
              <a:gd name="connsiteX822" fmla="*/ 856210 w 1090712"/>
              <a:gd name="connsiteY822" fmla="*/ 151821 h 895572"/>
              <a:gd name="connsiteX823" fmla="*/ 850745 w 1090712"/>
              <a:gd name="connsiteY823" fmla="*/ 146831 h 895572"/>
              <a:gd name="connsiteX824" fmla="*/ 844568 w 1090712"/>
              <a:gd name="connsiteY824" fmla="*/ 142555 h 895572"/>
              <a:gd name="connsiteX825" fmla="*/ 838390 w 1090712"/>
              <a:gd name="connsiteY825" fmla="*/ 138516 h 895572"/>
              <a:gd name="connsiteX826" fmla="*/ 831738 w 1090712"/>
              <a:gd name="connsiteY826" fmla="*/ 134952 h 895572"/>
              <a:gd name="connsiteX827" fmla="*/ 824610 w 1090712"/>
              <a:gd name="connsiteY827" fmla="*/ 132338 h 895572"/>
              <a:gd name="connsiteX828" fmla="*/ 817007 w 1090712"/>
              <a:gd name="connsiteY828" fmla="*/ 129963 h 895572"/>
              <a:gd name="connsiteX829" fmla="*/ 808929 w 1090712"/>
              <a:gd name="connsiteY829" fmla="*/ 128774 h 895572"/>
              <a:gd name="connsiteX830" fmla="*/ 806791 w 1090712"/>
              <a:gd name="connsiteY830" fmla="*/ 128299 h 895572"/>
              <a:gd name="connsiteX831" fmla="*/ 804652 w 1090712"/>
              <a:gd name="connsiteY831" fmla="*/ 127824 h 895572"/>
              <a:gd name="connsiteX832" fmla="*/ 802752 w 1090712"/>
              <a:gd name="connsiteY832" fmla="*/ 126399 h 895572"/>
              <a:gd name="connsiteX833" fmla="*/ 801089 w 1090712"/>
              <a:gd name="connsiteY833" fmla="*/ 125211 h 895572"/>
              <a:gd name="connsiteX834" fmla="*/ 799663 w 1090712"/>
              <a:gd name="connsiteY834" fmla="*/ 123310 h 895572"/>
              <a:gd name="connsiteX835" fmla="*/ 798713 w 1090712"/>
              <a:gd name="connsiteY835" fmla="*/ 121647 h 895572"/>
              <a:gd name="connsiteX836" fmla="*/ 798000 w 1090712"/>
              <a:gd name="connsiteY836" fmla="*/ 119271 h 895572"/>
              <a:gd name="connsiteX837" fmla="*/ 798000 w 1090712"/>
              <a:gd name="connsiteY837" fmla="*/ 117608 h 895572"/>
              <a:gd name="connsiteX838" fmla="*/ 785408 w 1090712"/>
              <a:gd name="connsiteY838" fmla="*/ 106916 h 895572"/>
              <a:gd name="connsiteX839" fmla="*/ 772578 w 1090712"/>
              <a:gd name="connsiteY839" fmla="*/ 95749 h 895572"/>
              <a:gd name="connsiteX840" fmla="*/ 747155 w 1090712"/>
              <a:gd name="connsiteY840" fmla="*/ 72703 h 895572"/>
              <a:gd name="connsiteX841" fmla="*/ 733850 w 1090712"/>
              <a:gd name="connsiteY841" fmla="*/ 61061 h 895572"/>
              <a:gd name="connsiteX842" fmla="*/ 720545 w 1090712"/>
              <a:gd name="connsiteY842" fmla="*/ 49894 h 895572"/>
              <a:gd name="connsiteX843" fmla="*/ 706765 w 1090712"/>
              <a:gd name="connsiteY843" fmla="*/ 38728 h 895572"/>
              <a:gd name="connsiteX844" fmla="*/ 692510 w 1090712"/>
              <a:gd name="connsiteY844" fmla="*/ 28036 h 895572"/>
              <a:gd name="connsiteX845" fmla="*/ 679442 w 1090712"/>
              <a:gd name="connsiteY845" fmla="*/ 21859 h 895572"/>
              <a:gd name="connsiteX846" fmla="*/ 666137 w 1090712"/>
              <a:gd name="connsiteY846" fmla="*/ 16632 h 895572"/>
              <a:gd name="connsiteX847" fmla="*/ 652832 w 1090712"/>
              <a:gd name="connsiteY847" fmla="*/ 11642 h 895572"/>
              <a:gd name="connsiteX848" fmla="*/ 639527 w 1090712"/>
              <a:gd name="connsiteY848" fmla="*/ 7603 h 895572"/>
              <a:gd name="connsiteX849" fmla="*/ 626222 w 1090712"/>
              <a:gd name="connsiteY849" fmla="*/ 4514 h 895572"/>
              <a:gd name="connsiteX850" fmla="*/ 612917 w 1090712"/>
              <a:gd name="connsiteY850" fmla="*/ 1901 h 895572"/>
              <a:gd name="connsiteX851" fmla="*/ 599374 w 1090712"/>
              <a:gd name="connsiteY851" fmla="*/ 475 h 89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Lst>
            <a:rect l="l" t="t" r="r" b="b"/>
            <a:pathLst>
              <a:path w="1090712" h="895572">
                <a:moveTo>
                  <a:pt x="603413" y="721327"/>
                </a:moveTo>
                <a:lnTo>
                  <a:pt x="578466" y="770746"/>
                </a:lnTo>
                <a:lnTo>
                  <a:pt x="553519" y="818264"/>
                </a:lnTo>
                <a:lnTo>
                  <a:pt x="528334" y="865069"/>
                </a:lnTo>
                <a:lnTo>
                  <a:pt x="511825" y="895572"/>
                </a:lnTo>
                <a:lnTo>
                  <a:pt x="624528" y="895572"/>
                </a:lnTo>
                <a:lnTo>
                  <a:pt x="624796" y="894768"/>
                </a:lnTo>
                <a:lnTo>
                  <a:pt x="625271" y="891679"/>
                </a:lnTo>
                <a:lnTo>
                  <a:pt x="625747" y="889066"/>
                </a:lnTo>
                <a:lnTo>
                  <a:pt x="625747" y="860555"/>
                </a:lnTo>
                <a:lnTo>
                  <a:pt x="624796" y="833945"/>
                </a:lnTo>
                <a:lnTo>
                  <a:pt x="624321" y="820877"/>
                </a:lnTo>
                <a:lnTo>
                  <a:pt x="623608" y="808047"/>
                </a:lnTo>
                <a:lnTo>
                  <a:pt x="621708" y="795218"/>
                </a:lnTo>
                <a:lnTo>
                  <a:pt x="620044" y="782625"/>
                </a:lnTo>
                <a:lnTo>
                  <a:pt x="616005" y="766707"/>
                </a:lnTo>
                <a:lnTo>
                  <a:pt x="611966" y="751976"/>
                </a:lnTo>
                <a:lnTo>
                  <a:pt x="607452" y="737245"/>
                </a:lnTo>
                <a:close/>
                <a:moveTo>
                  <a:pt x="698212" y="530778"/>
                </a:moveTo>
                <a:lnTo>
                  <a:pt x="693460" y="534818"/>
                </a:lnTo>
                <a:lnTo>
                  <a:pt x="688471" y="538857"/>
                </a:lnTo>
                <a:lnTo>
                  <a:pt x="678254" y="546935"/>
                </a:lnTo>
                <a:lnTo>
                  <a:pt x="669226" y="553587"/>
                </a:lnTo>
                <a:lnTo>
                  <a:pt x="663048" y="558814"/>
                </a:lnTo>
                <a:lnTo>
                  <a:pt x="663048" y="556676"/>
                </a:lnTo>
                <a:lnTo>
                  <a:pt x="663523" y="554538"/>
                </a:lnTo>
                <a:lnTo>
                  <a:pt x="665424" y="550498"/>
                </a:lnTo>
                <a:lnTo>
                  <a:pt x="668038" y="546459"/>
                </a:lnTo>
                <a:lnTo>
                  <a:pt x="671602" y="542420"/>
                </a:lnTo>
                <a:lnTo>
                  <a:pt x="676829" y="538857"/>
                </a:lnTo>
                <a:lnTo>
                  <a:pt x="682768" y="535768"/>
                </a:lnTo>
                <a:lnTo>
                  <a:pt x="689896" y="533154"/>
                </a:lnTo>
                <a:close/>
                <a:moveTo>
                  <a:pt x="654257" y="302216"/>
                </a:moveTo>
                <a:lnTo>
                  <a:pt x="651882" y="302691"/>
                </a:lnTo>
                <a:lnTo>
                  <a:pt x="649268" y="303166"/>
                </a:lnTo>
                <a:lnTo>
                  <a:pt x="647130" y="304354"/>
                </a:lnTo>
                <a:lnTo>
                  <a:pt x="644516" y="306255"/>
                </a:lnTo>
                <a:lnTo>
                  <a:pt x="642140" y="307918"/>
                </a:lnTo>
                <a:lnTo>
                  <a:pt x="640002" y="310294"/>
                </a:lnTo>
                <a:lnTo>
                  <a:pt x="638101" y="312432"/>
                </a:lnTo>
                <a:lnTo>
                  <a:pt x="636913" y="314571"/>
                </a:lnTo>
                <a:lnTo>
                  <a:pt x="635963" y="316946"/>
                </a:lnTo>
                <a:lnTo>
                  <a:pt x="635963" y="319085"/>
                </a:lnTo>
                <a:lnTo>
                  <a:pt x="636913" y="321223"/>
                </a:lnTo>
                <a:lnTo>
                  <a:pt x="637626" y="324074"/>
                </a:lnTo>
                <a:lnTo>
                  <a:pt x="639527" y="326688"/>
                </a:lnTo>
                <a:lnTo>
                  <a:pt x="643091" y="331677"/>
                </a:lnTo>
                <a:lnTo>
                  <a:pt x="647130" y="335954"/>
                </a:lnTo>
                <a:lnTo>
                  <a:pt x="655920" y="330727"/>
                </a:lnTo>
                <a:lnTo>
                  <a:pt x="663999" y="324787"/>
                </a:lnTo>
                <a:lnTo>
                  <a:pt x="679917" y="313383"/>
                </a:lnTo>
                <a:lnTo>
                  <a:pt x="676354" y="311007"/>
                </a:lnTo>
                <a:lnTo>
                  <a:pt x="672790" y="308393"/>
                </a:lnTo>
                <a:lnTo>
                  <a:pt x="668988" y="306730"/>
                </a:lnTo>
                <a:lnTo>
                  <a:pt x="664949" y="304829"/>
                </a:lnTo>
                <a:lnTo>
                  <a:pt x="660910" y="303641"/>
                </a:lnTo>
                <a:lnTo>
                  <a:pt x="657346" y="302691"/>
                </a:lnTo>
                <a:close/>
                <a:moveTo>
                  <a:pt x="696549" y="252322"/>
                </a:moveTo>
                <a:lnTo>
                  <a:pt x="696786" y="259925"/>
                </a:lnTo>
                <a:lnTo>
                  <a:pt x="698212" y="266102"/>
                </a:lnTo>
                <a:lnTo>
                  <a:pt x="700113" y="272042"/>
                </a:lnTo>
                <a:lnTo>
                  <a:pt x="701776" y="276794"/>
                </a:lnTo>
                <a:lnTo>
                  <a:pt x="704389" y="280833"/>
                </a:lnTo>
                <a:lnTo>
                  <a:pt x="707240" y="284397"/>
                </a:lnTo>
                <a:lnTo>
                  <a:pt x="710329" y="287010"/>
                </a:lnTo>
                <a:lnTo>
                  <a:pt x="713418" y="289624"/>
                </a:lnTo>
                <a:lnTo>
                  <a:pt x="716506" y="291524"/>
                </a:lnTo>
                <a:lnTo>
                  <a:pt x="719595" y="293187"/>
                </a:lnTo>
                <a:lnTo>
                  <a:pt x="725772" y="295088"/>
                </a:lnTo>
                <a:lnTo>
                  <a:pt x="731237" y="296514"/>
                </a:lnTo>
                <a:lnTo>
                  <a:pt x="734801" y="296751"/>
                </a:lnTo>
                <a:lnTo>
                  <a:pt x="722209" y="303879"/>
                </a:lnTo>
                <a:lnTo>
                  <a:pt x="710804" y="311007"/>
                </a:lnTo>
                <a:lnTo>
                  <a:pt x="688471" y="324787"/>
                </a:lnTo>
                <a:lnTo>
                  <a:pt x="667563" y="339043"/>
                </a:lnTo>
                <a:lnTo>
                  <a:pt x="646179" y="352823"/>
                </a:lnTo>
                <a:lnTo>
                  <a:pt x="620044" y="313383"/>
                </a:lnTo>
                <a:lnTo>
                  <a:pt x="617668" y="312432"/>
                </a:lnTo>
                <a:lnTo>
                  <a:pt x="615055" y="312432"/>
                </a:lnTo>
                <a:lnTo>
                  <a:pt x="612441" y="313383"/>
                </a:lnTo>
                <a:lnTo>
                  <a:pt x="609353" y="314095"/>
                </a:lnTo>
                <a:lnTo>
                  <a:pt x="602938" y="316946"/>
                </a:lnTo>
                <a:lnTo>
                  <a:pt x="599849" y="317659"/>
                </a:lnTo>
                <a:lnTo>
                  <a:pt x="596760" y="318610"/>
                </a:lnTo>
                <a:lnTo>
                  <a:pt x="607927" y="307205"/>
                </a:lnTo>
                <a:lnTo>
                  <a:pt x="618619" y="295088"/>
                </a:lnTo>
                <a:lnTo>
                  <a:pt x="623846" y="289386"/>
                </a:lnTo>
                <a:lnTo>
                  <a:pt x="629786" y="283921"/>
                </a:lnTo>
                <a:lnTo>
                  <a:pt x="635963" y="278694"/>
                </a:lnTo>
                <a:lnTo>
                  <a:pt x="642140" y="273705"/>
                </a:lnTo>
                <a:lnTo>
                  <a:pt x="648793" y="269191"/>
                </a:lnTo>
                <a:lnTo>
                  <a:pt x="655446" y="265627"/>
                </a:lnTo>
                <a:lnTo>
                  <a:pt x="662098" y="263013"/>
                </a:lnTo>
                <a:lnTo>
                  <a:pt x="668988" y="260400"/>
                </a:lnTo>
                <a:lnTo>
                  <a:pt x="682768" y="256361"/>
                </a:lnTo>
                <a:close/>
                <a:moveTo>
                  <a:pt x="1030602" y="200289"/>
                </a:moveTo>
                <a:lnTo>
                  <a:pt x="1027513" y="207892"/>
                </a:lnTo>
                <a:lnTo>
                  <a:pt x="1023949" y="214545"/>
                </a:lnTo>
                <a:lnTo>
                  <a:pt x="1019910" y="221197"/>
                </a:lnTo>
                <a:lnTo>
                  <a:pt x="1015396" y="226899"/>
                </a:lnTo>
                <a:lnTo>
                  <a:pt x="1011119" y="232839"/>
                </a:lnTo>
                <a:lnTo>
                  <a:pt x="1006130" y="237591"/>
                </a:lnTo>
                <a:lnTo>
                  <a:pt x="1001140" y="242105"/>
                </a:lnTo>
                <a:lnTo>
                  <a:pt x="996388" y="246144"/>
                </a:lnTo>
                <a:lnTo>
                  <a:pt x="990924" y="249708"/>
                </a:lnTo>
                <a:lnTo>
                  <a:pt x="985697" y="252797"/>
                </a:lnTo>
                <a:lnTo>
                  <a:pt x="980232" y="254935"/>
                </a:lnTo>
                <a:lnTo>
                  <a:pt x="975005" y="256836"/>
                </a:lnTo>
                <a:lnTo>
                  <a:pt x="969541" y="258262"/>
                </a:lnTo>
                <a:lnTo>
                  <a:pt x="963839" y="258499"/>
                </a:lnTo>
                <a:lnTo>
                  <a:pt x="958612" y="258499"/>
                </a:lnTo>
                <a:lnTo>
                  <a:pt x="953622" y="257786"/>
                </a:lnTo>
                <a:lnTo>
                  <a:pt x="970966" y="244006"/>
                </a:lnTo>
                <a:lnTo>
                  <a:pt x="990211" y="229275"/>
                </a:lnTo>
                <a:lnTo>
                  <a:pt x="1010169" y="214069"/>
                </a:lnTo>
                <a:lnTo>
                  <a:pt x="1020385" y="206942"/>
                </a:lnTo>
                <a:close/>
                <a:moveTo>
                  <a:pt x="389581" y="176768"/>
                </a:moveTo>
                <a:lnTo>
                  <a:pt x="397422" y="177243"/>
                </a:lnTo>
                <a:lnTo>
                  <a:pt x="414766" y="178906"/>
                </a:lnTo>
                <a:lnTo>
                  <a:pt x="405500" y="179856"/>
                </a:lnTo>
                <a:lnTo>
                  <a:pt x="396946" y="181995"/>
                </a:lnTo>
                <a:lnTo>
                  <a:pt x="389581" y="184371"/>
                </a:lnTo>
                <a:lnTo>
                  <a:pt x="381978" y="186984"/>
                </a:lnTo>
                <a:lnTo>
                  <a:pt x="375326" y="190548"/>
                </a:lnTo>
                <a:lnTo>
                  <a:pt x="368911" y="194112"/>
                </a:lnTo>
                <a:lnTo>
                  <a:pt x="363208" y="198626"/>
                </a:lnTo>
                <a:lnTo>
                  <a:pt x="357981" y="202903"/>
                </a:lnTo>
                <a:lnTo>
                  <a:pt x="352517" y="208367"/>
                </a:lnTo>
                <a:lnTo>
                  <a:pt x="348003" y="214070"/>
                </a:lnTo>
                <a:lnTo>
                  <a:pt x="343726" y="220247"/>
                </a:lnTo>
                <a:lnTo>
                  <a:pt x="339687" y="226662"/>
                </a:lnTo>
                <a:lnTo>
                  <a:pt x="335648" y="233790"/>
                </a:lnTo>
                <a:lnTo>
                  <a:pt x="332559" y="240917"/>
                </a:lnTo>
                <a:lnTo>
                  <a:pt x="328995" y="248758"/>
                </a:lnTo>
                <a:lnTo>
                  <a:pt x="325907" y="256836"/>
                </a:lnTo>
                <a:lnTo>
                  <a:pt x="325432" y="252797"/>
                </a:lnTo>
                <a:lnTo>
                  <a:pt x="324956" y="248283"/>
                </a:lnTo>
                <a:lnTo>
                  <a:pt x="323056" y="239492"/>
                </a:lnTo>
                <a:lnTo>
                  <a:pt x="320917" y="229275"/>
                </a:lnTo>
                <a:lnTo>
                  <a:pt x="320442" y="223811"/>
                </a:lnTo>
                <a:lnTo>
                  <a:pt x="319967" y="217633"/>
                </a:lnTo>
                <a:lnTo>
                  <a:pt x="314740" y="217633"/>
                </a:lnTo>
                <a:lnTo>
                  <a:pt x="302148" y="243056"/>
                </a:lnTo>
                <a:lnTo>
                  <a:pt x="289793" y="267528"/>
                </a:lnTo>
                <a:lnTo>
                  <a:pt x="277438" y="291049"/>
                </a:lnTo>
                <a:lnTo>
                  <a:pt x="264371" y="312907"/>
                </a:lnTo>
                <a:lnTo>
                  <a:pt x="267459" y="295088"/>
                </a:lnTo>
                <a:lnTo>
                  <a:pt x="271023" y="279170"/>
                </a:lnTo>
                <a:lnTo>
                  <a:pt x="274587" y="263964"/>
                </a:lnTo>
                <a:lnTo>
                  <a:pt x="279101" y="250183"/>
                </a:lnTo>
                <a:lnTo>
                  <a:pt x="284091" y="238066"/>
                </a:lnTo>
                <a:lnTo>
                  <a:pt x="289318" y="226900"/>
                </a:lnTo>
                <a:lnTo>
                  <a:pt x="292406" y="221673"/>
                </a:lnTo>
                <a:lnTo>
                  <a:pt x="295495" y="217158"/>
                </a:lnTo>
                <a:lnTo>
                  <a:pt x="298584" y="212406"/>
                </a:lnTo>
                <a:lnTo>
                  <a:pt x="302148" y="208367"/>
                </a:lnTo>
                <a:lnTo>
                  <a:pt x="305711" y="204328"/>
                </a:lnTo>
                <a:lnTo>
                  <a:pt x="309275" y="200765"/>
                </a:lnTo>
                <a:lnTo>
                  <a:pt x="313314" y="197201"/>
                </a:lnTo>
                <a:lnTo>
                  <a:pt x="317354" y="194112"/>
                </a:lnTo>
                <a:lnTo>
                  <a:pt x="321868" y="191498"/>
                </a:lnTo>
                <a:lnTo>
                  <a:pt x="326382" y="188647"/>
                </a:lnTo>
                <a:lnTo>
                  <a:pt x="330659" y="186509"/>
                </a:lnTo>
                <a:lnTo>
                  <a:pt x="335648" y="184371"/>
                </a:lnTo>
                <a:lnTo>
                  <a:pt x="340637" y="182470"/>
                </a:lnTo>
                <a:lnTo>
                  <a:pt x="345864" y="181282"/>
                </a:lnTo>
                <a:lnTo>
                  <a:pt x="351091" y="179856"/>
                </a:lnTo>
                <a:lnTo>
                  <a:pt x="357031" y="178431"/>
                </a:lnTo>
                <a:lnTo>
                  <a:pt x="368911" y="177243"/>
                </a:lnTo>
                <a:lnTo>
                  <a:pt x="381978" y="176768"/>
                </a:lnTo>
                <a:close/>
                <a:moveTo>
                  <a:pt x="609353" y="174629"/>
                </a:moveTo>
                <a:lnTo>
                  <a:pt x="602463" y="180807"/>
                </a:lnTo>
                <a:lnTo>
                  <a:pt x="596285" y="187459"/>
                </a:lnTo>
                <a:lnTo>
                  <a:pt x="583931" y="201715"/>
                </a:lnTo>
                <a:lnTo>
                  <a:pt x="571101" y="215495"/>
                </a:lnTo>
                <a:lnTo>
                  <a:pt x="564686" y="222148"/>
                </a:lnTo>
                <a:lnTo>
                  <a:pt x="558508" y="228325"/>
                </a:lnTo>
                <a:lnTo>
                  <a:pt x="557558" y="223335"/>
                </a:lnTo>
                <a:lnTo>
                  <a:pt x="557083" y="219059"/>
                </a:lnTo>
                <a:lnTo>
                  <a:pt x="557083" y="215020"/>
                </a:lnTo>
                <a:lnTo>
                  <a:pt x="557558" y="210981"/>
                </a:lnTo>
                <a:lnTo>
                  <a:pt x="558508" y="207417"/>
                </a:lnTo>
                <a:lnTo>
                  <a:pt x="560409" y="203853"/>
                </a:lnTo>
                <a:lnTo>
                  <a:pt x="562072" y="200764"/>
                </a:lnTo>
                <a:lnTo>
                  <a:pt x="564686" y="197676"/>
                </a:lnTo>
                <a:lnTo>
                  <a:pt x="567774" y="194587"/>
                </a:lnTo>
                <a:lnTo>
                  <a:pt x="571813" y="191973"/>
                </a:lnTo>
                <a:lnTo>
                  <a:pt x="576328" y="188647"/>
                </a:lnTo>
                <a:lnTo>
                  <a:pt x="581317" y="186034"/>
                </a:lnTo>
                <a:lnTo>
                  <a:pt x="587019" y="183420"/>
                </a:lnTo>
                <a:lnTo>
                  <a:pt x="593672" y="180332"/>
                </a:lnTo>
                <a:close/>
                <a:moveTo>
                  <a:pt x="586544" y="0"/>
                </a:moveTo>
                <a:lnTo>
                  <a:pt x="570150" y="2851"/>
                </a:lnTo>
                <a:lnTo>
                  <a:pt x="553519" y="5940"/>
                </a:lnTo>
                <a:lnTo>
                  <a:pt x="536650" y="10454"/>
                </a:lnTo>
                <a:lnTo>
                  <a:pt x="520256" y="14731"/>
                </a:lnTo>
                <a:lnTo>
                  <a:pt x="486993" y="24472"/>
                </a:lnTo>
                <a:lnTo>
                  <a:pt x="469887" y="28986"/>
                </a:lnTo>
                <a:lnTo>
                  <a:pt x="453493" y="33500"/>
                </a:lnTo>
                <a:lnTo>
                  <a:pt x="438762" y="40153"/>
                </a:lnTo>
                <a:lnTo>
                  <a:pt x="424507" y="47281"/>
                </a:lnTo>
                <a:lnTo>
                  <a:pt x="417379" y="51320"/>
                </a:lnTo>
                <a:lnTo>
                  <a:pt x="410727" y="55834"/>
                </a:lnTo>
                <a:lnTo>
                  <a:pt x="403599" y="60111"/>
                </a:lnTo>
                <a:lnTo>
                  <a:pt x="397422" y="65100"/>
                </a:lnTo>
                <a:lnTo>
                  <a:pt x="390769" y="69852"/>
                </a:lnTo>
                <a:lnTo>
                  <a:pt x="384592" y="75792"/>
                </a:lnTo>
                <a:lnTo>
                  <a:pt x="378889" y="81494"/>
                </a:lnTo>
                <a:lnTo>
                  <a:pt x="372950" y="87671"/>
                </a:lnTo>
                <a:lnTo>
                  <a:pt x="367723" y="94324"/>
                </a:lnTo>
                <a:lnTo>
                  <a:pt x="362733" y="101452"/>
                </a:lnTo>
                <a:lnTo>
                  <a:pt x="357981" y="109055"/>
                </a:lnTo>
                <a:lnTo>
                  <a:pt x="353467" y="117608"/>
                </a:lnTo>
                <a:lnTo>
                  <a:pt x="409064" y="117608"/>
                </a:lnTo>
                <a:lnTo>
                  <a:pt x="406925" y="119271"/>
                </a:lnTo>
                <a:lnTo>
                  <a:pt x="404074" y="121647"/>
                </a:lnTo>
                <a:lnTo>
                  <a:pt x="400510" y="123310"/>
                </a:lnTo>
                <a:lnTo>
                  <a:pt x="397422" y="125211"/>
                </a:lnTo>
                <a:lnTo>
                  <a:pt x="393383" y="126399"/>
                </a:lnTo>
                <a:lnTo>
                  <a:pt x="389581" y="127824"/>
                </a:lnTo>
                <a:lnTo>
                  <a:pt x="385542" y="128299"/>
                </a:lnTo>
                <a:lnTo>
                  <a:pt x="381503" y="128774"/>
                </a:lnTo>
                <a:lnTo>
                  <a:pt x="375326" y="130438"/>
                </a:lnTo>
                <a:lnTo>
                  <a:pt x="368435" y="131863"/>
                </a:lnTo>
                <a:lnTo>
                  <a:pt x="361783" y="133051"/>
                </a:lnTo>
                <a:lnTo>
                  <a:pt x="355606" y="134001"/>
                </a:lnTo>
                <a:lnTo>
                  <a:pt x="342300" y="135427"/>
                </a:lnTo>
                <a:lnTo>
                  <a:pt x="329471" y="137090"/>
                </a:lnTo>
                <a:lnTo>
                  <a:pt x="322818" y="138040"/>
                </a:lnTo>
                <a:lnTo>
                  <a:pt x="316403" y="139704"/>
                </a:lnTo>
                <a:lnTo>
                  <a:pt x="310226" y="141604"/>
                </a:lnTo>
                <a:lnTo>
                  <a:pt x="304048" y="144218"/>
                </a:lnTo>
                <a:lnTo>
                  <a:pt x="298346" y="147307"/>
                </a:lnTo>
                <a:lnTo>
                  <a:pt x="292406" y="151346"/>
                </a:lnTo>
                <a:lnTo>
                  <a:pt x="286704" y="156335"/>
                </a:lnTo>
                <a:lnTo>
                  <a:pt x="281240" y="162037"/>
                </a:lnTo>
                <a:lnTo>
                  <a:pt x="262232" y="182945"/>
                </a:lnTo>
                <a:lnTo>
                  <a:pt x="242987" y="203378"/>
                </a:lnTo>
                <a:lnTo>
                  <a:pt x="203547" y="244006"/>
                </a:lnTo>
                <a:lnTo>
                  <a:pt x="183827" y="264439"/>
                </a:lnTo>
                <a:lnTo>
                  <a:pt x="164345" y="285822"/>
                </a:lnTo>
                <a:lnTo>
                  <a:pt x="144862" y="307443"/>
                </a:lnTo>
                <a:lnTo>
                  <a:pt x="126093" y="329777"/>
                </a:lnTo>
                <a:lnTo>
                  <a:pt x="122054" y="335004"/>
                </a:lnTo>
                <a:lnTo>
                  <a:pt x="118015" y="340468"/>
                </a:lnTo>
                <a:lnTo>
                  <a:pt x="110887" y="352110"/>
                </a:lnTo>
                <a:lnTo>
                  <a:pt x="104709" y="363514"/>
                </a:lnTo>
                <a:lnTo>
                  <a:pt x="99007" y="375156"/>
                </a:lnTo>
                <a:lnTo>
                  <a:pt x="87840" y="400103"/>
                </a:lnTo>
                <a:lnTo>
                  <a:pt x="82138" y="412458"/>
                </a:lnTo>
                <a:lnTo>
                  <a:pt x="75723" y="425050"/>
                </a:lnTo>
                <a:lnTo>
                  <a:pt x="75723" y="429802"/>
                </a:lnTo>
                <a:lnTo>
                  <a:pt x="76674" y="436217"/>
                </a:lnTo>
                <a:lnTo>
                  <a:pt x="77149" y="439306"/>
                </a:lnTo>
                <a:lnTo>
                  <a:pt x="78574" y="442395"/>
                </a:lnTo>
                <a:lnTo>
                  <a:pt x="79762" y="445008"/>
                </a:lnTo>
                <a:lnTo>
                  <a:pt x="81663" y="447147"/>
                </a:lnTo>
                <a:lnTo>
                  <a:pt x="94018" y="468055"/>
                </a:lnTo>
                <a:lnTo>
                  <a:pt x="106848" y="488963"/>
                </a:lnTo>
                <a:lnTo>
                  <a:pt x="113975" y="499654"/>
                </a:lnTo>
                <a:lnTo>
                  <a:pt x="121103" y="510346"/>
                </a:lnTo>
                <a:lnTo>
                  <a:pt x="128706" y="520562"/>
                </a:lnTo>
                <a:lnTo>
                  <a:pt x="137259" y="531254"/>
                </a:lnTo>
                <a:lnTo>
                  <a:pt x="149614" y="514385"/>
                </a:lnTo>
                <a:lnTo>
                  <a:pt x="162206" y="498466"/>
                </a:lnTo>
                <a:lnTo>
                  <a:pt x="174561" y="483260"/>
                </a:lnTo>
                <a:lnTo>
                  <a:pt x="180739" y="476133"/>
                </a:lnTo>
                <a:lnTo>
                  <a:pt x="186916" y="469480"/>
                </a:lnTo>
                <a:lnTo>
                  <a:pt x="182639" y="482310"/>
                </a:lnTo>
                <a:lnTo>
                  <a:pt x="178125" y="495615"/>
                </a:lnTo>
                <a:lnTo>
                  <a:pt x="172423" y="509871"/>
                </a:lnTo>
                <a:lnTo>
                  <a:pt x="164820" y="525552"/>
                </a:lnTo>
                <a:lnTo>
                  <a:pt x="156267" y="538381"/>
                </a:lnTo>
                <a:lnTo>
                  <a:pt x="152703" y="544559"/>
                </a:lnTo>
                <a:lnTo>
                  <a:pt x="148664" y="551449"/>
                </a:lnTo>
                <a:lnTo>
                  <a:pt x="145100" y="558339"/>
                </a:lnTo>
                <a:lnTo>
                  <a:pt x="142011" y="565467"/>
                </a:lnTo>
                <a:lnTo>
                  <a:pt x="139398" y="573070"/>
                </a:lnTo>
                <a:lnTo>
                  <a:pt x="137259" y="581623"/>
                </a:lnTo>
                <a:lnTo>
                  <a:pt x="136309" y="583761"/>
                </a:lnTo>
                <a:lnTo>
                  <a:pt x="135359" y="586137"/>
                </a:lnTo>
                <a:lnTo>
                  <a:pt x="134883" y="590889"/>
                </a:lnTo>
                <a:lnTo>
                  <a:pt x="134883" y="595879"/>
                </a:lnTo>
                <a:lnTo>
                  <a:pt x="135359" y="601106"/>
                </a:lnTo>
                <a:lnTo>
                  <a:pt x="136784" y="606095"/>
                </a:lnTo>
                <a:lnTo>
                  <a:pt x="138447" y="611322"/>
                </a:lnTo>
                <a:lnTo>
                  <a:pt x="140348" y="616311"/>
                </a:lnTo>
                <a:lnTo>
                  <a:pt x="142486" y="620826"/>
                </a:lnTo>
                <a:lnTo>
                  <a:pt x="148664" y="629616"/>
                </a:lnTo>
                <a:lnTo>
                  <a:pt x="155554" y="637219"/>
                </a:lnTo>
                <a:lnTo>
                  <a:pt x="162444" y="643872"/>
                </a:lnTo>
                <a:lnTo>
                  <a:pt x="169572" y="649099"/>
                </a:lnTo>
                <a:lnTo>
                  <a:pt x="177175" y="653613"/>
                </a:lnTo>
                <a:lnTo>
                  <a:pt x="184778" y="657177"/>
                </a:lnTo>
                <a:lnTo>
                  <a:pt x="192856" y="659553"/>
                </a:lnTo>
                <a:lnTo>
                  <a:pt x="200934" y="661216"/>
                </a:lnTo>
                <a:lnTo>
                  <a:pt x="209250" y="661691"/>
                </a:lnTo>
                <a:lnTo>
                  <a:pt x="218278" y="661691"/>
                </a:lnTo>
                <a:lnTo>
                  <a:pt x="227069" y="660266"/>
                </a:lnTo>
                <a:lnTo>
                  <a:pt x="236335" y="658603"/>
                </a:lnTo>
                <a:lnTo>
                  <a:pt x="245838" y="655514"/>
                </a:lnTo>
                <a:lnTo>
                  <a:pt x="255580" y="652425"/>
                </a:lnTo>
                <a:lnTo>
                  <a:pt x="265321" y="647911"/>
                </a:lnTo>
                <a:lnTo>
                  <a:pt x="276013" y="642922"/>
                </a:lnTo>
                <a:lnTo>
                  <a:pt x="288367" y="635081"/>
                </a:lnTo>
                <a:lnTo>
                  <a:pt x="301910" y="627478"/>
                </a:lnTo>
                <a:lnTo>
                  <a:pt x="315215" y="620350"/>
                </a:lnTo>
                <a:lnTo>
                  <a:pt x="329471" y="613698"/>
                </a:lnTo>
                <a:lnTo>
                  <a:pt x="343726" y="607283"/>
                </a:lnTo>
                <a:lnTo>
                  <a:pt x="357981" y="602056"/>
                </a:lnTo>
                <a:lnTo>
                  <a:pt x="371999" y="597066"/>
                </a:lnTo>
                <a:lnTo>
                  <a:pt x="386730" y="592790"/>
                </a:lnTo>
                <a:lnTo>
                  <a:pt x="394808" y="590414"/>
                </a:lnTo>
                <a:lnTo>
                  <a:pt x="402411" y="587325"/>
                </a:lnTo>
                <a:lnTo>
                  <a:pt x="409064" y="583761"/>
                </a:lnTo>
                <a:lnTo>
                  <a:pt x="411677" y="581623"/>
                </a:lnTo>
                <a:lnTo>
                  <a:pt x="414766" y="579247"/>
                </a:lnTo>
                <a:lnTo>
                  <a:pt x="417142" y="577109"/>
                </a:lnTo>
                <a:lnTo>
                  <a:pt x="419280" y="574495"/>
                </a:lnTo>
                <a:lnTo>
                  <a:pt x="420943" y="571407"/>
                </a:lnTo>
                <a:lnTo>
                  <a:pt x="422844" y="568318"/>
                </a:lnTo>
                <a:lnTo>
                  <a:pt x="424269" y="565229"/>
                </a:lnTo>
                <a:lnTo>
                  <a:pt x="424982" y="561665"/>
                </a:lnTo>
                <a:lnTo>
                  <a:pt x="425457" y="557626"/>
                </a:lnTo>
                <a:lnTo>
                  <a:pt x="425932" y="553587"/>
                </a:lnTo>
                <a:lnTo>
                  <a:pt x="425932" y="413884"/>
                </a:lnTo>
                <a:lnTo>
                  <a:pt x="425932" y="285347"/>
                </a:lnTo>
                <a:lnTo>
                  <a:pt x="429496" y="300078"/>
                </a:lnTo>
                <a:lnTo>
                  <a:pt x="433060" y="314096"/>
                </a:lnTo>
                <a:lnTo>
                  <a:pt x="436149" y="328826"/>
                </a:lnTo>
                <a:lnTo>
                  <a:pt x="438762" y="343082"/>
                </a:lnTo>
                <a:lnTo>
                  <a:pt x="443752" y="370642"/>
                </a:lnTo>
                <a:lnTo>
                  <a:pt x="447791" y="397015"/>
                </a:lnTo>
                <a:lnTo>
                  <a:pt x="451830" y="421962"/>
                </a:lnTo>
                <a:lnTo>
                  <a:pt x="454919" y="446434"/>
                </a:lnTo>
                <a:lnTo>
                  <a:pt x="456106" y="458313"/>
                </a:lnTo>
                <a:lnTo>
                  <a:pt x="457057" y="470430"/>
                </a:lnTo>
                <a:lnTo>
                  <a:pt x="457532" y="482310"/>
                </a:lnTo>
                <a:lnTo>
                  <a:pt x="457532" y="493952"/>
                </a:lnTo>
                <a:lnTo>
                  <a:pt x="457532" y="506069"/>
                </a:lnTo>
                <a:lnTo>
                  <a:pt x="456582" y="517473"/>
                </a:lnTo>
                <a:lnTo>
                  <a:pt x="455869" y="529116"/>
                </a:lnTo>
                <a:lnTo>
                  <a:pt x="453968" y="540757"/>
                </a:lnTo>
                <a:lnTo>
                  <a:pt x="452305" y="552162"/>
                </a:lnTo>
                <a:lnTo>
                  <a:pt x="449454" y="563804"/>
                </a:lnTo>
                <a:lnTo>
                  <a:pt x="446365" y="575446"/>
                </a:lnTo>
                <a:lnTo>
                  <a:pt x="442326" y="586850"/>
                </a:lnTo>
                <a:lnTo>
                  <a:pt x="440188" y="591364"/>
                </a:lnTo>
                <a:lnTo>
                  <a:pt x="437574" y="595403"/>
                </a:lnTo>
                <a:lnTo>
                  <a:pt x="434486" y="598967"/>
                </a:lnTo>
                <a:lnTo>
                  <a:pt x="431397" y="602531"/>
                </a:lnTo>
                <a:lnTo>
                  <a:pt x="428071" y="605145"/>
                </a:lnTo>
                <a:lnTo>
                  <a:pt x="424982" y="607283"/>
                </a:lnTo>
                <a:lnTo>
                  <a:pt x="422369" y="608708"/>
                </a:lnTo>
                <a:lnTo>
                  <a:pt x="420230" y="609659"/>
                </a:lnTo>
                <a:lnTo>
                  <a:pt x="410727" y="610847"/>
                </a:lnTo>
                <a:lnTo>
                  <a:pt x="401461" y="612748"/>
                </a:lnTo>
                <a:lnTo>
                  <a:pt x="392670" y="614886"/>
                </a:lnTo>
                <a:lnTo>
                  <a:pt x="383641" y="617262"/>
                </a:lnTo>
                <a:lnTo>
                  <a:pt x="374850" y="620350"/>
                </a:lnTo>
                <a:lnTo>
                  <a:pt x="365822" y="623914"/>
                </a:lnTo>
                <a:lnTo>
                  <a:pt x="348478" y="631042"/>
                </a:lnTo>
                <a:lnTo>
                  <a:pt x="331609" y="639358"/>
                </a:lnTo>
                <a:lnTo>
                  <a:pt x="314740" y="647911"/>
                </a:lnTo>
                <a:lnTo>
                  <a:pt x="281240" y="665255"/>
                </a:lnTo>
                <a:lnTo>
                  <a:pt x="274587" y="669294"/>
                </a:lnTo>
                <a:lnTo>
                  <a:pt x="267935" y="672858"/>
                </a:lnTo>
                <a:lnTo>
                  <a:pt x="261757" y="675947"/>
                </a:lnTo>
                <a:lnTo>
                  <a:pt x="255105" y="679035"/>
                </a:lnTo>
                <a:lnTo>
                  <a:pt x="248927" y="681174"/>
                </a:lnTo>
                <a:lnTo>
                  <a:pt x="242987" y="683075"/>
                </a:lnTo>
                <a:lnTo>
                  <a:pt x="236810" y="684738"/>
                </a:lnTo>
                <a:lnTo>
                  <a:pt x="231108" y="686163"/>
                </a:lnTo>
                <a:lnTo>
                  <a:pt x="225406" y="687114"/>
                </a:lnTo>
                <a:lnTo>
                  <a:pt x="219466" y="687589"/>
                </a:lnTo>
                <a:lnTo>
                  <a:pt x="213764" y="687589"/>
                </a:lnTo>
                <a:lnTo>
                  <a:pt x="208299" y="687589"/>
                </a:lnTo>
                <a:lnTo>
                  <a:pt x="203072" y="687114"/>
                </a:lnTo>
                <a:lnTo>
                  <a:pt x="197607" y="686163"/>
                </a:lnTo>
                <a:lnTo>
                  <a:pt x="192380" y="684738"/>
                </a:lnTo>
                <a:lnTo>
                  <a:pt x="186916" y="683550"/>
                </a:lnTo>
                <a:lnTo>
                  <a:pt x="181689" y="681649"/>
                </a:lnTo>
                <a:lnTo>
                  <a:pt x="176699" y="679986"/>
                </a:lnTo>
                <a:lnTo>
                  <a:pt x="171472" y="677610"/>
                </a:lnTo>
                <a:lnTo>
                  <a:pt x="166483" y="674996"/>
                </a:lnTo>
                <a:lnTo>
                  <a:pt x="156742" y="669294"/>
                </a:lnTo>
                <a:lnTo>
                  <a:pt x="147001" y="662167"/>
                </a:lnTo>
                <a:lnTo>
                  <a:pt x="137735" y="654564"/>
                </a:lnTo>
                <a:lnTo>
                  <a:pt x="127756" y="645535"/>
                </a:lnTo>
                <a:lnTo>
                  <a:pt x="118490" y="636269"/>
                </a:lnTo>
                <a:lnTo>
                  <a:pt x="109224" y="626053"/>
                </a:lnTo>
                <a:lnTo>
                  <a:pt x="107323" y="623914"/>
                </a:lnTo>
                <a:lnTo>
                  <a:pt x="106135" y="620350"/>
                </a:lnTo>
                <a:lnTo>
                  <a:pt x="105185" y="616311"/>
                </a:lnTo>
                <a:lnTo>
                  <a:pt x="105185" y="612272"/>
                </a:lnTo>
                <a:lnTo>
                  <a:pt x="105185" y="608233"/>
                </a:lnTo>
                <a:lnTo>
                  <a:pt x="106135" y="604194"/>
                </a:lnTo>
                <a:lnTo>
                  <a:pt x="107323" y="600630"/>
                </a:lnTo>
                <a:lnTo>
                  <a:pt x="109224" y="598017"/>
                </a:lnTo>
                <a:lnTo>
                  <a:pt x="111837" y="591840"/>
                </a:lnTo>
                <a:lnTo>
                  <a:pt x="113975" y="586137"/>
                </a:lnTo>
                <a:lnTo>
                  <a:pt x="115401" y="579722"/>
                </a:lnTo>
                <a:lnTo>
                  <a:pt x="115876" y="574020"/>
                </a:lnTo>
                <a:lnTo>
                  <a:pt x="115876" y="568318"/>
                </a:lnTo>
                <a:lnTo>
                  <a:pt x="115401" y="562378"/>
                </a:lnTo>
                <a:lnTo>
                  <a:pt x="114451" y="557151"/>
                </a:lnTo>
                <a:lnTo>
                  <a:pt x="112788" y="551449"/>
                </a:lnTo>
                <a:lnTo>
                  <a:pt x="110412" y="545984"/>
                </a:lnTo>
                <a:lnTo>
                  <a:pt x="108273" y="540757"/>
                </a:lnTo>
                <a:lnTo>
                  <a:pt x="105185" y="535293"/>
                </a:lnTo>
                <a:lnTo>
                  <a:pt x="102096" y="530066"/>
                </a:lnTo>
                <a:lnTo>
                  <a:pt x="94968" y="519374"/>
                </a:lnTo>
                <a:lnTo>
                  <a:pt x="86890" y="508683"/>
                </a:lnTo>
                <a:lnTo>
                  <a:pt x="78812" y="497991"/>
                </a:lnTo>
                <a:lnTo>
                  <a:pt x="70972" y="486824"/>
                </a:lnTo>
                <a:lnTo>
                  <a:pt x="67408" y="481122"/>
                </a:lnTo>
                <a:lnTo>
                  <a:pt x="64319" y="474707"/>
                </a:lnTo>
                <a:lnTo>
                  <a:pt x="61230" y="469005"/>
                </a:lnTo>
                <a:lnTo>
                  <a:pt x="58379" y="462828"/>
                </a:lnTo>
                <a:lnTo>
                  <a:pt x="56716" y="456175"/>
                </a:lnTo>
                <a:lnTo>
                  <a:pt x="54815" y="449998"/>
                </a:lnTo>
                <a:lnTo>
                  <a:pt x="54103" y="443345"/>
                </a:lnTo>
                <a:lnTo>
                  <a:pt x="53627" y="436455"/>
                </a:lnTo>
                <a:lnTo>
                  <a:pt x="53627" y="429327"/>
                </a:lnTo>
                <a:lnTo>
                  <a:pt x="54815" y="422675"/>
                </a:lnTo>
                <a:lnTo>
                  <a:pt x="56716" y="415547"/>
                </a:lnTo>
                <a:lnTo>
                  <a:pt x="59330" y="408182"/>
                </a:lnTo>
                <a:lnTo>
                  <a:pt x="60280" y="403192"/>
                </a:lnTo>
                <a:lnTo>
                  <a:pt x="61943" y="397965"/>
                </a:lnTo>
                <a:lnTo>
                  <a:pt x="65507" y="387986"/>
                </a:lnTo>
                <a:lnTo>
                  <a:pt x="69546" y="378720"/>
                </a:lnTo>
                <a:lnTo>
                  <a:pt x="74535" y="369929"/>
                </a:lnTo>
                <a:lnTo>
                  <a:pt x="79762" y="360901"/>
                </a:lnTo>
                <a:lnTo>
                  <a:pt x="85940" y="352585"/>
                </a:lnTo>
                <a:lnTo>
                  <a:pt x="98057" y="335479"/>
                </a:lnTo>
                <a:lnTo>
                  <a:pt x="102571" y="328113"/>
                </a:lnTo>
                <a:lnTo>
                  <a:pt x="106848" y="320986"/>
                </a:lnTo>
                <a:lnTo>
                  <a:pt x="116827" y="307205"/>
                </a:lnTo>
                <a:lnTo>
                  <a:pt x="127043" y="293188"/>
                </a:lnTo>
                <a:lnTo>
                  <a:pt x="137735" y="279407"/>
                </a:lnTo>
                <a:lnTo>
                  <a:pt x="159831" y="251847"/>
                </a:lnTo>
                <a:lnTo>
                  <a:pt x="170522" y="238066"/>
                </a:lnTo>
                <a:lnTo>
                  <a:pt x="181214" y="223336"/>
                </a:lnTo>
                <a:lnTo>
                  <a:pt x="164820" y="223336"/>
                </a:lnTo>
                <a:lnTo>
                  <a:pt x="137972" y="230226"/>
                </a:lnTo>
                <a:lnTo>
                  <a:pt x="125142" y="233790"/>
                </a:lnTo>
                <a:lnTo>
                  <a:pt x="112788" y="237591"/>
                </a:lnTo>
                <a:lnTo>
                  <a:pt x="100195" y="241630"/>
                </a:lnTo>
                <a:lnTo>
                  <a:pt x="87840" y="245669"/>
                </a:lnTo>
                <a:lnTo>
                  <a:pt x="75723" y="250183"/>
                </a:lnTo>
                <a:lnTo>
                  <a:pt x="64319" y="254935"/>
                </a:lnTo>
                <a:lnTo>
                  <a:pt x="52677" y="260400"/>
                </a:lnTo>
                <a:lnTo>
                  <a:pt x="41035" y="265627"/>
                </a:lnTo>
                <a:lnTo>
                  <a:pt x="29868" y="271567"/>
                </a:lnTo>
                <a:lnTo>
                  <a:pt x="18939" y="277744"/>
                </a:lnTo>
                <a:lnTo>
                  <a:pt x="7772" y="284397"/>
                </a:lnTo>
                <a:lnTo>
                  <a:pt x="0" y="289924"/>
                </a:lnTo>
                <a:lnTo>
                  <a:pt x="0" y="895572"/>
                </a:lnTo>
                <a:lnTo>
                  <a:pt x="125653" y="895572"/>
                </a:lnTo>
                <a:lnTo>
                  <a:pt x="127756" y="892155"/>
                </a:lnTo>
                <a:lnTo>
                  <a:pt x="131082" y="885502"/>
                </a:lnTo>
                <a:lnTo>
                  <a:pt x="133696" y="878374"/>
                </a:lnTo>
                <a:lnTo>
                  <a:pt x="135834" y="871722"/>
                </a:lnTo>
                <a:lnTo>
                  <a:pt x="137735" y="864594"/>
                </a:lnTo>
                <a:lnTo>
                  <a:pt x="138923" y="857466"/>
                </a:lnTo>
                <a:lnTo>
                  <a:pt x="140348" y="850339"/>
                </a:lnTo>
                <a:lnTo>
                  <a:pt x="141298" y="843211"/>
                </a:lnTo>
                <a:lnTo>
                  <a:pt x="142011" y="828955"/>
                </a:lnTo>
                <a:lnTo>
                  <a:pt x="142486" y="814225"/>
                </a:lnTo>
                <a:lnTo>
                  <a:pt x="142486" y="799494"/>
                </a:lnTo>
                <a:lnTo>
                  <a:pt x="142486" y="782625"/>
                </a:lnTo>
                <a:lnTo>
                  <a:pt x="142486" y="771458"/>
                </a:lnTo>
                <a:lnTo>
                  <a:pt x="143912" y="778586"/>
                </a:lnTo>
                <a:lnTo>
                  <a:pt x="145100" y="784526"/>
                </a:lnTo>
                <a:lnTo>
                  <a:pt x="147476" y="789753"/>
                </a:lnTo>
                <a:lnTo>
                  <a:pt x="149614" y="794267"/>
                </a:lnTo>
                <a:lnTo>
                  <a:pt x="152228" y="797831"/>
                </a:lnTo>
                <a:lnTo>
                  <a:pt x="155554" y="801395"/>
                </a:lnTo>
                <a:lnTo>
                  <a:pt x="158643" y="803533"/>
                </a:lnTo>
                <a:lnTo>
                  <a:pt x="162206" y="805909"/>
                </a:lnTo>
                <a:lnTo>
                  <a:pt x="165770" y="807572"/>
                </a:lnTo>
                <a:lnTo>
                  <a:pt x="169572" y="808523"/>
                </a:lnTo>
                <a:lnTo>
                  <a:pt x="174086" y="809473"/>
                </a:lnTo>
                <a:lnTo>
                  <a:pt x="178600" y="810186"/>
                </a:lnTo>
                <a:lnTo>
                  <a:pt x="187866" y="810661"/>
                </a:lnTo>
                <a:lnTo>
                  <a:pt x="198083" y="810661"/>
                </a:lnTo>
                <a:lnTo>
                  <a:pt x="236810" y="810661"/>
                </a:lnTo>
                <a:lnTo>
                  <a:pt x="249640" y="811136"/>
                </a:lnTo>
                <a:lnTo>
                  <a:pt x="263183" y="811611"/>
                </a:lnTo>
                <a:lnTo>
                  <a:pt x="270310" y="811611"/>
                </a:lnTo>
                <a:lnTo>
                  <a:pt x="276963" y="811136"/>
                </a:lnTo>
                <a:lnTo>
                  <a:pt x="283140" y="810186"/>
                </a:lnTo>
                <a:lnTo>
                  <a:pt x="289793" y="808523"/>
                </a:lnTo>
                <a:lnTo>
                  <a:pt x="295495" y="806147"/>
                </a:lnTo>
                <a:lnTo>
                  <a:pt x="301435" y="803058"/>
                </a:lnTo>
                <a:lnTo>
                  <a:pt x="304524" y="801395"/>
                </a:lnTo>
                <a:lnTo>
                  <a:pt x="307137" y="799256"/>
                </a:lnTo>
                <a:lnTo>
                  <a:pt x="309275" y="796881"/>
                </a:lnTo>
                <a:lnTo>
                  <a:pt x="312126" y="794267"/>
                </a:lnTo>
                <a:lnTo>
                  <a:pt x="314265" y="791178"/>
                </a:lnTo>
                <a:lnTo>
                  <a:pt x="316403" y="788090"/>
                </a:lnTo>
                <a:lnTo>
                  <a:pt x="318304" y="784051"/>
                </a:lnTo>
                <a:lnTo>
                  <a:pt x="319967" y="780012"/>
                </a:lnTo>
                <a:lnTo>
                  <a:pt x="321868" y="775973"/>
                </a:lnTo>
                <a:lnTo>
                  <a:pt x="323056" y="771221"/>
                </a:lnTo>
                <a:lnTo>
                  <a:pt x="324481" y="765756"/>
                </a:lnTo>
                <a:lnTo>
                  <a:pt x="325907" y="760529"/>
                </a:lnTo>
                <a:lnTo>
                  <a:pt x="325907" y="827530"/>
                </a:lnTo>
                <a:lnTo>
                  <a:pt x="310226" y="835608"/>
                </a:lnTo>
                <a:lnTo>
                  <a:pt x="295970" y="843686"/>
                </a:lnTo>
                <a:lnTo>
                  <a:pt x="282665" y="850339"/>
                </a:lnTo>
                <a:lnTo>
                  <a:pt x="276488" y="852952"/>
                </a:lnTo>
                <a:lnTo>
                  <a:pt x="270310" y="855565"/>
                </a:lnTo>
                <a:lnTo>
                  <a:pt x="266271" y="857942"/>
                </a:lnTo>
                <a:lnTo>
                  <a:pt x="262708" y="860080"/>
                </a:lnTo>
                <a:lnTo>
                  <a:pt x="259619" y="862693"/>
                </a:lnTo>
                <a:lnTo>
                  <a:pt x="256768" y="865544"/>
                </a:lnTo>
                <a:lnTo>
                  <a:pt x="254154" y="868633"/>
                </a:lnTo>
                <a:lnTo>
                  <a:pt x="252491" y="871722"/>
                </a:lnTo>
                <a:lnTo>
                  <a:pt x="250590" y="874810"/>
                </a:lnTo>
                <a:lnTo>
                  <a:pt x="249402" y="877899"/>
                </a:lnTo>
                <a:lnTo>
                  <a:pt x="248452" y="880988"/>
                </a:lnTo>
                <a:lnTo>
                  <a:pt x="247977" y="884076"/>
                </a:lnTo>
                <a:lnTo>
                  <a:pt x="247977" y="887165"/>
                </a:lnTo>
                <a:lnTo>
                  <a:pt x="248452" y="890016"/>
                </a:lnTo>
                <a:lnTo>
                  <a:pt x="249402" y="893105"/>
                </a:lnTo>
                <a:lnTo>
                  <a:pt x="250075" y="895572"/>
                </a:lnTo>
                <a:lnTo>
                  <a:pt x="474750" y="895572"/>
                </a:lnTo>
                <a:lnTo>
                  <a:pt x="475827" y="894768"/>
                </a:lnTo>
                <a:lnTo>
                  <a:pt x="486993" y="882889"/>
                </a:lnTo>
                <a:lnTo>
                  <a:pt x="497210" y="870296"/>
                </a:lnTo>
                <a:lnTo>
                  <a:pt x="506951" y="857942"/>
                </a:lnTo>
                <a:lnTo>
                  <a:pt x="515742" y="844636"/>
                </a:lnTo>
                <a:lnTo>
                  <a:pt x="523820" y="831094"/>
                </a:lnTo>
                <a:lnTo>
                  <a:pt x="531898" y="816838"/>
                </a:lnTo>
                <a:lnTo>
                  <a:pt x="539026" y="802583"/>
                </a:lnTo>
                <a:lnTo>
                  <a:pt x="545678" y="788565"/>
                </a:lnTo>
                <a:lnTo>
                  <a:pt x="552331" y="773359"/>
                </a:lnTo>
                <a:lnTo>
                  <a:pt x="558033" y="758628"/>
                </a:lnTo>
                <a:lnTo>
                  <a:pt x="563498" y="743185"/>
                </a:lnTo>
                <a:lnTo>
                  <a:pt x="568725" y="727979"/>
                </a:lnTo>
                <a:lnTo>
                  <a:pt x="573714" y="712298"/>
                </a:lnTo>
                <a:lnTo>
                  <a:pt x="577991" y="696855"/>
                </a:lnTo>
                <a:lnTo>
                  <a:pt x="586544" y="665255"/>
                </a:lnTo>
                <a:lnTo>
                  <a:pt x="586069" y="663117"/>
                </a:lnTo>
                <a:lnTo>
                  <a:pt x="584881" y="660266"/>
                </a:lnTo>
                <a:lnTo>
                  <a:pt x="582980" y="657177"/>
                </a:lnTo>
                <a:lnTo>
                  <a:pt x="580367" y="654088"/>
                </a:lnTo>
                <a:lnTo>
                  <a:pt x="574902" y="647911"/>
                </a:lnTo>
                <a:lnTo>
                  <a:pt x="570150" y="642922"/>
                </a:lnTo>
                <a:lnTo>
                  <a:pt x="565636" y="636744"/>
                </a:lnTo>
                <a:lnTo>
                  <a:pt x="560647" y="631517"/>
                </a:lnTo>
                <a:lnTo>
                  <a:pt x="555420" y="626053"/>
                </a:lnTo>
                <a:lnTo>
                  <a:pt x="550193" y="621301"/>
                </a:lnTo>
                <a:lnTo>
                  <a:pt x="544253" y="616787"/>
                </a:lnTo>
                <a:lnTo>
                  <a:pt x="538075" y="612272"/>
                </a:lnTo>
                <a:lnTo>
                  <a:pt x="525721" y="603719"/>
                </a:lnTo>
                <a:lnTo>
                  <a:pt x="563023" y="619875"/>
                </a:lnTo>
                <a:lnTo>
                  <a:pt x="581317" y="628191"/>
                </a:lnTo>
                <a:lnTo>
                  <a:pt x="599374" y="636744"/>
                </a:lnTo>
                <a:lnTo>
                  <a:pt x="607927" y="641259"/>
                </a:lnTo>
                <a:lnTo>
                  <a:pt x="616718" y="646010"/>
                </a:lnTo>
                <a:lnTo>
                  <a:pt x="625271" y="651000"/>
                </a:lnTo>
                <a:lnTo>
                  <a:pt x="633349" y="656227"/>
                </a:lnTo>
                <a:lnTo>
                  <a:pt x="641665" y="662167"/>
                </a:lnTo>
                <a:lnTo>
                  <a:pt x="649268" y="668344"/>
                </a:lnTo>
                <a:lnTo>
                  <a:pt x="656871" y="674996"/>
                </a:lnTo>
                <a:lnTo>
                  <a:pt x="664474" y="682124"/>
                </a:lnTo>
                <a:lnTo>
                  <a:pt x="668988" y="686163"/>
                </a:lnTo>
                <a:lnTo>
                  <a:pt x="672790" y="690202"/>
                </a:lnTo>
                <a:lnTo>
                  <a:pt x="677304" y="693291"/>
                </a:lnTo>
                <a:lnTo>
                  <a:pt x="682293" y="696855"/>
                </a:lnTo>
                <a:lnTo>
                  <a:pt x="686570" y="699468"/>
                </a:lnTo>
                <a:lnTo>
                  <a:pt x="691559" y="702082"/>
                </a:lnTo>
                <a:lnTo>
                  <a:pt x="696549" y="703983"/>
                </a:lnTo>
                <a:lnTo>
                  <a:pt x="701300" y="705646"/>
                </a:lnTo>
                <a:lnTo>
                  <a:pt x="706290" y="707071"/>
                </a:lnTo>
                <a:lnTo>
                  <a:pt x="711042" y="708497"/>
                </a:lnTo>
                <a:lnTo>
                  <a:pt x="716506" y="708734"/>
                </a:lnTo>
                <a:lnTo>
                  <a:pt x="721258" y="708734"/>
                </a:lnTo>
                <a:lnTo>
                  <a:pt x="726723" y="708497"/>
                </a:lnTo>
                <a:lnTo>
                  <a:pt x="731712" y="707546"/>
                </a:lnTo>
                <a:lnTo>
                  <a:pt x="736939" y="706121"/>
                </a:lnTo>
                <a:lnTo>
                  <a:pt x="742166" y="704458"/>
                </a:lnTo>
                <a:lnTo>
                  <a:pt x="749294" y="702082"/>
                </a:lnTo>
                <a:lnTo>
                  <a:pt x="756184" y="699468"/>
                </a:lnTo>
                <a:lnTo>
                  <a:pt x="762361" y="696380"/>
                </a:lnTo>
                <a:lnTo>
                  <a:pt x="768063" y="692816"/>
                </a:lnTo>
                <a:lnTo>
                  <a:pt x="773528" y="689252"/>
                </a:lnTo>
                <a:lnTo>
                  <a:pt x="778755" y="684738"/>
                </a:lnTo>
                <a:lnTo>
                  <a:pt x="783269" y="680461"/>
                </a:lnTo>
                <a:lnTo>
                  <a:pt x="787308" y="674996"/>
                </a:lnTo>
                <a:lnTo>
                  <a:pt x="791110" y="669769"/>
                </a:lnTo>
                <a:lnTo>
                  <a:pt x="794436" y="663830"/>
                </a:lnTo>
                <a:lnTo>
                  <a:pt x="797050" y="657652"/>
                </a:lnTo>
                <a:lnTo>
                  <a:pt x="799188" y="651000"/>
                </a:lnTo>
                <a:lnTo>
                  <a:pt x="801089" y="643872"/>
                </a:lnTo>
                <a:lnTo>
                  <a:pt x="802277" y="636744"/>
                </a:lnTo>
                <a:lnTo>
                  <a:pt x="803227" y="628666"/>
                </a:lnTo>
                <a:lnTo>
                  <a:pt x="803227" y="620826"/>
                </a:lnTo>
                <a:lnTo>
                  <a:pt x="801089" y="622489"/>
                </a:lnTo>
                <a:lnTo>
                  <a:pt x="798238" y="623914"/>
                </a:lnTo>
                <a:lnTo>
                  <a:pt x="793011" y="626053"/>
                </a:lnTo>
                <a:lnTo>
                  <a:pt x="790397" y="627478"/>
                </a:lnTo>
                <a:lnTo>
                  <a:pt x="788496" y="628191"/>
                </a:lnTo>
                <a:lnTo>
                  <a:pt x="787308" y="630092"/>
                </a:lnTo>
                <a:lnTo>
                  <a:pt x="786833" y="631755"/>
                </a:lnTo>
                <a:lnTo>
                  <a:pt x="785408" y="635794"/>
                </a:lnTo>
                <a:lnTo>
                  <a:pt x="784220" y="639833"/>
                </a:lnTo>
                <a:lnTo>
                  <a:pt x="780656" y="646485"/>
                </a:lnTo>
                <a:lnTo>
                  <a:pt x="776617" y="653138"/>
                </a:lnTo>
                <a:lnTo>
                  <a:pt x="772103" y="659078"/>
                </a:lnTo>
                <a:lnTo>
                  <a:pt x="762361" y="670007"/>
                </a:lnTo>
                <a:lnTo>
                  <a:pt x="757847" y="675947"/>
                </a:lnTo>
                <a:lnTo>
                  <a:pt x="753333" y="682124"/>
                </a:lnTo>
                <a:lnTo>
                  <a:pt x="750244" y="684738"/>
                </a:lnTo>
                <a:lnTo>
                  <a:pt x="747155" y="687589"/>
                </a:lnTo>
                <a:lnTo>
                  <a:pt x="744067" y="689252"/>
                </a:lnTo>
                <a:lnTo>
                  <a:pt x="740978" y="690915"/>
                </a:lnTo>
                <a:lnTo>
                  <a:pt x="737890" y="691865"/>
                </a:lnTo>
                <a:lnTo>
                  <a:pt x="734801" y="692816"/>
                </a:lnTo>
                <a:lnTo>
                  <a:pt x="731950" y="693291"/>
                </a:lnTo>
                <a:lnTo>
                  <a:pt x="728861" y="693291"/>
                </a:lnTo>
                <a:lnTo>
                  <a:pt x="723634" y="692816"/>
                </a:lnTo>
                <a:lnTo>
                  <a:pt x="718169" y="691390"/>
                </a:lnTo>
                <a:lnTo>
                  <a:pt x="713418" y="689727"/>
                </a:lnTo>
                <a:lnTo>
                  <a:pt x="708903" y="687826"/>
                </a:lnTo>
                <a:lnTo>
                  <a:pt x="706765" y="687589"/>
                </a:lnTo>
                <a:lnTo>
                  <a:pt x="704864" y="687114"/>
                </a:lnTo>
                <a:lnTo>
                  <a:pt x="703201" y="686163"/>
                </a:lnTo>
                <a:lnTo>
                  <a:pt x="701776" y="684738"/>
                </a:lnTo>
                <a:lnTo>
                  <a:pt x="698687" y="681649"/>
                </a:lnTo>
                <a:lnTo>
                  <a:pt x="696549" y="678085"/>
                </a:lnTo>
                <a:lnTo>
                  <a:pt x="694648" y="673571"/>
                </a:lnTo>
                <a:lnTo>
                  <a:pt x="693460" y="668819"/>
                </a:lnTo>
                <a:lnTo>
                  <a:pt x="692510" y="664305"/>
                </a:lnTo>
                <a:lnTo>
                  <a:pt x="692510" y="659790"/>
                </a:lnTo>
                <a:lnTo>
                  <a:pt x="692510" y="647436"/>
                </a:lnTo>
                <a:lnTo>
                  <a:pt x="693460" y="635319"/>
                </a:lnTo>
                <a:lnTo>
                  <a:pt x="694173" y="624389"/>
                </a:lnTo>
                <a:lnTo>
                  <a:pt x="695598" y="612748"/>
                </a:lnTo>
                <a:lnTo>
                  <a:pt x="699162" y="591364"/>
                </a:lnTo>
                <a:lnTo>
                  <a:pt x="703676" y="570456"/>
                </a:lnTo>
                <a:lnTo>
                  <a:pt x="720070" y="574971"/>
                </a:lnTo>
                <a:lnTo>
                  <a:pt x="736939" y="579247"/>
                </a:lnTo>
                <a:lnTo>
                  <a:pt x="770677" y="589226"/>
                </a:lnTo>
                <a:lnTo>
                  <a:pt x="788021" y="593503"/>
                </a:lnTo>
                <a:lnTo>
                  <a:pt x="805365" y="597542"/>
                </a:lnTo>
                <a:lnTo>
                  <a:pt x="823660" y="601106"/>
                </a:lnTo>
                <a:lnTo>
                  <a:pt x="841954" y="603719"/>
                </a:lnTo>
                <a:lnTo>
                  <a:pt x="861437" y="606570"/>
                </a:lnTo>
                <a:lnTo>
                  <a:pt x="880682" y="608233"/>
                </a:lnTo>
                <a:lnTo>
                  <a:pt x="889948" y="608708"/>
                </a:lnTo>
                <a:lnTo>
                  <a:pt x="898976" y="608708"/>
                </a:lnTo>
                <a:lnTo>
                  <a:pt x="908242" y="608708"/>
                </a:lnTo>
                <a:lnTo>
                  <a:pt x="916795" y="608233"/>
                </a:lnTo>
                <a:lnTo>
                  <a:pt x="925586" y="607283"/>
                </a:lnTo>
                <a:lnTo>
                  <a:pt x="934140" y="606095"/>
                </a:lnTo>
                <a:lnTo>
                  <a:pt x="942455" y="604669"/>
                </a:lnTo>
                <a:lnTo>
                  <a:pt x="950533" y="603006"/>
                </a:lnTo>
                <a:lnTo>
                  <a:pt x="958611" y="600630"/>
                </a:lnTo>
                <a:lnTo>
                  <a:pt x="966452" y="598017"/>
                </a:lnTo>
                <a:lnTo>
                  <a:pt x="974055" y="595403"/>
                </a:lnTo>
                <a:lnTo>
                  <a:pt x="981658" y="591840"/>
                </a:lnTo>
                <a:lnTo>
                  <a:pt x="989261" y="588276"/>
                </a:lnTo>
                <a:lnTo>
                  <a:pt x="996388" y="584237"/>
                </a:lnTo>
                <a:lnTo>
                  <a:pt x="1003041" y="579247"/>
                </a:lnTo>
                <a:lnTo>
                  <a:pt x="1009694" y="574495"/>
                </a:lnTo>
                <a:lnTo>
                  <a:pt x="1016346" y="569031"/>
                </a:lnTo>
                <a:lnTo>
                  <a:pt x="1022998" y="562853"/>
                </a:lnTo>
                <a:lnTo>
                  <a:pt x="1029176" y="556676"/>
                </a:lnTo>
                <a:lnTo>
                  <a:pt x="1035116" y="549548"/>
                </a:lnTo>
                <a:lnTo>
                  <a:pt x="1040818" y="541945"/>
                </a:lnTo>
                <a:lnTo>
                  <a:pt x="1046520" y="534342"/>
                </a:lnTo>
                <a:lnTo>
                  <a:pt x="1051985" y="526027"/>
                </a:lnTo>
                <a:lnTo>
                  <a:pt x="1056737" y="516523"/>
                </a:lnTo>
                <a:lnTo>
                  <a:pt x="1061726" y="507257"/>
                </a:lnTo>
                <a:lnTo>
                  <a:pt x="1066715" y="497041"/>
                </a:lnTo>
                <a:lnTo>
                  <a:pt x="1070992" y="486349"/>
                </a:lnTo>
                <a:lnTo>
                  <a:pt x="1075506" y="475182"/>
                </a:lnTo>
                <a:lnTo>
                  <a:pt x="1079070" y="462828"/>
                </a:lnTo>
                <a:lnTo>
                  <a:pt x="1082634" y="449998"/>
                </a:lnTo>
                <a:lnTo>
                  <a:pt x="1084772" y="437405"/>
                </a:lnTo>
                <a:lnTo>
                  <a:pt x="1087148" y="425050"/>
                </a:lnTo>
                <a:lnTo>
                  <a:pt x="1088811" y="411983"/>
                </a:lnTo>
                <a:lnTo>
                  <a:pt x="1089762" y="399628"/>
                </a:lnTo>
                <a:lnTo>
                  <a:pt x="1090712" y="386798"/>
                </a:lnTo>
                <a:lnTo>
                  <a:pt x="1090712" y="373731"/>
                </a:lnTo>
                <a:lnTo>
                  <a:pt x="1090712" y="360901"/>
                </a:lnTo>
                <a:lnTo>
                  <a:pt x="1089762" y="348071"/>
                </a:lnTo>
                <a:lnTo>
                  <a:pt x="1088811" y="335004"/>
                </a:lnTo>
                <a:lnTo>
                  <a:pt x="1088099" y="321698"/>
                </a:lnTo>
                <a:lnTo>
                  <a:pt x="1084772" y="295563"/>
                </a:lnTo>
                <a:lnTo>
                  <a:pt x="1080971" y="268478"/>
                </a:lnTo>
                <a:lnTo>
                  <a:pt x="1078595" y="258262"/>
                </a:lnTo>
                <a:lnTo>
                  <a:pt x="1075981" y="248283"/>
                </a:lnTo>
                <a:lnTo>
                  <a:pt x="1072417" y="238542"/>
                </a:lnTo>
                <a:lnTo>
                  <a:pt x="1069329" y="229275"/>
                </a:lnTo>
                <a:lnTo>
                  <a:pt x="1061251" y="210031"/>
                </a:lnTo>
                <a:lnTo>
                  <a:pt x="1053173" y="190073"/>
                </a:lnTo>
                <a:lnTo>
                  <a:pt x="1051034" y="186034"/>
                </a:lnTo>
                <a:lnTo>
                  <a:pt x="1048896" y="182470"/>
                </a:lnTo>
                <a:lnTo>
                  <a:pt x="1046045" y="179381"/>
                </a:lnTo>
                <a:lnTo>
                  <a:pt x="1043906" y="176768"/>
                </a:lnTo>
                <a:lnTo>
                  <a:pt x="1041293" y="174630"/>
                </a:lnTo>
                <a:lnTo>
                  <a:pt x="1038680" y="172729"/>
                </a:lnTo>
                <a:lnTo>
                  <a:pt x="1035828" y="171303"/>
                </a:lnTo>
                <a:lnTo>
                  <a:pt x="1032740" y="170591"/>
                </a:lnTo>
                <a:lnTo>
                  <a:pt x="1030126" y="170591"/>
                </a:lnTo>
                <a:lnTo>
                  <a:pt x="1027038" y="170591"/>
                </a:lnTo>
                <a:lnTo>
                  <a:pt x="1024424" y="171303"/>
                </a:lnTo>
                <a:lnTo>
                  <a:pt x="1021335" y="172729"/>
                </a:lnTo>
                <a:lnTo>
                  <a:pt x="1018247" y="174867"/>
                </a:lnTo>
                <a:lnTo>
                  <a:pt x="1014920" y="177718"/>
                </a:lnTo>
                <a:lnTo>
                  <a:pt x="1011832" y="180807"/>
                </a:lnTo>
                <a:lnTo>
                  <a:pt x="1008743" y="184846"/>
                </a:lnTo>
                <a:lnTo>
                  <a:pt x="991874" y="201240"/>
                </a:lnTo>
                <a:lnTo>
                  <a:pt x="983321" y="209318"/>
                </a:lnTo>
                <a:lnTo>
                  <a:pt x="974530" y="216683"/>
                </a:lnTo>
                <a:lnTo>
                  <a:pt x="965739" y="223811"/>
                </a:lnTo>
                <a:lnTo>
                  <a:pt x="956236" y="230226"/>
                </a:lnTo>
                <a:lnTo>
                  <a:pt x="946494" y="235928"/>
                </a:lnTo>
                <a:lnTo>
                  <a:pt x="941505" y="238066"/>
                </a:lnTo>
                <a:lnTo>
                  <a:pt x="936753" y="240442"/>
                </a:lnTo>
                <a:lnTo>
                  <a:pt x="932239" y="242581"/>
                </a:lnTo>
                <a:lnTo>
                  <a:pt x="928675" y="245669"/>
                </a:lnTo>
                <a:lnTo>
                  <a:pt x="925111" y="249233"/>
                </a:lnTo>
                <a:lnTo>
                  <a:pt x="922022" y="252797"/>
                </a:lnTo>
                <a:lnTo>
                  <a:pt x="919884" y="257311"/>
                </a:lnTo>
                <a:lnTo>
                  <a:pt x="918934" y="259925"/>
                </a:lnTo>
                <a:lnTo>
                  <a:pt x="918459" y="262538"/>
                </a:lnTo>
                <a:lnTo>
                  <a:pt x="918459" y="265389"/>
                </a:lnTo>
                <a:lnTo>
                  <a:pt x="918459" y="268003"/>
                </a:lnTo>
                <a:lnTo>
                  <a:pt x="918934" y="271091"/>
                </a:lnTo>
                <a:lnTo>
                  <a:pt x="919884" y="274180"/>
                </a:lnTo>
                <a:lnTo>
                  <a:pt x="921547" y="282258"/>
                </a:lnTo>
                <a:lnTo>
                  <a:pt x="922973" y="290574"/>
                </a:lnTo>
                <a:lnTo>
                  <a:pt x="923923" y="299127"/>
                </a:lnTo>
                <a:lnTo>
                  <a:pt x="924161" y="307443"/>
                </a:lnTo>
                <a:lnTo>
                  <a:pt x="924161" y="315996"/>
                </a:lnTo>
                <a:lnTo>
                  <a:pt x="923923" y="324550"/>
                </a:lnTo>
                <a:lnTo>
                  <a:pt x="922973" y="332865"/>
                </a:lnTo>
                <a:lnTo>
                  <a:pt x="922022" y="340943"/>
                </a:lnTo>
                <a:lnTo>
                  <a:pt x="920597" y="349259"/>
                </a:lnTo>
                <a:lnTo>
                  <a:pt x="918934" y="357812"/>
                </a:lnTo>
                <a:lnTo>
                  <a:pt x="914420" y="374681"/>
                </a:lnTo>
                <a:lnTo>
                  <a:pt x="909192" y="391075"/>
                </a:lnTo>
                <a:lnTo>
                  <a:pt x="903253" y="408182"/>
                </a:lnTo>
                <a:lnTo>
                  <a:pt x="903253" y="397965"/>
                </a:lnTo>
                <a:lnTo>
                  <a:pt x="904203" y="387274"/>
                </a:lnTo>
                <a:lnTo>
                  <a:pt x="906104" y="367078"/>
                </a:lnTo>
                <a:lnTo>
                  <a:pt x="907767" y="347596"/>
                </a:lnTo>
                <a:lnTo>
                  <a:pt x="908717" y="338567"/>
                </a:lnTo>
                <a:lnTo>
                  <a:pt x="908717" y="329777"/>
                </a:lnTo>
                <a:lnTo>
                  <a:pt x="908717" y="325738"/>
                </a:lnTo>
                <a:lnTo>
                  <a:pt x="907767" y="322649"/>
                </a:lnTo>
                <a:lnTo>
                  <a:pt x="906817" y="319560"/>
                </a:lnTo>
                <a:lnTo>
                  <a:pt x="905154" y="316471"/>
                </a:lnTo>
                <a:lnTo>
                  <a:pt x="903728" y="314096"/>
                </a:lnTo>
                <a:lnTo>
                  <a:pt x="901590" y="311957"/>
                </a:lnTo>
                <a:lnTo>
                  <a:pt x="897551" y="307443"/>
                </a:lnTo>
                <a:lnTo>
                  <a:pt x="895412" y="309344"/>
                </a:lnTo>
                <a:lnTo>
                  <a:pt x="892561" y="310769"/>
                </a:lnTo>
                <a:lnTo>
                  <a:pt x="887334" y="313383"/>
                </a:lnTo>
                <a:lnTo>
                  <a:pt x="884721" y="314096"/>
                </a:lnTo>
                <a:lnTo>
                  <a:pt x="882820" y="315521"/>
                </a:lnTo>
                <a:lnTo>
                  <a:pt x="881632" y="316947"/>
                </a:lnTo>
                <a:lnTo>
                  <a:pt x="881157" y="318610"/>
                </a:lnTo>
                <a:lnTo>
                  <a:pt x="872604" y="331915"/>
                </a:lnTo>
                <a:lnTo>
                  <a:pt x="864288" y="346646"/>
                </a:lnTo>
                <a:lnTo>
                  <a:pt x="856210" y="361376"/>
                </a:lnTo>
                <a:lnTo>
                  <a:pt x="847656" y="374681"/>
                </a:lnTo>
                <a:lnTo>
                  <a:pt x="841954" y="374681"/>
                </a:lnTo>
                <a:lnTo>
                  <a:pt x="846468" y="357812"/>
                </a:lnTo>
                <a:lnTo>
                  <a:pt x="850508" y="339518"/>
                </a:lnTo>
                <a:lnTo>
                  <a:pt x="854784" y="319560"/>
                </a:lnTo>
                <a:lnTo>
                  <a:pt x="858823" y="296514"/>
                </a:lnTo>
                <a:lnTo>
                  <a:pt x="848132" y="303879"/>
                </a:lnTo>
                <a:lnTo>
                  <a:pt x="840054" y="310294"/>
                </a:lnTo>
                <a:lnTo>
                  <a:pt x="833163" y="316947"/>
                </a:lnTo>
                <a:lnTo>
                  <a:pt x="825560" y="324550"/>
                </a:lnTo>
                <a:lnTo>
                  <a:pt x="823185" y="326688"/>
                </a:lnTo>
                <a:lnTo>
                  <a:pt x="821522" y="329301"/>
                </a:lnTo>
                <a:lnTo>
                  <a:pt x="817007" y="335954"/>
                </a:lnTo>
                <a:lnTo>
                  <a:pt x="812968" y="344032"/>
                </a:lnTo>
                <a:lnTo>
                  <a:pt x="808929" y="352585"/>
                </a:lnTo>
                <a:lnTo>
                  <a:pt x="809880" y="343557"/>
                </a:lnTo>
                <a:lnTo>
                  <a:pt x="811305" y="335479"/>
                </a:lnTo>
                <a:lnTo>
                  <a:pt x="812493" y="328826"/>
                </a:lnTo>
                <a:lnTo>
                  <a:pt x="814394" y="323124"/>
                </a:lnTo>
                <a:lnTo>
                  <a:pt x="816532" y="317659"/>
                </a:lnTo>
                <a:lnTo>
                  <a:pt x="819146" y="313383"/>
                </a:lnTo>
                <a:lnTo>
                  <a:pt x="822709" y="309344"/>
                </a:lnTo>
                <a:lnTo>
                  <a:pt x="826748" y="306255"/>
                </a:lnTo>
                <a:lnTo>
                  <a:pt x="832213" y="303166"/>
                </a:lnTo>
                <a:lnTo>
                  <a:pt x="838390" y="300315"/>
                </a:lnTo>
                <a:lnTo>
                  <a:pt x="845518" y="298177"/>
                </a:lnTo>
                <a:lnTo>
                  <a:pt x="854071" y="295563"/>
                </a:lnTo>
                <a:lnTo>
                  <a:pt x="875217" y="290574"/>
                </a:lnTo>
                <a:lnTo>
                  <a:pt x="903253" y="285347"/>
                </a:lnTo>
                <a:lnTo>
                  <a:pt x="886384" y="268478"/>
                </a:lnTo>
                <a:lnTo>
                  <a:pt x="879731" y="270141"/>
                </a:lnTo>
                <a:lnTo>
                  <a:pt x="873079" y="271091"/>
                </a:lnTo>
                <a:lnTo>
                  <a:pt x="867376" y="271567"/>
                </a:lnTo>
                <a:lnTo>
                  <a:pt x="862387" y="271091"/>
                </a:lnTo>
                <a:lnTo>
                  <a:pt x="857398" y="269666"/>
                </a:lnTo>
                <a:lnTo>
                  <a:pt x="853596" y="268003"/>
                </a:lnTo>
                <a:lnTo>
                  <a:pt x="849557" y="265627"/>
                </a:lnTo>
                <a:lnTo>
                  <a:pt x="846468" y="262538"/>
                </a:lnTo>
                <a:lnTo>
                  <a:pt x="843380" y="259450"/>
                </a:lnTo>
                <a:lnTo>
                  <a:pt x="840529" y="255411"/>
                </a:lnTo>
                <a:lnTo>
                  <a:pt x="838390" y="251134"/>
                </a:lnTo>
                <a:lnTo>
                  <a:pt x="836490" y="246620"/>
                </a:lnTo>
                <a:lnTo>
                  <a:pt x="834827" y="241155"/>
                </a:lnTo>
                <a:lnTo>
                  <a:pt x="833401" y="235453"/>
                </a:lnTo>
                <a:lnTo>
                  <a:pt x="831263" y="223336"/>
                </a:lnTo>
                <a:lnTo>
                  <a:pt x="897551" y="206942"/>
                </a:lnTo>
                <a:lnTo>
                  <a:pt x="888997" y="194112"/>
                </a:lnTo>
                <a:lnTo>
                  <a:pt x="880682" y="181282"/>
                </a:lnTo>
                <a:lnTo>
                  <a:pt x="871416" y="168690"/>
                </a:lnTo>
                <a:lnTo>
                  <a:pt x="866901" y="162988"/>
                </a:lnTo>
                <a:lnTo>
                  <a:pt x="861437" y="157048"/>
                </a:lnTo>
                <a:lnTo>
                  <a:pt x="856210" y="151821"/>
                </a:lnTo>
                <a:lnTo>
                  <a:pt x="850745" y="146831"/>
                </a:lnTo>
                <a:lnTo>
                  <a:pt x="844568" y="142555"/>
                </a:lnTo>
                <a:lnTo>
                  <a:pt x="838390" y="138516"/>
                </a:lnTo>
                <a:lnTo>
                  <a:pt x="831738" y="134952"/>
                </a:lnTo>
                <a:lnTo>
                  <a:pt x="824610" y="132338"/>
                </a:lnTo>
                <a:lnTo>
                  <a:pt x="817007" y="129963"/>
                </a:lnTo>
                <a:lnTo>
                  <a:pt x="808929" y="128774"/>
                </a:lnTo>
                <a:lnTo>
                  <a:pt x="806791" y="128299"/>
                </a:lnTo>
                <a:lnTo>
                  <a:pt x="804652" y="127824"/>
                </a:lnTo>
                <a:lnTo>
                  <a:pt x="802752" y="126399"/>
                </a:lnTo>
                <a:lnTo>
                  <a:pt x="801089" y="125211"/>
                </a:lnTo>
                <a:lnTo>
                  <a:pt x="799663" y="123310"/>
                </a:lnTo>
                <a:lnTo>
                  <a:pt x="798713" y="121647"/>
                </a:lnTo>
                <a:lnTo>
                  <a:pt x="798000" y="119271"/>
                </a:lnTo>
                <a:lnTo>
                  <a:pt x="798000" y="117608"/>
                </a:lnTo>
                <a:lnTo>
                  <a:pt x="785408" y="106916"/>
                </a:lnTo>
                <a:lnTo>
                  <a:pt x="772578" y="95749"/>
                </a:lnTo>
                <a:lnTo>
                  <a:pt x="747155" y="72703"/>
                </a:lnTo>
                <a:lnTo>
                  <a:pt x="733850" y="61061"/>
                </a:lnTo>
                <a:lnTo>
                  <a:pt x="720545" y="49894"/>
                </a:lnTo>
                <a:lnTo>
                  <a:pt x="706765" y="38728"/>
                </a:lnTo>
                <a:lnTo>
                  <a:pt x="692510" y="28036"/>
                </a:lnTo>
                <a:lnTo>
                  <a:pt x="679442" y="21859"/>
                </a:lnTo>
                <a:lnTo>
                  <a:pt x="666137" y="16632"/>
                </a:lnTo>
                <a:lnTo>
                  <a:pt x="652832" y="11642"/>
                </a:lnTo>
                <a:lnTo>
                  <a:pt x="639527" y="7603"/>
                </a:lnTo>
                <a:lnTo>
                  <a:pt x="626222" y="4514"/>
                </a:lnTo>
                <a:lnTo>
                  <a:pt x="612917" y="1901"/>
                </a:lnTo>
                <a:lnTo>
                  <a:pt x="599374" y="475"/>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IN"/>
          </a:p>
        </p:txBody>
      </p:sp>
      <p:sp>
        <p:nvSpPr>
          <p:cNvPr id="7" name="Rectangle 6"/>
          <p:cNvSpPr/>
          <p:nvPr/>
        </p:nvSpPr>
        <p:spPr>
          <a:xfrm>
            <a:off x="9108" y="1237136"/>
            <a:ext cx="5325034" cy="1588127"/>
          </a:xfrm>
          <a:prstGeom prst="rect">
            <a:avLst/>
          </a:prstGeom>
        </p:spPr>
        <p:txBody>
          <a:bodyPr wrap="square" lIns="274320">
            <a:spAutoFit/>
          </a:bodyPr>
          <a:lstStyle/>
          <a:p>
            <a:pPr defTabSz="932472" fontAlgn="base">
              <a:lnSpc>
                <a:spcPct val="90000"/>
              </a:lnSpc>
              <a:spcBef>
                <a:spcPct val="0"/>
              </a:spcBef>
              <a:spcAft>
                <a:spcPct val="0"/>
              </a:spcAft>
            </a:pPr>
            <a:r>
              <a:rPr lang="en-US" sz="5400" dirty="0" smtClean="0">
                <a:solidFill>
                  <a:schemeClr val="bg1"/>
                </a:solidFill>
                <a:latin typeface="+mj-lt"/>
                <a:ea typeface="Segoe UI" pitchFamily="34" charset="0"/>
                <a:cs typeface="Segoe UI" pitchFamily="34" charset="0"/>
              </a:rPr>
              <a:t>Getting Started with HDInsight</a:t>
            </a:r>
          </a:p>
        </p:txBody>
      </p:sp>
      <p:sp>
        <p:nvSpPr>
          <p:cNvPr id="2" name="Slide Number Placeholder 1"/>
          <p:cNvSpPr>
            <a:spLocks noGrp="1"/>
          </p:cNvSpPr>
          <p:nvPr>
            <p:ph type="sldNum" sz="quarter" idx="4294967295"/>
          </p:nvPr>
        </p:nvSpPr>
        <p:spPr>
          <a:xfrm>
            <a:off x="11595100" y="6565900"/>
            <a:ext cx="566738" cy="136525"/>
          </a:xfrm>
          <a:prstGeom prst="rect">
            <a:avLst/>
          </a:prstGeom>
        </p:spPr>
        <p:txBody>
          <a:bodyPr/>
          <a:lstStyle/>
          <a:p>
            <a:pPr>
              <a:defRPr/>
            </a:pPr>
            <a:fld id="{F8A0AC42-AA1D-4944-8D96-660DE70C7E1B}" type="slidenum">
              <a:rPr lang="en-IN" smtClean="0"/>
              <a:pPr>
                <a:defRPr/>
              </a:pPr>
              <a:t>18</a:t>
            </a:fld>
            <a:endParaRPr lang="en-IN" dirty="0"/>
          </a:p>
        </p:txBody>
      </p:sp>
      <p:sp>
        <p:nvSpPr>
          <p:cNvPr id="11" name="TextBox 10"/>
          <p:cNvSpPr txBox="1"/>
          <p:nvPr/>
        </p:nvSpPr>
        <p:spPr>
          <a:xfrm>
            <a:off x="5761038" y="1308847"/>
            <a:ext cx="5981944" cy="3834854"/>
          </a:xfrm>
          <a:prstGeom prst="rect">
            <a:avLst/>
          </a:prstGeom>
          <a:noFill/>
        </p:spPr>
        <p:txBody>
          <a:bodyPr wrap="square" lIns="274281" tIns="146283" rIns="182854" bIns="146283" rtlCol="0">
            <a:spAutoFit/>
          </a:bodyPr>
          <a:lstStyle/>
          <a:p>
            <a:pPr marL="217487" defTabSz="932133">
              <a:spcBef>
                <a:spcPts val="1200"/>
              </a:spcBef>
              <a:buClr>
                <a:schemeClr val="accent3">
                  <a:lumMod val="50000"/>
                </a:schemeClr>
              </a:buClr>
            </a:pPr>
            <a:r>
              <a:rPr lang="en-IN" sz="3200" dirty="0">
                <a:solidFill>
                  <a:schemeClr val="accent1">
                    <a:lumMod val="75000"/>
                  </a:schemeClr>
                </a:solidFill>
                <a:latin typeface="+mj-lt"/>
                <a:ea typeface="Segoe UI" pitchFamily="34" charset="0"/>
                <a:cs typeface="Segoe UI" pitchFamily="34" charset="0"/>
              </a:rPr>
              <a:t>Introducing Azure </a:t>
            </a:r>
            <a:r>
              <a:rPr lang="en-IN" sz="3200" dirty="0" err="1" smtClean="0">
                <a:solidFill>
                  <a:schemeClr val="accent1">
                    <a:lumMod val="75000"/>
                  </a:schemeClr>
                </a:solidFill>
                <a:latin typeface="+mj-lt"/>
                <a:ea typeface="Segoe UI" pitchFamily="34" charset="0"/>
                <a:cs typeface="Segoe UI" pitchFamily="34" charset="0"/>
              </a:rPr>
              <a:t>HDInsight</a:t>
            </a:r>
            <a:endParaRPr lang="en-IN" sz="3200" dirty="0" smtClean="0">
              <a:solidFill>
                <a:schemeClr val="accent1">
                  <a:lumMod val="75000"/>
                </a:schemeClr>
              </a:solidFill>
              <a:latin typeface="+mj-lt"/>
              <a:ea typeface="Segoe UI" pitchFamily="34" charset="0"/>
              <a:cs typeface="Segoe UI" pitchFamily="34" charset="0"/>
            </a:endParaRPr>
          </a:p>
          <a:p>
            <a:pPr marL="1147763" lvl="1" indent="0" defTabSz="932133">
              <a:spcBef>
                <a:spcPts val="600"/>
              </a:spcBef>
              <a:spcAft>
                <a:spcPts val="600"/>
              </a:spcAft>
              <a:buClr>
                <a:schemeClr val="accent3">
                  <a:lumMod val="50000"/>
                </a:schemeClr>
              </a:buClr>
            </a:pPr>
            <a:r>
              <a:rPr lang="en-IN" sz="2800" dirty="0">
                <a:solidFill>
                  <a:schemeClr val="tx2"/>
                </a:solidFill>
                <a:latin typeface="+mj-lt"/>
                <a:ea typeface="Segoe UI" pitchFamily="34" charset="0"/>
                <a:cs typeface="Segoe UI" pitchFamily="34" charset="0"/>
              </a:rPr>
              <a:t>100% Apache Hadoop</a:t>
            </a:r>
          </a:p>
          <a:p>
            <a:pPr marL="1147763" lvl="1" indent="0" defTabSz="932133">
              <a:spcBef>
                <a:spcPts val="600"/>
              </a:spcBef>
              <a:spcAft>
                <a:spcPts val="600"/>
              </a:spcAft>
              <a:buClr>
                <a:schemeClr val="accent3">
                  <a:lumMod val="50000"/>
                </a:schemeClr>
              </a:buClr>
            </a:pPr>
            <a:r>
              <a:rPr lang="en-IN" sz="2800" dirty="0" smtClean="0">
                <a:solidFill>
                  <a:schemeClr val="tx2"/>
                </a:solidFill>
                <a:latin typeface="+mj-lt"/>
                <a:ea typeface="Segoe UI" pitchFamily="34" charset="0"/>
                <a:cs typeface="Segoe UI" pitchFamily="34" charset="0"/>
              </a:rPr>
              <a:t>Powered </a:t>
            </a:r>
            <a:r>
              <a:rPr lang="en-IN" sz="2800" dirty="0">
                <a:solidFill>
                  <a:schemeClr val="tx2"/>
                </a:solidFill>
                <a:latin typeface="+mj-lt"/>
                <a:ea typeface="Segoe UI" pitchFamily="34" charset="0"/>
                <a:cs typeface="Segoe UI" pitchFamily="34" charset="0"/>
              </a:rPr>
              <a:t>by the </a:t>
            </a:r>
            <a:r>
              <a:rPr lang="en-IN" sz="2800" dirty="0" smtClean="0">
                <a:solidFill>
                  <a:schemeClr val="tx2"/>
                </a:solidFill>
                <a:latin typeface="+mj-lt"/>
                <a:ea typeface="Segoe UI" pitchFamily="34" charset="0"/>
                <a:cs typeface="Segoe UI" pitchFamily="34" charset="0"/>
              </a:rPr>
              <a:t>cloud</a:t>
            </a:r>
            <a:endParaRPr lang="en-IN" sz="2800" dirty="0">
              <a:solidFill>
                <a:schemeClr val="tx2"/>
              </a:solidFill>
              <a:latin typeface="+mj-lt"/>
              <a:ea typeface="Segoe UI" pitchFamily="34" charset="0"/>
              <a:cs typeface="Segoe UI" pitchFamily="34" charset="0"/>
            </a:endParaRPr>
          </a:p>
          <a:p>
            <a:pPr marL="1147763" lvl="1" indent="0" defTabSz="932133">
              <a:spcBef>
                <a:spcPts val="600"/>
              </a:spcBef>
              <a:spcAft>
                <a:spcPts val="600"/>
              </a:spcAft>
              <a:buClr>
                <a:schemeClr val="accent3">
                  <a:lumMod val="50000"/>
                </a:schemeClr>
              </a:buClr>
            </a:pPr>
            <a:r>
              <a:rPr lang="en-IN" sz="2800" dirty="0" smtClean="0">
                <a:solidFill>
                  <a:schemeClr val="tx2"/>
                </a:solidFill>
                <a:latin typeface="+mj-lt"/>
                <a:ea typeface="Segoe UI" pitchFamily="34" charset="0"/>
                <a:cs typeface="Segoe UI" pitchFamily="34" charset="0"/>
              </a:rPr>
              <a:t>Immersive insights</a:t>
            </a:r>
          </a:p>
          <a:p>
            <a:pPr marL="217487" defTabSz="932133">
              <a:spcBef>
                <a:spcPts val="1200"/>
              </a:spcBef>
              <a:buClr>
                <a:schemeClr val="accent3">
                  <a:lumMod val="50000"/>
                </a:schemeClr>
              </a:buClr>
            </a:pPr>
            <a:endParaRPr lang="en-IN" sz="3200" dirty="0" smtClean="0">
              <a:solidFill>
                <a:schemeClr val="accent1">
                  <a:lumMod val="75000"/>
                </a:schemeClr>
              </a:solidFill>
              <a:latin typeface="+mj-lt"/>
              <a:ea typeface="Segoe UI" pitchFamily="34" charset="0"/>
              <a:cs typeface="Segoe UI" pitchFamily="34" charset="0"/>
            </a:endParaRPr>
          </a:p>
          <a:p>
            <a:pPr marL="217487" defTabSz="932133">
              <a:spcBef>
                <a:spcPts val="1200"/>
              </a:spcBef>
              <a:buClr>
                <a:schemeClr val="accent3">
                  <a:lumMod val="50000"/>
                </a:schemeClr>
              </a:buClr>
            </a:pPr>
            <a:r>
              <a:rPr lang="en-IN" sz="3200" dirty="0" smtClean="0">
                <a:solidFill>
                  <a:schemeClr val="accent1">
                    <a:lumMod val="75000"/>
                  </a:schemeClr>
                </a:solidFill>
                <a:latin typeface="+mj-lt"/>
                <a:ea typeface="Segoe UI" pitchFamily="34" charset="0"/>
                <a:cs typeface="Segoe UI" pitchFamily="34" charset="0"/>
              </a:rPr>
              <a:t>Getting started with use cases</a:t>
            </a:r>
            <a:endParaRPr lang="en-IN" sz="3200" dirty="0">
              <a:solidFill>
                <a:schemeClr val="accent1">
                  <a:lumMod val="75000"/>
                </a:schemeClr>
              </a:solidFill>
              <a:latin typeface="+mj-lt"/>
              <a:ea typeface="Segoe UI" pitchFamily="34" charset="0"/>
              <a:cs typeface="Segoe UI" pitchFamily="34" charset="0"/>
            </a:endParaRPr>
          </a:p>
        </p:txBody>
      </p:sp>
      <p:sp>
        <p:nvSpPr>
          <p:cNvPr id="16" name="Freeform 15"/>
          <p:cNvSpPr>
            <a:spLocks/>
          </p:cNvSpPr>
          <p:nvPr/>
        </p:nvSpPr>
        <p:spPr bwMode="auto">
          <a:xfrm>
            <a:off x="6768233" y="2148815"/>
            <a:ext cx="292249" cy="221161"/>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7" name="Freeform 16"/>
          <p:cNvSpPr>
            <a:spLocks/>
          </p:cNvSpPr>
          <p:nvPr/>
        </p:nvSpPr>
        <p:spPr bwMode="auto">
          <a:xfrm>
            <a:off x="6768233" y="2726455"/>
            <a:ext cx="292249" cy="221161"/>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8" name="Freeform 17"/>
          <p:cNvSpPr>
            <a:spLocks/>
          </p:cNvSpPr>
          <p:nvPr/>
        </p:nvSpPr>
        <p:spPr bwMode="auto">
          <a:xfrm>
            <a:off x="6768233" y="3304094"/>
            <a:ext cx="292249" cy="221161"/>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Tree>
    <p:extLst>
      <p:ext uri="{BB962C8B-B14F-4D97-AF65-F5344CB8AC3E}">
        <p14:creationId xmlns:p14="http://schemas.microsoft.com/office/powerpoint/2010/main" val="179088700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left)">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22" presetClass="entr" presetSubtype="8" fill="hold" nodeType="withEffect">
                                  <p:stCondLst>
                                    <p:cond delay="0"/>
                                  </p:stCondLst>
                                  <p:childTnLst>
                                    <p:set>
                                      <p:cBhvr>
                                        <p:cTn id="14" dur="1" fill="hold">
                                          <p:stCondLst>
                                            <p:cond delay="0"/>
                                          </p:stCondLst>
                                        </p:cTn>
                                        <p:tgtEl>
                                          <p:spTgt spid="11">
                                            <p:txEl>
                                              <p:pRg st="1" end="1"/>
                                            </p:txEl>
                                          </p:spTgt>
                                        </p:tgtEl>
                                        <p:attrNameLst>
                                          <p:attrName>style.visibility</p:attrName>
                                        </p:attrNameLst>
                                      </p:cBhvr>
                                      <p:to>
                                        <p:strVal val="visible"/>
                                      </p:to>
                                    </p:set>
                                    <p:animEffect transition="in" filter="wipe(left)">
                                      <p:cBhvr>
                                        <p:cTn id="15" dur="500"/>
                                        <p:tgtEl>
                                          <p:spTgt spid="11">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22" presetClass="entr" presetSubtype="8" fill="hold" nodeType="withEffect">
                                  <p:stCondLst>
                                    <p:cond delay="0"/>
                                  </p:stCondLst>
                                  <p:childTnLst>
                                    <p:set>
                                      <p:cBhvr>
                                        <p:cTn id="22" dur="1" fill="hold">
                                          <p:stCondLst>
                                            <p:cond delay="0"/>
                                          </p:stCondLst>
                                        </p:cTn>
                                        <p:tgtEl>
                                          <p:spTgt spid="11">
                                            <p:txEl>
                                              <p:pRg st="2" end="2"/>
                                            </p:txEl>
                                          </p:spTgt>
                                        </p:tgtEl>
                                        <p:attrNameLst>
                                          <p:attrName>style.visibility</p:attrName>
                                        </p:attrNameLst>
                                      </p:cBhvr>
                                      <p:to>
                                        <p:strVal val="visible"/>
                                      </p:to>
                                    </p:set>
                                    <p:animEffect transition="in" filter="wipe(left)">
                                      <p:cBhvr>
                                        <p:cTn id="23" dur="500"/>
                                        <p:tgtEl>
                                          <p:spTgt spid="11">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par>
                                <p:cTn id="29" presetID="22" presetClass="entr" presetSubtype="8" fill="hold" nodeType="withEffect">
                                  <p:stCondLst>
                                    <p:cond delay="0"/>
                                  </p:stCondLst>
                                  <p:childTnLst>
                                    <p:set>
                                      <p:cBhvr>
                                        <p:cTn id="30" dur="1" fill="hold">
                                          <p:stCondLst>
                                            <p:cond delay="0"/>
                                          </p:stCondLst>
                                        </p:cTn>
                                        <p:tgtEl>
                                          <p:spTgt spid="11">
                                            <p:txEl>
                                              <p:pRg st="3" end="3"/>
                                            </p:txEl>
                                          </p:spTgt>
                                        </p:tgtEl>
                                        <p:attrNameLst>
                                          <p:attrName>style.visibility</p:attrName>
                                        </p:attrNameLst>
                                      </p:cBhvr>
                                      <p:to>
                                        <p:strVal val="visible"/>
                                      </p:to>
                                    </p:set>
                                    <p:animEffect transition="in" filter="wipe(left)">
                                      <p:cBhvr>
                                        <p:cTn id="31" dur="500"/>
                                        <p:tgtEl>
                                          <p:spTgt spid="11">
                                            <p:txEl>
                                              <p:pRg st="3" end="3"/>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11">
                                            <p:txEl>
                                              <p:pRg st="5" end="5"/>
                                            </p:txEl>
                                          </p:spTgt>
                                        </p:tgtEl>
                                        <p:attrNameLst>
                                          <p:attrName>style.visibility</p:attrName>
                                        </p:attrNameLst>
                                      </p:cBhvr>
                                      <p:to>
                                        <p:strVal val="visible"/>
                                      </p:to>
                                    </p:set>
                                    <p:animEffect transition="in" filter="wipe(left)">
                                      <p:cBhvr>
                                        <p:cTn id="36" dur="500"/>
                                        <p:tgtEl>
                                          <p:spTgt spid="1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718" y="1179248"/>
            <a:ext cx="6072872" cy="946413"/>
          </a:xfrm>
        </p:spPr>
        <p:txBody>
          <a:bodyPr/>
          <a:lstStyle/>
          <a:p>
            <a:r>
              <a:rPr lang="en-US" sz="4400" dirty="0" smtClean="0"/>
              <a:t>Microsoft + </a:t>
            </a:r>
            <a:r>
              <a:rPr lang="en-US" sz="4400" dirty="0" err="1" smtClean="0"/>
              <a:t>Hortonworks</a:t>
            </a:r>
            <a:r>
              <a:rPr lang="en-US" sz="4400" dirty="0" smtClean="0"/>
              <a:t/>
            </a:r>
            <a:br>
              <a:rPr lang="en-US" sz="4400" dirty="0" smtClean="0"/>
            </a:br>
            <a:r>
              <a:rPr lang="en-US" sz="3536" dirty="0">
                <a:gradFill>
                  <a:gsLst>
                    <a:gs pos="100000">
                      <a:schemeClr val="tx1"/>
                    </a:gs>
                    <a:gs pos="0">
                      <a:schemeClr val="tx1"/>
                    </a:gs>
                  </a:gsLst>
                  <a:lin ang="0" scaled="1"/>
                </a:gradFill>
                <a:latin typeface="Segoe UI Light" panose="020B0502040204020203" pitchFamily="34" charset="0"/>
                <a:ea typeface="+mn-ea"/>
                <a:cs typeface="Segoe UI Light" panose="020B0502040204020203" pitchFamily="34" charset="0"/>
              </a:rPr>
              <a:t>Promoting </a:t>
            </a:r>
            <a:r>
              <a:rPr lang="en-US" sz="3536" dirty="0" smtClean="0">
                <a:gradFill>
                  <a:gsLst>
                    <a:gs pos="100000">
                      <a:schemeClr val="tx1"/>
                    </a:gs>
                    <a:gs pos="0">
                      <a:schemeClr val="tx1"/>
                    </a:gs>
                  </a:gsLst>
                  <a:lin ang="0" scaled="1"/>
                </a:gradFill>
                <a:latin typeface="Segoe UI Light" panose="020B0502040204020203" pitchFamily="34" charset="0"/>
                <a:ea typeface="+mn-ea"/>
                <a:cs typeface="Segoe UI Light" panose="020B0502040204020203" pitchFamily="34" charset="0"/>
              </a:rPr>
              <a:t>open </a:t>
            </a:r>
            <a:r>
              <a:rPr lang="en-US" sz="3536" dirty="0">
                <a:gradFill>
                  <a:gsLst>
                    <a:gs pos="100000">
                      <a:schemeClr val="tx1"/>
                    </a:gs>
                    <a:gs pos="0">
                      <a:schemeClr val="tx1"/>
                    </a:gs>
                  </a:gsLst>
                  <a:lin ang="0" scaled="1"/>
                </a:gradFill>
                <a:latin typeface="Segoe UI Light" panose="020B0502040204020203" pitchFamily="34" charset="0"/>
                <a:ea typeface="+mn-ea"/>
                <a:cs typeface="Segoe UI Light" panose="020B0502040204020203" pitchFamily="34" charset="0"/>
              </a:rPr>
              <a:t>Hadoop</a:t>
            </a:r>
          </a:p>
        </p:txBody>
      </p:sp>
      <p:sp>
        <p:nvSpPr>
          <p:cNvPr id="9" name="Text Placeholder 2"/>
          <p:cNvSpPr txBox="1">
            <a:spLocks/>
          </p:cNvSpPr>
          <p:nvPr/>
        </p:nvSpPr>
        <p:spPr>
          <a:xfrm>
            <a:off x="250718" y="3497261"/>
            <a:ext cx="4751658" cy="3698428"/>
          </a:xfrm>
          <a:prstGeom prst="rect">
            <a:avLst/>
          </a:prstGeom>
        </p:spPr>
        <p:txBody>
          <a:bodyPr lIns="182880" tIns="146304" rIns="182880" bIns="146304"/>
          <a:lstStyle>
            <a:lvl1pPr marL="342863" indent="-342863" algn="l" defTabSz="914302"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71" indent="-285719" algn="l" defTabSz="914302"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879" indent="-228576" algn="l" defTabSz="914302"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30" indent="-228576" algn="l" defTabSz="914302" rtl="0" eaLnBrk="1" latinLnBrk="0" hangingPunct="1">
              <a:spcBef>
                <a:spcPct val="20000"/>
              </a:spcBef>
              <a:buFont typeface="Arial" pitchFamily="34" charset="0"/>
              <a:buChar char="–"/>
              <a:defRPr sz="1900" kern="1200">
                <a:solidFill>
                  <a:schemeClr val="tx1"/>
                </a:solidFill>
                <a:latin typeface="+mn-lt"/>
                <a:ea typeface="+mn-ea"/>
                <a:cs typeface="+mn-cs"/>
              </a:defRPr>
            </a:lvl4pPr>
            <a:lvl5pPr marL="2057181" indent="-228576" algn="l" defTabSz="914302" rtl="0" eaLnBrk="1" latinLnBrk="0" hangingPunct="1">
              <a:spcBef>
                <a:spcPct val="20000"/>
              </a:spcBef>
              <a:buFont typeface="Arial" pitchFamily="34" charset="0"/>
              <a:buChar char="»"/>
              <a:defRPr sz="1900" kern="1200">
                <a:solidFill>
                  <a:schemeClr val="tx1"/>
                </a:solidFill>
                <a:latin typeface="+mn-lt"/>
                <a:ea typeface="+mn-ea"/>
                <a:cs typeface="+mn-cs"/>
              </a:defRPr>
            </a:lvl5pPr>
            <a:lvl6pPr marL="2514333" indent="-228576" algn="l" defTabSz="914302" rtl="0" eaLnBrk="1" latinLnBrk="0" hangingPunct="1">
              <a:spcBef>
                <a:spcPct val="20000"/>
              </a:spcBef>
              <a:buFont typeface="Arial" pitchFamily="34" charset="0"/>
              <a:buChar char="•"/>
              <a:defRPr sz="1900" kern="1200">
                <a:solidFill>
                  <a:schemeClr val="tx1"/>
                </a:solidFill>
                <a:latin typeface="+mn-lt"/>
                <a:ea typeface="+mn-ea"/>
                <a:cs typeface="+mn-cs"/>
              </a:defRPr>
            </a:lvl6pPr>
            <a:lvl7pPr marL="2971484" indent="-228576" algn="l" defTabSz="914302" rtl="0" eaLnBrk="1" latinLnBrk="0" hangingPunct="1">
              <a:spcBef>
                <a:spcPct val="20000"/>
              </a:spcBef>
              <a:buFont typeface="Arial" pitchFamily="34" charset="0"/>
              <a:buChar char="•"/>
              <a:defRPr sz="1900" kern="1200">
                <a:solidFill>
                  <a:schemeClr val="tx1"/>
                </a:solidFill>
                <a:latin typeface="+mn-lt"/>
                <a:ea typeface="+mn-ea"/>
                <a:cs typeface="+mn-cs"/>
              </a:defRPr>
            </a:lvl7pPr>
            <a:lvl8pPr marL="3428636" indent="-228576" algn="l" defTabSz="914302" rtl="0" eaLnBrk="1" latinLnBrk="0" hangingPunct="1">
              <a:spcBef>
                <a:spcPct val="20000"/>
              </a:spcBef>
              <a:buFont typeface="Arial" pitchFamily="34" charset="0"/>
              <a:buChar char="•"/>
              <a:defRPr sz="1900" kern="1200">
                <a:solidFill>
                  <a:schemeClr val="tx1"/>
                </a:solidFill>
                <a:latin typeface="+mn-lt"/>
                <a:ea typeface="+mn-ea"/>
                <a:cs typeface="+mn-cs"/>
              </a:defRPr>
            </a:lvl8pPr>
            <a:lvl9pPr marL="3885787" indent="-228576" algn="l" defTabSz="914302" rtl="0" eaLnBrk="1" latinLnBrk="0" hangingPunct="1">
              <a:spcBef>
                <a:spcPct val="20000"/>
              </a:spcBef>
              <a:buFont typeface="Arial" pitchFamily="34" charset="0"/>
              <a:buChar char="•"/>
              <a:defRPr sz="1900" kern="1200">
                <a:solidFill>
                  <a:schemeClr val="tx1"/>
                </a:solidFill>
                <a:latin typeface="+mn-lt"/>
                <a:ea typeface="+mn-ea"/>
                <a:cs typeface="+mn-cs"/>
              </a:defRPr>
            </a:lvl9pPr>
          </a:lstStyle>
          <a:p>
            <a:pPr marL="0" indent="0">
              <a:buNone/>
            </a:pPr>
            <a:r>
              <a:rPr lang="en-US" sz="2400" dirty="0" smtClean="0">
                <a:solidFill>
                  <a:schemeClr val="tx2"/>
                </a:solidFill>
                <a:latin typeface="Segoe UI Semibold" panose="020B0702040204020203" pitchFamily="34" charset="0"/>
                <a:cs typeface="Segoe UI Semibold" panose="020B0702040204020203" pitchFamily="34" charset="0"/>
              </a:rPr>
              <a:t>Engineering alignment</a:t>
            </a:r>
          </a:p>
          <a:p>
            <a:pPr marL="0" indent="0">
              <a:buNone/>
            </a:pPr>
            <a:r>
              <a:rPr lang="en-US" sz="2400" dirty="0" smtClean="0">
                <a:solidFill>
                  <a:schemeClr val="tx2"/>
                </a:solidFill>
                <a:latin typeface="Segoe UI Semibold" panose="020B0702040204020203" pitchFamily="34" charset="0"/>
                <a:cs typeface="Segoe UI Semibold" panose="020B0702040204020203" pitchFamily="34" charset="0"/>
              </a:rPr>
              <a:t>Corporate alignment</a:t>
            </a:r>
          </a:p>
          <a:p>
            <a:pPr marL="0" indent="0">
              <a:buNone/>
            </a:pPr>
            <a:r>
              <a:rPr lang="en-US" sz="2400" dirty="0" smtClean="0">
                <a:solidFill>
                  <a:schemeClr val="tx2"/>
                </a:solidFill>
                <a:latin typeface="Segoe UI Semibold" panose="020B0702040204020203" pitchFamily="34" charset="0"/>
                <a:cs typeface="Segoe UI Semibold" panose="020B0702040204020203" pitchFamily="34" charset="0"/>
              </a:rPr>
              <a:t>Field alignment</a:t>
            </a:r>
            <a:endParaRPr lang="en-US" sz="2400" dirty="0">
              <a:solidFill>
                <a:schemeClr val="tx2"/>
              </a:solidFill>
              <a:latin typeface="Segoe UI Semibold" panose="020B0702040204020203" pitchFamily="34" charset="0"/>
              <a:cs typeface="Segoe UI Semibold" panose="020B0702040204020203" pitchFamily="34" charset="0"/>
            </a:endParaRPr>
          </a:p>
        </p:txBody>
      </p:sp>
      <p:sp>
        <p:nvSpPr>
          <p:cNvPr id="17" name="Rectangle 16"/>
          <p:cNvSpPr/>
          <p:nvPr/>
        </p:nvSpPr>
        <p:spPr bwMode="auto">
          <a:xfrm>
            <a:off x="6218238" y="3497261"/>
            <a:ext cx="6218237" cy="3497263"/>
          </a:xfrm>
          <a:prstGeom prst="rect">
            <a:avLst/>
          </a:prstGeom>
          <a:solidFill>
            <a:srgbClr val="92D050"/>
          </a:solidFill>
          <a:ln w="38100" cap="flat" cmpd="sng" algn="ctr">
            <a:noFill/>
            <a:prstDash val="solid"/>
            <a:headEnd type="none" w="med" len="med"/>
            <a:tailEnd type="none" w="med" len="med"/>
          </a:ln>
          <a:effectLst/>
        </p:spPr>
        <p:txBody>
          <a:bodyPr vert="horz" wrap="square" lIns="124347" tIns="124347" rIns="124347" bIns="190234" numCol="1" rtlCol="0" anchor="ctr" anchorCtr="0" compatLnSpc="1">
            <a:prstTxWarp prst="textNoShape">
              <a:avLst/>
            </a:prstTxWarp>
          </a:bodyPr>
          <a:lstStyle/>
          <a:p>
            <a:pPr algn="ctr" defTabSz="931983" fontAlgn="base">
              <a:lnSpc>
                <a:spcPct val="90000"/>
              </a:lnSpc>
              <a:spcBef>
                <a:spcPct val="0"/>
              </a:spcBef>
              <a:spcAft>
                <a:spcPct val="0"/>
              </a:spcAft>
              <a:defRPr/>
            </a:pPr>
            <a:endParaRPr lang="en-US" sz="3128" kern="0" spc="-41" dirty="0">
              <a:gradFill>
                <a:gsLst>
                  <a:gs pos="0">
                    <a:srgbClr val="FFFFFF"/>
                  </a:gs>
                  <a:gs pos="100000">
                    <a:srgbClr val="FFFFFF"/>
                  </a:gs>
                </a:gsLst>
                <a:lin ang="5400000" scaled="0"/>
              </a:gradFill>
              <a:latin typeface="Segoe UI Light" pitchFamily="34" charset="0"/>
            </a:endParaRPr>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76601" y="4427137"/>
            <a:ext cx="4301510" cy="1637510"/>
          </a:xfrm>
          <a:prstGeom prst="rect">
            <a:avLst/>
          </a:prstGeom>
        </p:spPr>
      </p:pic>
      <p:grpSp>
        <p:nvGrpSpPr>
          <p:cNvPr id="7" name="Group 6"/>
          <p:cNvGrpSpPr/>
          <p:nvPr/>
        </p:nvGrpSpPr>
        <p:grpSpPr>
          <a:xfrm>
            <a:off x="6218238" y="-1"/>
            <a:ext cx="6218237" cy="3497263"/>
            <a:chOff x="6218237" y="-1"/>
            <a:chExt cx="6218237" cy="3497263"/>
          </a:xfrm>
        </p:grpSpPr>
        <p:sp>
          <p:nvSpPr>
            <p:cNvPr id="14" name="Rectangle 13"/>
            <p:cNvSpPr/>
            <p:nvPr/>
          </p:nvSpPr>
          <p:spPr bwMode="auto">
            <a:xfrm>
              <a:off x="6218237" y="-1"/>
              <a:ext cx="6218237" cy="3497263"/>
            </a:xfrm>
            <a:prstGeom prst="rect">
              <a:avLst/>
            </a:prstGeom>
            <a:solidFill>
              <a:srgbClr val="0070C0"/>
            </a:solidFill>
            <a:ln w="38100" cap="flat" cmpd="sng" algn="ctr">
              <a:noFill/>
              <a:prstDash val="solid"/>
              <a:headEnd type="none" w="med" len="med"/>
              <a:tailEnd type="none" w="med" len="med"/>
            </a:ln>
            <a:effectLst/>
          </p:spPr>
          <p:txBody>
            <a:bodyPr vert="horz" wrap="square" lIns="124347" tIns="124347" rIns="124347" bIns="190234" numCol="1" rtlCol="0" anchor="ctr" anchorCtr="0" compatLnSpc="1">
              <a:prstTxWarp prst="textNoShape">
                <a:avLst/>
              </a:prstTxWarp>
            </a:bodyPr>
            <a:lstStyle/>
            <a:p>
              <a:pPr algn="ctr" defTabSz="931983" fontAlgn="base">
                <a:lnSpc>
                  <a:spcPct val="90000"/>
                </a:lnSpc>
                <a:spcBef>
                  <a:spcPct val="0"/>
                </a:spcBef>
                <a:spcAft>
                  <a:spcPct val="0"/>
                </a:spcAft>
                <a:defRPr/>
              </a:pPr>
              <a:endParaRPr lang="en-US" sz="3128" kern="0" spc="-41" dirty="0">
                <a:gradFill>
                  <a:gsLst>
                    <a:gs pos="0">
                      <a:srgbClr val="FFFFFF"/>
                    </a:gs>
                    <a:gs pos="100000">
                      <a:srgbClr val="FFFFFF"/>
                    </a:gs>
                  </a:gsLst>
                  <a:lin ang="5400000" scaled="0"/>
                </a:gradFill>
                <a:latin typeface="Segoe UI Light" pitchFamily="34" charset="0"/>
              </a:endParaRPr>
            </a:p>
            <a:p>
              <a:pPr algn="ctr" defTabSz="931983" fontAlgn="base">
                <a:lnSpc>
                  <a:spcPct val="90000"/>
                </a:lnSpc>
                <a:spcBef>
                  <a:spcPct val="0"/>
                </a:spcBef>
                <a:spcAft>
                  <a:spcPct val="0"/>
                </a:spcAft>
                <a:defRPr/>
              </a:pPr>
              <a:endParaRPr lang="en-US" sz="3128" kern="0" spc="-41" dirty="0">
                <a:gradFill>
                  <a:gsLst>
                    <a:gs pos="0">
                      <a:srgbClr val="FFFFFF"/>
                    </a:gs>
                    <a:gs pos="100000">
                      <a:srgbClr val="FFFFFF"/>
                    </a:gs>
                  </a:gsLst>
                  <a:lin ang="5400000" scaled="0"/>
                </a:gradFill>
                <a:latin typeface="Segoe UI Light" pitchFamily="34" charset="0"/>
              </a:endParaRPr>
            </a:p>
            <a:p>
              <a:pPr algn="ctr" defTabSz="931983" fontAlgn="base">
                <a:lnSpc>
                  <a:spcPct val="90000"/>
                </a:lnSpc>
                <a:spcBef>
                  <a:spcPct val="0"/>
                </a:spcBef>
                <a:spcAft>
                  <a:spcPct val="0"/>
                </a:spcAft>
                <a:defRPr/>
              </a:pPr>
              <a:endParaRPr lang="en-US" sz="3128" kern="0" spc="-41" dirty="0">
                <a:gradFill>
                  <a:gsLst>
                    <a:gs pos="0">
                      <a:srgbClr val="FFFFFF"/>
                    </a:gs>
                    <a:gs pos="100000">
                      <a:srgbClr val="FFFFFF"/>
                    </a:gs>
                  </a:gsLst>
                  <a:lin ang="5400000" scaled="0"/>
                </a:gradFill>
                <a:latin typeface="Segoe UI Light" pitchFamily="34" charset="0"/>
              </a:endParaRPr>
            </a:p>
          </p:txBody>
        </p:sp>
        <p:pic>
          <p:nvPicPr>
            <p:cNvPr id="19" name="Picture 1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black">
            <a:xfrm>
              <a:off x="7470699" y="1350908"/>
              <a:ext cx="3713312" cy="795445"/>
            </a:xfrm>
            <a:prstGeom prst="rect">
              <a:avLst/>
            </a:prstGeom>
          </p:spPr>
        </p:pic>
      </p:grpSp>
      <p:sp>
        <p:nvSpPr>
          <p:cNvPr id="12" name="Freeform 5"/>
          <p:cNvSpPr>
            <a:spLocks noEditPoints="1"/>
          </p:cNvSpPr>
          <p:nvPr/>
        </p:nvSpPr>
        <p:spPr bwMode="auto">
          <a:xfrm>
            <a:off x="8600508" y="2856461"/>
            <a:ext cx="1453696" cy="1281603"/>
          </a:xfrm>
          <a:custGeom>
            <a:avLst/>
            <a:gdLst>
              <a:gd name="T0" fmla="*/ 1325 w 2468"/>
              <a:gd name="T1" fmla="*/ 1659 h 2176"/>
              <a:gd name="T2" fmla="*/ 1127 w 2468"/>
              <a:gd name="T3" fmla="*/ 1659 h 2176"/>
              <a:gd name="T4" fmla="*/ 1127 w 2468"/>
              <a:gd name="T5" fmla="*/ 1202 h 2176"/>
              <a:gd name="T6" fmla="*/ 686 w 2468"/>
              <a:gd name="T7" fmla="*/ 1202 h 2176"/>
              <a:gd name="T8" fmla="*/ 686 w 2468"/>
              <a:gd name="T9" fmla="*/ 1005 h 2176"/>
              <a:gd name="T10" fmla="*/ 1127 w 2468"/>
              <a:gd name="T11" fmla="*/ 1005 h 2176"/>
              <a:gd name="T12" fmla="*/ 1127 w 2468"/>
              <a:gd name="T13" fmla="*/ 548 h 2176"/>
              <a:gd name="T14" fmla="*/ 1325 w 2468"/>
              <a:gd name="T15" fmla="*/ 548 h 2176"/>
              <a:gd name="T16" fmla="*/ 1325 w 2468"/>
              <a:gd name="T17" fmla="*/ 1005 h 2176"/>
              <a:gd name="T18" fmla="*/ 1782 w 2468"/>
              <a:gd name="T19" fmla="*/ 1005 h 2176"/>
              <a:gd name="T20" fmla="*/ 1782 w 2468"/>
              <a:gd name="T21" fmla="*/ 1202 h 2176"/>
              <a:gd name="T22" fmla="*/ 1325 w 2468"/>
              <a:gd name="T23" fmla="*/ 1202 h 2176"/>
              <a:gd name="T24" fmla="*/ 1325 w 2468"/>
              <a:gd name="T25" fmla="*/ 1659 h 2176"/>
              <a:gd name="T26" fmla="*/ 1325 w 2468"/>
              <a:gd name="T27" fmla="*/ 1659 h 2176"/>
              <a:gd name="T28" fmla="*/ 1889 w 2468"/>
              <a:gd name="T29" fmla="*/ 1963 h 2176"/>
              <a:gd name="T30" fmla="*/ 1234 w 2468"/>
              <a:gd name="T31" fmla="*/ 2176 h 2176"/>
              <a:gd name="T32" fmla="*/ 366 w 2468"/>
              <a:gd name="T33" fmla="*/ 1750 h 2176"/>
              <a:gd name="T34" fmla="*/ 564 w 2468"/>
              <a:gd name="T35" fmla="*/ 213 h 2176"/>
              <a:gd name="T36" fmla="*/ 1234 w 2468"/>
              <a:gd name="T37" fmla="*/ 0 h 2176"/>
              <a:gd name="T38" fmla="*/ 2102 w 2468"/>
              <a:gd name="T39" fmla="*/ 426 h 2176"/>
              <a:gd name="T40" fmla="*/ 1889 w 2468"/>
              <a:gd name="T41" fmla="*/ 1963 h 2176"/>
              <a:gd name="T42" fmla="*/ 1980 w 2468"/>
              <a:gd name="T43" fmla="*/ 518 h 2176"/>
              <a:gd name="T44" fmla="*/ 1234 w 2468"/>
              <a:gd name="T45" fmla="*/ 137 h 2176"/>
              <a:gd name="T46" fmla="*/ 655 w 2468"/>
              <a:gd name="T47" fmla="*/ 335 h 2176"/>
              <a:gd name="T48" fmla="*/ 472 w 2468"/>
              <a:gd name="T49" fmla="*/ 1659 h 2176"/>
              <a:gd name="T50" fmla="*/ 1234 w 2468"/>
              <a:gd name="T51" fmla="*/ 2039 h 2176"/>
              <a:gd name="T52" fmla="*/ 1813 w 2468"/>
              <a:gd name="T53" fmla="*/ 1841 h 2176"/>
              <a:gd name="T54" fmla="*/ 1980 w 2468"/>
              <a:gd name="T55" fmla="*/ 518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68" h="2176">
                <a:moveTo>
                  <a:pt x="1325" y="1659"/>
                </a:moveTo>
                <a:cubicBezTo>
                  <a:pt x="1127" y="1659"/>
                  <a:pt x="1127" y="1659"/>
                  <a:pt x="1127" y="1659"/>
                </a:cubicBezTo>
                <a:cubicBezTo>
                  <a:pt x="1127" y="1202"/>
                  <a:pt x="1127" y="1202"/>
                  <a:pt x="1127" y="1202"/>
                </a:cubicBezTo>
                <a:cubicBezTo>
                  <a:pt x="686" y="1202"/>
                  <a:pt x="686" y="1202"/>
                  <a:pt x="686" y="1202"/>
                </a:cubicBezTo>
                <a:cubicBezTo>
                  <a:pt x="686" y="1005"/>
                  <a:pt x="686" y="1005"/>
                  <a:pt x="686" y="1005"/>
                </a:cubicBezTo>
                <a:cubicBezTo>
                  <a:pt x="1127" y="1005"/>
                  <a:pt x="1127" y="1005"/>
                  <a:pt x="1127" y="1005"/>
                </a:cubicBezTo>
                <a:cubicBezTo>
                  <a:pt x="1127" y="548"/>
                  <a:pt x="1127" y="548"/>
                  <a:pt x="1127" y="548"/>
                </a:cubicBezTo>
                <a:cubicBezTo>
                  <a:pt x="1325" y="548"/>
                  <a:pt x="1325" y="548"/>
                  <a:pt x="1325" y="548"/>
                </a:cubicBezTo>
                <a:cubicBezTo>
                  <a:pt x="1325" y="1005"/>
                  <a:pt x="1325" y="1005"/>
                  <a:pt x="1325" y="1005"/>
                </a:cubicBezTo>
                <a:cubicBezTo>
                  <a:pt x="1782" y="1005"/>
                  <a:pt x="1782" y="1005"/>
                  <a:pt x="1782" y="1005"/>
                </a:cubicBezTo>
                <a:cubicBezTo>
                  <a:pt x="1782" y="1202"/>
                  <a:pt x="1782" y="1202"/>
                  <a:pt x="1782" y="1202"/>
                </a:cubicBezTo>
                <a:cubicBezTo>
                  <a:pt x="1325" y="1202"/>
                  <a:pt x="1325" y="1202"/>
                  <a:pt x="1325" y="1202"/>
                </a:cubicBezTo>
                <a:cubicBezTo>
                  <a:pt x="1325" y="1659"/>
                  <a:pt x="1325" y="1659"/>
                  <a:pt x="1325" y="1659"/>
                </a:cubicBezTo>
                <a:cubicBezTo>
                  <a:pt x="1325" y="1659"/>
                  <a:pt x="1325" y="1659"/>
                  <a:pt x="1325" y="1659"/>
                </a:cubicBezTo>
                <a:close/>
                <a:moveTo>
                  <a:pt x="1889" y="1963"/>
                </a:moveTo>
                <a:cubicBezTo>
                  <a:pt x="1691" y="2115"/>
                  <a:pt x="1462" y="2176"/>
                  <a:pt x="1234" y="2176"/>
                </a:cubicBezTo>
                <a:cubicBezTo>
                  <a:pt x="899" y="2176"/>
                  <a:pt x="579" y="2039"/>
                  <a:pt x="366" y="1750"/>
                </a:cubicBezTo>
                <a:cubicBezTo>
                  <a:pt x="0" y="1278"/>
                  <a:pt x="92" y="579"/>
                  <a:pt x="564" y="213"/>
                </a:cubicBezTo>
                <a:cubicBezTo>
                  <a:pt x="762" y="61"/>
                  <a:pt x="1005" y="0"/>
                  <a:pt x="1234" y="0"/>
                </a:cubicBezTo>
                <a:cubicBezTo>
                  <a:pt x="1554" y="0"/>
                  <a:pt x="1889" y="137"/>
                  <a:pt x="2102" y="426"/>
                </a:cubicBezTo>
                <a:cubicBezTo>
                  <a:pt x="2468" y="913"/>
                  <a:pt x="2376" y="1598"/>
                  <a:pt x="1889" y="1963"/>
                </a:cubicBezTo>
                <a:close/>
                <a:moveTo>
                  <a:pt x="1980" y="518"/>
                </a:moveTo>
                <a:cubicBezTo>
                  <a:pt x="1813" y="274"/>
                  <a:pt x="1523" y="137"/>
                  <a:pt x="1234" y="137"/>
                </a:cubicBezTo>
                <a:cubicBezTo>
                  <a:pt x="1021" y="137"/>
                  <a:pt x="823" y="213"/>
                  <a:pt x="655" y="335"/>
                </a:cubicBezTo>
                <a:cubicBezTo>
                  <a:pt x="244" y="655"/>
                  <a:pt x="152" y="1248"/>
                  <a:pt x="472" y="1659"/>
                </a:cubicBezTo>
                <a:cubicBezTo>
                  <a:pt x="655" y="1902"/>
                  <a:pt x="929" y="2039"/>
                  <a:pt x="1234" y="2039"/>
                </a:cubicBezTo>
                <a:cubicBezTo>
                  <a:pt x="1447" y="2039"/>
                  <a:pt x="1645" y="1978"/>
                  <a:pt x="1813" y="1841"/>
                </a:cubicBezTo>
                <a:cubicBezTo>
                  <a:pt x="2224" y="1522"/>
                  <a:pt x="2300" y="928"/>
                  <a:pt x="1980" y="51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3683028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881" y="1160733"/>
            <a:ext cx="9696571" cy="4673059"/>
          </a:xfrm>
          <a:solidFill>
            <a:schemeClr val="accent3">
              <a:alpha val="78000"/>
            </a:schemeClr>
          </a:solidFill>
          <a:ln>
            <a:solidFill>
              <a:schemeClr val="accent3"/>
            </a:solidFill>
          </a:ln>
        </p:spPr>
        <p:txBody>
          <a:bodyPr vert="horz" wrap="square" lIns="274281" tIns="274281" rIns="149217" bIns="93260" rtlCol="0" anchor="t">
            <a:noAutofit/>
          </a:bodyPr>
          <a:lstStyle/>
          <a:p>
            <a:r>
              <a:rPr lang="en-US" sz="5999" dirty="0">
                <a:solidFill>
                  <a:schemeClr val="bg1"/>
                </a:solidFill>
              </a:rPr>
              <a:t>Big Data Analytics </a:t>
            </a:r>
            <a:br>
              <a:rPr lang="en-US" sz="5999" dirty="0">
                <a:solidFill>
                  <a:schemeClr val="bg1"/>
                </a:solidFill>
              </a:rPr>
            </a:br>
            <a:r>
              <a:rPr lang="en-US" sz="5999" dirty="0">
                <a:solidFill>
                  <a:schemeClr val="bg1"/>
                </a:solidFill>
              </a:rPr>
              <a:t>with HDInsight</a:t>
            </a:r>
            <a:r>
              <a:rPr lang="en-US" sz="4399" dirty="0">
                <a:solidFill>
                  <a:schemeClr val="bg1"/>
                </a:solidFill>
              </a:rPr>
              <a:t/>
            </a:r>
            <a:br>
              <a:rPr lang="en-US" sz="4399" dirty="0">
                <a:solidFill>
                  <a:schemeClr val="bg1"/>
                </a:solidFill>
              </a:rPr>
            </a:br>
            <a:r>
              <a:rPr lang="en-US" sz="3999" dirty="0">
                <a:solidFill>
                  <a:srgbClr val="FFFF00"/>
                </a:solidFill>
              </a:rPr>
              <a:t>Module </a:t>
            </a:r>
            <a:r>
              <a:rPr lang="en-US" sz="3999" dirty="0" smtClean="0">
                <a:solidFill>
                  <a:srgbClr val="FFFF00"/>
                </a:solidFill>
              </a:rPr>
              <a:t>1 </a:t>
            </a:r>
            <a:r>
              <a:rPr lang="en-US" sz="3999" dirty="0">
                <a:solidFill>
                  <a:srgbClr val="FFFF00"/>
                </a:solidFill>
              </a:rPr>
              <a:t>– </a:t>
            </a:r>
            <a:r>
              <a:rPr lang="en-US" sz="3999" dirty="0" smtClean="0">
                <a:solidFill>
                  <a:srgbClr val="FFFF00"/>
                </a:solidFill>
              </a:rPr>
              <a:t>Microsoft Big Data Fundamentals</a:t>
            </a:r>
            <a:br>
              <a:rPr lang="en-US" sz="3999" dirty="0" smtClean="0">
                <a:solidFill>
                  <a:srgbClr val="FFFF00"/>
                </a:solidFill>
              </a:rPr>
            </a:br>
            <a:r>
              <a:rPr lang="en-US" sz="4399" dirty="0">
                <a:solidFill>
                  <a:schemeClr val="bg1"/>
                </a:solidFill>
              </a:rPr>
              <a:t/>
            </a:r>
            <a:br>
              <a:rPr lang="en-US" sz="4399" dirty="0">
                <a:solidFill>
                  <a:schemeClr val="bg1"/>
                </a:solidFill>
              </a:rPr>
            </a:br>
            <a:r>
              <a:rPr lang="en-US" sz="2800" dirty="0" smtClean="0">
                <a:solidFill>
                  <a:schemeClr val="bg1"/>
                </a:solidFill>
              </a:rPr>
              <a:t>Matt Winkler	</a:t>
            </a:r>
            <a:r>
              <a:rPr lang="en-US" sz="2800" dirty="0">
                <a:solidFill>
                  <a:schemeClr val="bg1"/>
                </a:solidFill>
              </a:rPr>
              <a:t>			Nishant Thacker</a:t>
            </a:r>
            <a:br>
              <a:rPr lang="en-US" sz="2800" dirty="0">
                <a:solidFill>
                  <a:schemeClr val="bg1"/>
                </a:solidFill>
              </a:rPr>
            </a:br>
            <a:r>
              <a:rPr lang="en-US" sz="2800" dirty="0" smtClean="0">
                <a:solidFill>
                  <a:schemeClr val="bg1"/>
                </a:solidFill>
              </a:rPr>
              <a:t>Principal PM Manager</a:t>
            </a:r>
            <a:r>
              <a:rPr lang="en-US" sz="2800" dirty="0">
                <a:solidFill>
                  <a:schemeClr val="bg1"/>
                </a:solidFill>
              </a:rPr>
              <a:t>		Technical Product Manager</a:t>
            </a:r>
            <a:br>
              <a:rPr lang="en-US" sz="2800" dirty="0">
                <a:solidFill>
                  <a:schemeClr val="bg1"/>
                </a:solidFill>
              </a:rPr>
            </a:br>
            <a:r>
              <a:rPr lang="en-US" sz="2800" dirty="0">
                <a:solidFill>
                  <a:schemeClr val="bg1"/>
                </a:solidFill>
              </a:rPr>
              <a:t>Microsoft				Microsoft</a:t>
            </a:r>
            <a:r>
              <a:rPr lang="en-US" sz="2800" dirty="0">
                <a:solidFill>
                  <a:schemeClr val="bg1"/>
                </a:solidFill>
                <a:latin typeface="+mn-lt"/>
              </a:rPr>
              <a:t/>
            </a:r>
            <a:br>
              <a:rPr lang="en-US" sz="2800" dirty="0">
                <a:solidFill>
                  <a:schemeClr val="bg1"/>
                </a:solidFill>
                <a:latin typeface="+mn-lt"/>
              </a:rPr>
            </a:br>
            <a:endParaRPr lang="en-US" sz="4399" dirty="0">
              <a:solidFill>
                <a:schemeClr val="bg1"/>
              </a:solidFill>
              <a:latin typeface="+mn-lt"/>
            </a:endParaRPr>
          </a:p>
        </p:txBody>
      </p:sp>
    </p:spTree>
    <p:extLst>
      <p:ext uri="{BB962C8B-B14F-4D97-AF65-F5344CB8AC3E}">
        <p14:creationId xmlns:p14="http://schemas.microsoft.com/office/powerpoint/2010/main" val="1208758185"/>
      </p:ext>
    </p:extLst>
  </p:cSld>
  <p:clrMapOvr>
    <a:masterClrMapping/>
  </p:clrMapOvr>
  <p:transition spd="med">
    <p:wipe dir="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HDInsight supports Hive</a:t>
            </a:r>
            <a:endParaRPr lang="en-US" dirty="0"/>
          </a:p>
        </p:txBody>
      </p:sp>
      <p:sp>
        <p:nvSpPr>
          <p:cNvPr id="190" name="Text Placeholder 2"/>
          <p:cNvSpPr>
            <a:spLocks noGrp="1"/>
          </p:cNvSpPr>
          <p:nvPr>
            <p:ph type="body" sz="quarter" idx="11"/>
          </p:nvPr>
        </p:nvSpPr>
        <p:spPr>
          <a:xfrm>
            <a:off x="274638" y="1187485"/>
            <a:ext cx="11889564" cy="2059025"/>
          </a:xfrm>
        </p:spPr>
        <p:txBody>
          <a:bodyPr/>
          <a:lstStyle/>
          <a:p>
            <a:r>
              <a:rPr lang="en-US" sz="2400" dirty="0" smtClean="0">
                <a:latin typeface="Segoe UI Semibold" panose="020B0702040204020203" pitchFamily="34" charset="0"/>
                <a:cs typeface="Segoe UI Semibold" panose="020B0702040204020203" pitchFamily="34" charset="0"/>
              </a:rPr>
              <a:t>SQL-like queries on Hadoop data in </a:t>
            </a:r>
            <a:r>
              <a:rPr lang="en-US" sz="2400" dirty="0" err="1" smtClean="0">
                <a:latin typeface="Segoe UI Semibold" panose="020B0702040204020203" pitchFamily="34" charset="0"/>
                <a:cs typeface="Segoe UI Semibold" panose="020B0702040204020203" pitchFamily="34" charset="0"/>
              </a:rPr>
              <a:t>HDInsight</a:t>
            </a:r>
            <a:endParaRPr lang="en-US" dirty="0" smtClean="0">
              <a:latin typeface="Segoe UI Semibold" panose="020B0702040204020203" pitchFamily="34" charset="0"/>
              <a:cs typeface="Segoe UI Semibold" panose="020B0702040204020203" pitchFamily="34" charset="0"/>
            </a:endParaRPr>
          </a:p>
          <a:p>
            <a:r>
              <a:rPr lang="en-US" sz="1800" dirty="0" err="1">
                <a:latin typeface="+mn-lt"/>
                <a:cs typeface="+mn-cs"/>
              </a:rPr>
              <a:t>HDInsight</a:t>
            </a:r>
            <a:r>
              <a:rPr lang="en-US" sz="1800" dirty="0">
                <a:latin typeface="+mn-lt"/>
                <a:cs typeface="+mn-cs"/>
              </a:rPr>
              <a:t> provides easy-to-use graphical query interface for Hive</a:t>
            </a:r>
          </a:p>
          <a:p>
            <a:r>
              <a:rPr lang="en-US" sz="1800" dirty="0" err="1">
                <a:latin typeface="+mn-lt"/>
                <a:cs typeface="+mn-cs"/>
              </a:rPr>
              <a:t>HiveQL</a:t>
            </a:r>
            <a:r>
              <a:rPr lang="en-US" sz="1800" dirty="0">
                <a:latin typeface="+mn-lt"/>
                <a:cs typeface="+mn-cs"/>
              </a:rPr>
              <a:t> is a SQL-like language (subset of SQL)</a:t>
            </a:r>
          </a:p>
          <a:p>
            <a:r>
              <a:rPr lang="en-US" sz="1800" dirty="0">
                <a:latin typeface="+mn-lt"/>
                <a:cs typeface="+mn-cs"/>
              </a:rPr>
              <a:t>Hive structures include well-understood database concepts such as tables, rows, columns, partitions</a:t>
            </a:r>
          </a:p>
          <a:p>
            <a:r>
              <a:rPr lang="en-US" sz="1800" dirty="0">
                <a:latin typeface="+mn-lt"/>
                <a:cs typeface="+mn-cs"/>
              </a:rPr>
              <a:t>Compiled into </a:t>
            </a:r>
            <a:r>
              <a:rPr lang="en-US" sz="1800" dirty="0" err="1">
                <a:latin typeface="+mn-lt"/>
                <a:cs typeface="+mn-cs"/>
              </a:rPr>
              <a:t>MapReduce</a:t>
            </a:r>
            <a:r>
              <a:rPr lang="en-US" sz="1800" dirty="0">
                <a:latin typeface="+mn-lt"/>
                <a:cs typeface="+mn-cs"/>
              </a:rPr>
              <a:t> jobs that are executed on Hadoop</a:t>
            </a:r>
          </a:p>
          <a:p>
            <a:pPr>
              <a:spcBef>
                <a:spcPts val="1200"/>
              </a:spcBef>
            </a:pPr>
            <a:r>
              <a:rPr lang="en-US" sz="2400" dirty="0" smtClean="0">
                <a:latin typeface="Segoe UI Semibold" panose="020B0702040204020203" pitchFamily="34" charset="0"/>
                <a:cs typeface="Segoe UI Semibold" panose="020B0702040204020203" pitchFamily="34" charset="0"/>
              </a:rPr>
              <a:t>Dramatic </a:t>
            </a:r>
            <a:r>
              <a:rPr lang="en-US" sz="2400" dirty="0">
                <a:latin typeface="Segoe UI Semibold" panose="020B0702040204020203" pitchFamily="34" charset="0"/>
                <a:cs typeface="Segoe UI Semibold" panose="020B0702040204020203" pitchFamily="34" charset="0"/>
              </a:rPr>
              <a:t>performance gains with Stinger/</a:t>
            </a:r>
            <a:r>
              <a:rPr lang="en-US" sz="2400" dirty="0" err="1">
                <a:latin typeface="Segoe UI Semibold" panose="020B0702040204020203" pitchFamily="34" charset="0"/>
                <a:cs typeface="Segoe UI Semibold" panose="020B0702040204020203" pitchFamily="34" charset="0"/>
              </a:rPr>
              <a:t>Tez</a:t>
            </a:r>
            <a:endParaRPr lang="en-US" sz="2400" dirty="0">
              <a:latin typeface="Segoe UI Semibold" panose="020B0702040204020203" pitchFamily="34" charset="0"/>
              <a:cs typeface="Segoe UI Semibold" panose="020B0702040204020203" pitchFamily="34" charset="0"/>
            </a:endParaRPr>
          </a:p>
          <a:p>
            <a:r>
              <a:rPr lang="en-US" sz="1800" dirty="0">
                <a:latin typeface="+mn-lt"/>
                <a:cs typeface="+mn-cs"/>
              </a:rPr>
              <a:t>Stinger is a Microsoft, </a:t>
            </a:r>
            <a:r>
              <a:rPr lang="en-US" sz="1800" dirty="0" err="1">
                <a:latin typeface="+mn-lt"/>
                <a:cs typeface="+mn-cs"/>
              </a:rPr>
              <a:t>Hortonworks</a:t>
            </a:r>
            <a:r>
              <a:rPr lang="en-US" sz="1800" dirty="0">
                <a:latin typeface="+mn-lt"/>
                <a:cs typeface="+mn-cs"/>
              </a:rPr>
              <a:t> and OSS driven initiative to bring interactive queries with Hive</a:t>
            </a:r>
          </a:p>
          <a:p>
            <a:r>
              <a:rPr lang="en-US" sz="1800" dirty="0">
                <a:latin typeface="+mn-lt"/>
                <a:cs typeface="+mn-cs"/>
              </a:rPr>
              <a:t>Brings query execution engine technology from Microsoft SQL Server to Hive</a:t>
            </a:r>
          </a:p>
          <a:p>
            <a:r>
              <a:rPr lang="en-US" sz="1800" dirty="0">
                <a:latin typeface="+mn-lt"/>
                <a:cs typeface="+mn-cs"/>
              </a:rPr>
              <a:t>Performance gains up to 100x</a:t>
            </a:r>
          </a:p>
        </p:txBody>
      </p:sp>
      <p:pic>
        <p:nvPicPr>
          <p:cNvPr id="192" name="Picture 191"/>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0786" y="349036"/>
            <a:ext cx="1043339" cy="933789"/>
          </a:xfrm>
          <a:prstGeom prst="rect">
            <a:avLst/>
          </a:prstGeom>
        </p:spPr>
      </p:pic>
      <p:grpSp>
        <p:nvGrpSpPr>
          <p:cNvPr id="3" name="Group 2"/>
          <p:cNvGrpSpPr/>
          <p:nvPr/>
        </p:nvGrpSpPr>
        <p:grpSpPr>
          <a:xfrm>
            <a:off x="1525136" y="4539758"/>
            <a:ext cx="9226074" cy="2555576"/>
            <a:chOff x="1525136" y="4654062"/>
            <a:chExt cx="9226074" cy="2555576"/>
          </a:xfrm>
        </p:grpSpPr>
        <p:grpSp>
          <p:nvGrpSpPr>
            <p:cNvPr id="52" name="Group 1"/>
            <p:cNvGrpSpPr/>
            <p:nvPr/>
          </p:nvGrpSpPr>
          <p:grpSpPr>
            <a:xfrm>
              <a:off x="1525136" y="4654062"/>
              <a:ext cx="8971878" cy="2555576"/>
              <a:chOff x="6622308" y="3214779"/>
              <a:chExt cx="6126939" cy="1953674"/>
            </a:xfrm>
          </p:grpSpPr>
          <p:sp>
            <p:nvSpPr>
              <p:cNvPr id="53" name="Rectangle 4"/>
              <p:cNvSpPr/>
              <p:nvPr/>
            </p:nvSpPr>
            <p:spPr bwMode="auto">
              <a:xfrm>
                <a:off x="9329238" y="3286400"/>
                <a:ext cx="3420009" cy="180344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Isosceles Triangle 29"/>
              <p:cNvSpPr/>
              <p:nvPr/>
            </p:nvSpPr>
            <p:spPr bwMode="auto">
              <a:xfrm rot="16200000">
                <a:off x="7706277" y="3456373"/>
                <a:ext cx="1801472" cy="1461530"/>
              </a:xfrm>
              <a:custGeom>
                <a:avLst/>
                <a:gdLst>
                  <a:gd name="connsiteX0" fmla="*/ 0 w 1960498"/>
                  <a:gd name="connsiteY0" fmla="*/ 1481026 h 1481026"/>
                  <a:gd name="connsiteX1" fmla="*/ 930335 w 1960498"/>
                  <a:gd name="connsiteY1" fmla="*/ 0 h 1481026"/>
                  <a:gd name="connsiteX2" fmla="*/ 1960498 w 1960498"/>
                  <a:gd name="connsiteY2" fmla="*/ 1481026 h 1481026"/>
                  <a:gd name="connsiteX3" fmla="*/ 0 w 1960498"/>
                  <a:gd name="connsiteY3" fmla="*/ 1481026 h 1481026"/>
                  <a:gd name="connsiteX0" fmla="*/ 0 w 1801472"/>
                  <a:gd name="connsiteY0" fmla="*/ 1490965 h 1490965"/>
                  <a:gd name="connsiteX1" fmla="*/ 771309 w 1801472"/>
                  <a:gd name="connsiteY1" fmla="*/ 0 h 1490965"/>
                  <a:gd name="connsiteX2" fmla="*/ 1801472 w 1801472"/>
                  <a:gd name="connsiteY2" fmla="*/ 1481026 h 1490965"/>
                  <a:gd name="connsiteX3" fmla="*/ 0 w 1801472"/>
                  <a:gd name="connsiteY3" fmla="*/ 1490965 h 1490965"/>
                </a:gdLst>
                <a:ahLst/>
                <a:cxnLst>
                  <a:cxn ang="0">
                    <a:pos x="connsiteX0" y="connsiteY0"/>
                  </a:cxn>
                  <a:cxn ang="0">
                    <a:pos x="connsiteX1" y="connsiteY1"/>
                  </a:cxn>
                  <a:cxn ang="0">
                    <a:pos x="connsiteX2" y="connsiteY2"/>
                  </a:cxn>
                  <a:cxn ang="0">
                    <a:pos x="connsiteX3" y="connsiteY3"/>
                  </a:cxn>
                </a:cxnLst>
                <a:rect l="l" t="t" r="r" b="b"/>
                <a:pathLst>
                  <a:path w="1801472" h="1490965">
                    <a:moveTo>
                      <a:pt x="0" y="1490965"/>
                    </a:moveTo>
                    <a:lnTo>
                      <a:pt x="771309" y="0"/>
                    </a:lnTo>
                    <a:lnTo>
                      <a:pt x="1801472" y="1481026"/>
                    </a:lnTo>
                    <a:lnTo>
                      <a:pt x="0" y="1490965"/>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55" name="Rectangle 2"/>
              <p:cNvSpPr/>
              <p:nvPr/>
            </p:nvSpPr>
            <p:spPr bwMode="auto">
              <a:xfrm>
                <a:off x="6730443" y="4598770"/>
                <a:ext cx="1288040" cy="449188"/>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56" name="TextBox 763"/>
              <p:cNvSpPr txBox="1"/>
              <p:nvPr/>
            </p:nvSpPr>
            <p:spPr>
              <a:xfrm>
                <a:off x="7815688" y="3357443"/>
                <a:ext cx="1197206" cy="208080"/>
              </a:xfrm>
              <a:prstGeom prst="rect">
                <a:avLst/>
              </a:prstGeom>
              <a:noFill/>
            </p:spPr>
            <p:txBody>
              <a:bodyPr wrap="square" lIns="0" tIns="0" rIns="0" bIns="0" rtlCol="0">
                <a:spAutoFit/>
              </a:bodyPr>
              <a:lstStyle>
                <a:defPPr>
                  <a:defRPr lang="en-US"/>
                </a:defPPr>
                <a:lvl1pPr algn="r">
                  <a:lnSpc>
                    <a:spcPct val="90000"/>
                  </a:lnSpc>
                  <a:defRPr sz="2400">
                    <a:gradFill>
                      <a:gsLst>
                        <a:gs pos="2917">
                          <a:srgbClr val="505050"/>
                        </a:gs>
                        <a:gs pos="30000">
                          <a:srgbClr val="505050"/>
                        </a:gs>
                      </a:gsLst>
                      <a:lin ang="5400000" scaled="0"/>
                    </a:gradFill>
                  </a:defRPr>
                </a:lvl1pPr>
              </a:lstStyle>
              <a:p>
                <a:pPr algn="l"/>
                <a:r>
                  <a:rPr lang="en-US" sz="1100" dirty="0" smtClean="0"/>
                  <a:t>Microsoft contribution to Apache code</a:t>
                </a:r>
                <a:endParaRPr lang="en-US" sz="1100" dirty="0"/>
              </a:p>
            </p:txBody>
          </p:sp>
          <p:cxnSp>
            <p:nvCxnSpPr>
              <p:cNvPr id="58" name="Elbow Connector 10"/>
              <p:cNvCxnSpPr>
                <a:endCxn id="143" idx="2"/>
              </p:cNvCxnSpPr>
              <p:nvPr/>
            </p:nvCxnSpPr>
            <p:spPr>
              <a:xfrm rot="5400000">
                <a:off x="7768131" y="3889443"/>
                <a:ext cx="774544" cy="273845"/>
              </a:xfrm>
              <a:prstGeom prst="bentConnector2">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9" name="TextBox 5"/>
              <p:cNvSpPr txBox="1"/>
              <p:nvPr/>
            </p:nvSpPr>
            <p:spPr>
              <a:xfrm>
                <a:off x="6622308" y="4853180"/>
                <a:ext cx="1274956" cy="315273"/>
              </a:xfrm>
              <a:prstGeom prst="rect">
                <a:avLst/>
              </a:prstGeom>
              <a:noFill/>
            </p:spPr>
            <p:txBody>
              <a:bodyPr wrap="square" lIns="182880" tIns="146304" rIns="182880" bIns="146304" rtlCol="0">
                <a:spAutoFit/>
              </a:bodyPr>
              <a:lstStyle/>
              <a:p>
                <a:pPr>
                  <a:lnSpc>
                    <a:spcPct val="90000"/>
                  </a:lnSpc>
                </a:pPr>
                <a:r>
                  <a:rPr lang="en-US" sz="1100" dirty="0">
                    <a:solidFill>
                      <a:srgbClr val="FFFFFF"/>
                    </a:solidFill>
                  </a:rPr>
                  <a:t>Hadoop 2.0</a:t>
                </a:r>
              </a:p>
            </p:txBody>
          </p:sp>
          <p:sp>
            <p:nvSpPr>
              <p:cNvPr id="60" name="Rectangle 6"/>
              <p:cNvSpPr/>
              <p:nvPr/>
            </p:nvSpPr>
            <p:spPr bwMode="auto">
              <a:xfrm>
                <a:off x="9510272" y="3570970"/>
                <a:ext cx="517236" cy="1079387"/>
              </a:xfrm>
              <a:prstGeom prst="rect">
                <a:avLst/>
              </a:prstGeom>
              <a:solidFill>
                <a:srgbClr val="287E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smtClean="0">
                    <a:gradFill>
                      <a:gsLst>
                        <a:gs pos="0">
                          <a:srgbClr val="FFFFFF"/>
                        </a:gs>
                        <a:gs pos="100000">
                          <a:srgbClr val="FFFFFF"/>
                        </a:gs>
                      </a:gsLst>
                      <a:lin ang="5400000" scaled="0"/>
                    </a:gradFill>
                    <a:ea typeface="Segoe UI" pitchFamily="34" charset="0"/>
                    <a:cs typeface="Segoe UI" pitchFamily="34" charset="0"/>
                  </a:rPr>
                  <a:t>1400s</a:t>
                </a: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61" name="Rectangle 7"/>
              <p:cNvSpPr/>
              <p:nvPr/>
            </p:nvSpPr>
            <p:spPr bwMode="auto">
              <a:xfrm>
                <a:off x="10391131" y="4115314"/>
                <a:ext cx="517236" cy="535041"/>
              </a:xfrm>
              <a:prstGeom prst="rect">
                <a:avLst/>
              </a:prstGeom>
              <a:solidFill>
                <a:srgbClr val="287E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smtClean="0">
                    <a:gradFill>
                      <a:gsLst>
                        <a:gs pos="0">
                          <a:srgbClr val="FFFFFF"/>
                        </a:gs>
                        <a:gs pos="100000">
                          <a:srgbClr val="FFFFFF"/>
                        </a:gs>
                      </a:gsLst>
                      <a:lin ang="5400000" scaled="0"/>
                    </a:gradFill>
                    <a:ea typeface="Segoe UI" pitchFamily="34" charset="0"/>
                    <a:cs typeface="Segoe UI" pitchFamily="34" charset="0"/>
                  </a:rPr>
                  <a:t>44.3s</a:t>
                </a: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62" name="Rectangle 8"/>
              <p:cNvSpPr/>
              <p:nvPr/>
            </p:nvSpPr>
            <p:spPr bwMode="auto">
              <a:xfrm>
                <a:off x="11271990" y="4360348"/>
                <a:ext cx="517236" cy="290009"/>
              </a:xfrm>
              <a:prstGeom prst="rect">
                <a:avLst/>
              </a:prstGeom>
              <a:solidFill>
                <a:srgbClr val="287E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smtClean="0">
                    <a:gradFill>
                      <a:gsLst>
                        <a:gs pos="0">
                          <a:srgbClr val="FFFFFF"/>
                        </a:gs>
                        <a:gs pos="100000">
                          <a:srgbClr val="FFFFFF"/>
                        </a:gs>
                      </a:gsLst>
                      <a:lin ang="5400000" scaled="0"/>
                    </a:gradFill>
                    <a:ea typeface="Segoe UI" pitchFamily="34" charset="0"/>
                    <a:cs typeface="Segoe UI" pitchFamily="34" charset="0"/>
                  </a:rPr>
                  <a:t>35.1s</a:t>
                </a: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63" name="TextBox 9"/>
              <p:cNvSpPr txBox="1"/>
              <p:nvPr/>
            </p:nvSpPr>
            <p:spPr>
              <a:xfrm>
                <a:off x="9329239" y="3214779"/>
                <a:ext cx="2715470" cy="359048"/>
              </a:xfrm>
              <a:prstGeom prst="rect">
                <a:avLst/>
              </a:prstGeom>
              <a:noFill/>
            </p:spPr>
            <p:txBody>
              <a:bodyPr wrap="square" lIns="182880" tIns="146304" rIns="182880" bIns="146304" rtlCol="0">
                <a:spAutoFit/>
              </a:bodyPr>
              <a:lstStyle/>
              <a:p>
                <a:pPr>
                  <a:lnSpc>
                    <a:spcPct val="90000"/>
                  </a:lnSpc>
                </a:pPr>
                <a:r>
                  <a:rPr lang="en-US" sz="1600" dirty="0" smtClean="0">
                    <a:gradFill>
                      <a:gsLst>
                        <a:gs pos="2917">
                          <a:srgbClr val="505050"/>
                        </a:gs>
                        <a:gs pos="30000">
                          <a:srgbClr val="505050"/>
                        </a:gs>
                      </a:gsLst>
                      <a:lin ang="5400000" scaled="0"/>
                    </a:gradFill>
                  </a:rPr>
                  <a:t>Sample Query</a:t>
                </a:r>
                <a:endParaRPr lang="en-US" sz="1600" dirty="0">
                  <a:gradFill>
                    <a:gsLst>
                      <a:gs pos="2917">
                        <a:srgbClr val="505050"/>
                      </a:gs>
                      <a:gs pos="30000">
                        <a:srgbClr val="505050"/>
                      </a:gs>
                    </a:gsLst>
                    <a:lin ang="5400000" scaled="0"/>
                  </a:gradFill>
                </a:endParaRPr>
              </a:p>
            </p:txBody>
          </p:sp>
          <p:sp>
            <p:nvSpPr>
              <p:cNvPr id="64" name="TextBox 10"/>
              <p:cNvSpPr txBox="1"/>
              <p:nvPr/>
            </p:nvSpPr>
            <p:spPr>
              <a:xfrm>
                <a:off x="9337775" y="4645330"/>
                <a:ext cx="876665" cy="353106"/>
              </a:xfrm>
              <a:prstGeom prst="rect">
                <a:avLst/>
              </a:prstGeom>
              <a:noFill/>
            </p:spPr>
            <p:txBody>
              <a:bodyPr wrap="square" lIns="182880" tIns="146304" rIns="182880" bIns="146304" rtlCol="0">
                <a:spAutoFit/>
              </a:bodyPr>
              <a:lstStyle/>
              <a:p>
                <a:pPr>
                  <a:lnSpc>
                    <a:spcPct val="90000"/>
                  </a:lnSpc>
                </a:pPr>
                <a:r>
                  <a:rPr lang="en-US" sz="1600" dirty="0">
                    <a:gradFill>
                      <a:gsLst>
                        <a:gs pos="2917">
                          <a:srgbClr val="505050"/>
                        </a:gs>
                        <a:gs pos="30000">
                          <a:srgbClr val="505050"/>
                        </a:gs>
                      </a:gsLst>
                      <a:lin ang="5400000" scaled="0"/>
                    </a:gradFill>
                  </a:rPr>
                  <a:t>Hive 10</a:t>
                </a:r>
              </a:p>
            </p:txBody>
          </p:sp>
          <p:sp>
            <p:nvSpPr>
              <p:cNvPr id="65" name="TextBox 11"/>
              <p:cNvSpPr txBox="1"/>
              <p:nvPr/>
            </p:nvSpPr>
            <p:spPr>
              <a:xfrm>
                <a:off x="10151421" y="4645330"/>
                <a:ext cx="964195" cy="504437"/>
              </a:xfrm>
              <a:prstGeom prst="rect">
                <a:avLst/>
              </a:prstGeom>
              <a:noFill/>
            </p:spPr>
            <p:txBody>
              <a:bodyPr wrap="square" lIns="182880" tIns="146304" rIns="182880" bIns="146304" rtlCol="0">
                <a:spAutoFit/>
              </a:bodyPr>
              <a:lstStyle/>
              <a:p>
                <a:pPr algn="ctr">
                  <a:lnSpc>
                    <a:spcPct val="90000"/>
                  </a:lnSpc>
                </a:pPr>
                <a:r>
                  <a:rPr lang="en-US" sz="1600" dirty="0">
                    <a:gradFill>
                      <a:gsLst>
                        <a:gs pos="2917">
                          <a:srgbClr val="505050"/>
                        </a:gs>
                        <a:gs pos="30000">
                          <a:srgbClr val="505050"/>
                        </a:gs>
                      </a:gsLst>
                      <a:lin ang="5400000" scaled="0"/>
                    </a:gradFill>
                  </a:rPr>
                  <a:t>HDP 1.3 /</a:t>
                </a:r>
                <a:br>
                  <a:rPr lang="en-US" sz="1600" dirty="0">
                    <a:gradFill>
                      <a:gsLst>
                        <a:gs pos="2917">
                          <a:srgbClr val="505050"/>
                        </a:gs>
                        <a:gs pos="30000">
                          <a:srgbClr val="505050"/>
                        </a:gs>
                      </a:gsLst>
                      <a:lin ang="5400000" scaled="0"/>
                    </a:gradFill>
                  </a:rPr>
                </a:br>
                <a:r>
                  <a:rPr lang="en-US" sz="1600" dirty="0">
                    <a:gradFill>
                      <a:gsLst>
                        <a:gs pos="2917">
                          <a:srgbClr val="505050"/>
                        </a:gs>
                        <a:gs pos="30000">
                          <a:srgbClr val="505050"/>
                        </a:gs>
                      </a:gsLst>
                      <a:lin ang="5400000" scaled="0"/>
                    </a:gradFill>
                  </a:rPr>
                  <a:t>Hive 11</a:t>
                </a:r>
              </a:p>
            </p:txBody>
          </p:sp>
          <p:sp>
            <p:nvSpPr>
              <p:cNvPr id="66" name="TextBox 12"/>
              <p:cNvSpPr txBox="1"/>
              <p:nvPr/>
            </p:nvSpPr>
            <p:spPr>
              <a:xfrm>
                <a:off x="11070255" y="4645330"/>
                <a:ext cx="964195" cy="353106"/>
              </a:xfrm>
              <a:prstGeom prst="rect">
                <a:avLst/>
              </a:prstGeom>
              <a:noFill/>
            </p:spPr>
            <p:txBody>
              <a:bodyPr wrap="square" lIns="182880" tIns="146304" rIns="182880" bIns="146304" rtlCol="0">
                <a:spAutoFit/>
              </a:bodyPr>
              <a:lstStyle/>
              <a:p>
                <a:pPr algn="ctr">
                  <a:lnSpc>
                    <a:spcPct val="90000"/>
                  </a:lnSpc>
                </a:pPr>
                <a:r>
                  <a:rPr lang="en-US" sz="1600" dirty="0">
                    <a:gradFill>
                      <a:gsLst>
                        <a:gs pos="2917">
                          <a:srgbClr val="505050"/>
                        </a:gs>
                        <a:gs pos="30000">
                          <a:srgbClr val="505050"/>
                        </a:gs>
                      </a:gsLst>
                      <a:lin ang="5400000" scaled="0"/>
                    </a:gradFill>
                  </a:rPr>
                  <a:t>HDP 2.0</a:t>
                </a:r>
              </a:p>
            </p:txBody>
          </p:sp>
          <p:cxnSp>
            <p:nvCxnSpPr>
              <p:cNvPr id="67" name="Straight Connector 13"/>
              <p:cNvCxnSpPr/>
              <p:nvPr/>
            </p:nvCxnSpPr>
            <p:spPr>
              <a:xfrm flipV="1">
                <a:off x="9395882" y="4625620"/>
                <a:ext cx="3353365" cy="19710"/>
              </a:xfrm>
              <a:prstGeom prst="line">
                <a:avLst/>
              </a:prstGeom>
              <a:ln>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8" name="TextBox 14"/>
              <p:cNvSpPr txBox="1"/>
              <p:nvPr/>
            </p:nvSpPr>
            <p:spPr>
              <a:xfrm>
                <a:off x="10374691" y="3978633"/>
                <a:ext cx="728039" cy="104040"/>
              </a:xfrm>
              <a:prstGeom prst="rect">
                <a:avLst/>
              </a:prstGeom>
              <a:noFill/>
            </p:spPr>
            <p:txBody>
              <a:bodyPr wrap="square" lIns="0" tIns="0" rIns="0" bIns="0" rtlCol="0">
                <a:spAutoFit/>
              </a:bodyPr>
              <a:lstStyle/>
              <a:p>
                <a:pPr>
                  <a:lnSpc>
                    <a:spcPct val="90000"/>
                  </a:lnSpc>
                </a:pPr>
                <a:r>
                  <a:rPr lang="en-US" sz="1100" dirty="0" smtClean="0">
                    <a:gradFill>
                      <a:gsLst>
                        <a:gs pos="2917">
                          <a:srgbClr val="505050"/>
                        </a:gs>
                        <a:gs pos="30000">
                          <a:srgbClr val="505050"/>
                        </a:gs>
                      </a:gsLst>
                      <a:lin ang="5400000" scaled="0"/>
                    </a:gradFill>
                  </a:rPr>
                  <a:t>32x Speedup</a:t>
                </a:r>
                <a:endParaRPr lang="en-US" sz="1100" dirty="0">
                  <a:gradFill>
                    <a:gsLst>
                      <a:gs pos="2917">
                        <a:srgbClr val="505050"/>
                      </a:gs>
                      <a:gs pos="30000">
                        <a:srgbClr val="505050"/>
                      </a:gs>
                    </a:gsLst>
                    <a:lin ang="5400000" scaled="0"/>
                  </a:gradFill>
                </a:endParaRPr>
              </a:p>
            </p:txBody>
          </p:sp>
          <p:sp>
            <p:nvSpPr>
              <p:cNvPr id="69" name="TextBox 15"/>
              <p:cNvSpPr txBox="1"/>
              <p:nvPr/>
            </p:nvSpPr>
            <p:spPr>
              <a:xfrm>
                <a:off x="11282951" y="4113927"/>
                <a:ext cx="728039" cy="208080"/>
              </a:xfrm>
              <a:prstGeom prst="rect">
                <a:avLst/>
              </a:prstGeom>
              <a:noFill/>
            </p:spPr>
            <p:txBody>
              <a:bodyPr wrap="square" lIns="0" tIns="0" rIns="0" bIns="0" rtlCol="0">
                <a:spAutoFit/>
              </a:bodyPr>
              <a:lstStyle/>
              <a:p>
                <a:pPr>
                  <a:lnSpc>
                    <a:spcPct val="90000"/>
                  </a:lnSpc>
                </a:pPr>
                <a:r>
                  <a:rPr lang="en-US" sz="1100" dirty="0" smtClean="0">
                    <a:gradFill>
                      <a:gsLst>
                        <a:gs pos="2917">
                          <a:srgbClr val="505050"/>
                        </a:gs>
                        <a:gs pos="30000">
                          <a:srgbClr val="505050"/>
                        </a:gs>
                      </a:gsLst>
                      <a:lin ang="5400000" scaled="0"/>
                    </a:gradFill>
                  </a:rPr>
                  <a:t>40X</a:t>
                </a:r>
                <a:endParaRPr lang="en-US" sz="1100" dirty="0">
                  <a:gradFill>
                    <a:gsLst>
                      <a:gs pos="2917">
                        <a:srgbClr val="505050"/>
                      </a:gs>
                      <a:gs pos="30000">
                        <a:srgbClr val="505050"/>
                      </a:gs>
                    </a:gsLst>
                    <a:lin ang="5400000" scaled="0"/>
                  </a:gradFill>
                </a:endParaRPr>
              </a:p>
              <a:p>
                <a:pPr>
                  <a:lnSpc>
                    <a:spcPct val="90000"/>
                  </a:lnSpc>
                </a:pPr>
                <a:r>
                  <a:rPr lang="en-US" sz="1100" dirty="0" smtClean="0">
                    <a:gradFill>
                      <a:gsLst>
                        <a:gs pos="2917">
                          <a:srgbClr val="505050"/>
                        </a:gs>
                        <a:gs pos="30000">
                          <a:srgbClr val="505050"/>
                        </a:gs>
                      </a:gsLst>
                      <a:lin ang="5400000" scaled="0"/>
                    </a:gradFill>
                  </a:rPr>
                  <a:t>Speedup</a:t>
                </a:r>
                <a:endParaRPr lang="en-US" sz="1100" dirty="0">
                  <a:gradFill>
                    <a:gsLst>
                      <a:gs pos="2917">
                        <a:srgbClr val="505050"/>
                      </a:gs>
                      <a:gs pos="30000">
                        <a:srgbClr val="505050"/>
                      </a:gs>
                    </a:gsLst>
                    <a:lin ang="5400000" scaled="0"/>
                  </a:gradFill>
                </a:endParaRPr>
              </a:p>
            </p:txBody>
          </p:sp>
          <p:grpSp>
            <p:nvGrpSpPr>
              <p:cNvPr id="70" name="Group 73"/>
              <p:cNvGrpSpPr/>
              <p:nvPr/>
            </p:nvGrpSpPr>
            <p:grpSpPr>
              <a:xfrm>
                <a:off x="6730443" y="4115315"/>
                <a:ext cx="1288043" cy="934525"/>
                <a:chOff x="-1148535" y="2797985"/>
                <a:chExt cx="1421075" cy="1031045"/>
              </a:xfrm>
            </p:grpSpPr>
            <p:grpSp>
              <p:nvGrpSpPr>
                <p:cNvPr id="151" name="Group 541"/>
                <p:cNvGrpSpPr/>
                <p:nvPr/>
              </p:nvGrpSpPr>
              <p:grpSpPr>
                <a:xfrm>
                  <a:off x="-603453" y="2797985"/>
                  <a:ext cx="330913" cy="380741"/>
                  <a:chOff x="732997" y="4287556"/>
                  <a:chExt cx="469611" cy="540324"/>
                </a:xfrm>
              </p:grpSpPr>
              <p:sp>
                <p:nvSpPr>
                  <p:cNvPr id="186" name="Freeform 14"/>
                  <p:cNvSpPr>
                    <a:spLocks/>
                  </p:cNvSpPr>
                  <p:nvPr/>
                </p:nvSpPr>
                <p:spPr bwMode="auto">
                  <a:xfrm>
                    <a:off x="732997" y="44228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87" name="Freeform 15"/>
                  <p:cNvSpPr>
                    <a:spLocks/>
                  </p:cNvSpPr>
                  <p:nvPr/>
                </p:nvSpPr>
                <p:spPr bwMode="auto">
                  <a:xfrm>
                    <a:off x="968183" y="44228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88" name="Freeform 16"/>
                  <p:cNvSpPr>
                    <a:spLocks/>
                  </p:cNvSpPr>
                  <p:nvPr/>
                </p:nvSpPr>
                <p:spPr bwMode="auto">
                  <a:xfrm>
                    <a:off x="732997" y="42875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52" name="Group 542"/>
                <p:cNvGrpSpPr/>
                <p:nvPr/>
              </p:nvGrpSpPr>
              <p:grpSpPr>
                <a:xfrm>
                  <a:off x="-330913" y="2959181"/>
                  <a:ext cx="330913" cy="380741"/>
                  <a:chOff x="885397" y="4439956"/>
                  <a:chExt cx="469611" cy="540324"/>
                </a:xfrm>
              </p:grpSpPr>
              <p:sp>
                <p:nvSpPr>
                  <p:cNvPr id="183"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84"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85"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53" name="Group 543"/>
                <p:cNvGrpSpPr/>
                <p:nvPr/>
              </p:nvGrpSpPr>
              <p:grpSpPr>
                <a:xfrm>
                  <a:off x="-58373" y="3134132"/>
                  <a:ext cx="330913" cy="371399"/>
                  <a:chOff x="885397" y="4453213"/>
                  <a:chExt cx="469611" cy="527067"/>
                </a:xfrm>
              </p:grpSpPr>
              <p:sp>
                <p:nvSpPr>
                  <p:cNvPr id="180"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81"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82" name="Freeform 16"/>
                  <p:cNvSpPr>
                    <a:spLocks/>
                  </p:cNvSpPr>
                  <p:nvPr/>
                </p:nvSpPr>
                <p:spPr bwMode="auto">
                  <a:xfrm>
                    <a:off x="885397" y="4453213"/>
                    <a:ext cx="469611" cy="269775"/>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54" name="Group 74"/>
                <p:cNvGrpSpPr/>
                <p:nvPr/>
              </p:nvGrpSpPr>
              <p:grpSpPr>
                <a:xfrm>
                  <a:off x="-869886" y="2959494"/>
                  <a:ext cx="875993" cy="707553"/>
                  <a:chOff x="-860361" y="2988069"/>
                  <a:chExt cx="875993" cy="707553"/>
                </a:xfrm>
              </p:grpSpPr>
              <p:grpSp>
                <p:nvGrpSpPr>
                  <p:cNvPr id="168" name="Group 558"/>
                  <p:cNvGrpSpPr/>
                  <p:nvPr/>
                </p:nvGrpSpPr>
                <p:grpSpPr>
                  <a:xfrm>
                    <a:off x="-860361" y="2988069"/>
                    <a:ext cx="330913" cy="380741"/>
                    <a:chOff x="732997" y="4287556"/>
                    <a:chExt cx="469611" cy="540324"/>
                  </a:xfrm>
                </p:grpSpPr>
                <p:sp>
                  <p:nvSpPr>
                    <p:cNvPr id="177" name="Freeform 14"/>
                    <p:cNvSpPr>
                      <a:spLocks/>
                    </p:cNvSpPr>
                    <p:nvPr/>
                  </p:nvSpPr>
                  <p:spPr bwMode="auto">
                    <a:xfrm>
                      <a:off x="732997" y="44228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78" name="Freeform 15"/>
                    <p:cNvSpPr>
                      <a:spLocks/>
                    </p:cNvSpPr>
                    <p:nvPr/>
                  </p:nvSpPr>
                  <p:spPr bwMode="auto">
                    <a:xfrm>
                      <a:off x="968183" y="44228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79" name="Freeform 16"/>
                    <p:cNvSpPr>
                      <a:spLocks/>
                    </p:cNvSpPr>
                    <p:nvPr/>
                  </p:nvSpPr>
                  <p:spPr bwMode="auto">
                    <a:xfrm>
                      <a:off x="732997" y="42875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69" name="Group 559"/>
                  <p:cNvGrpSpPr/>
                  <p:nvPr/>
                </p:nvGrpSpPr>
                <p:grpSpPr>
                  <a:xfrm>
                    <a:off x="-587821" y="3149265"/>
                    <a:ext cx="330913" cy="380741"/>
                    <a:chOff x="885397" y="4439956"/>
                    <a:chExt cx="469611" cy="540324"/>
                  </a:xfrm>
                </p:grpSpPr>
                <p:sp>
                  <p:nvSpPr>
                    <p:cNvPr id="174"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75"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76"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70" name="Group 560"/>
                  <p:cNvGrpSpPr/>
                  <p:nvPr/>
                </p:nvGrpSpPr>
                <p:grpSpPr>
                  <a:xfrm>
                    <a:off x="-315281" y="3318585"/>
                    <a:ext cx="330913" cy="377037"/>
                    <a:chOff x="885397" y="4445213"/>
                    <a:chExt cx="469611" cy="535067"/>
                  </a:xfrm>
                </p:grpSpPr>
                <p:sp>
                  <p:nvSpPr>
                    <p:cNvPr id="171"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72"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73" name="Freeform 16"/>
                    <p:cNvSpPr>
                      <a:spLocks/>
                    </p:cNvSpPr>
                    <p:nvPr/>
                  </p:nvSpPr>
                  <p:spPr bwMode="auto">
                    <a:xfrm>
                      <a:off x="885397" y="4445213"/>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grpSp>
              <p:nvGrpSpPr>
                <p:cNvPr id="155" name="Group 545"/>
                <p:cNvGrpSpPr/>
                <p:nvPr/>
              </p:nvGrpSpPr>
              <p:grpSpPr>
                <a:xfrm>
                  <a:off x="-1148535" y="3121480"/>
                  <a:ext cx="875993" cy="707550"/>
                  <a:chOff x="-860361" y="2988069"/>
                  <a:chExt cx="875993" cy="707550"/>
                </a:xfrm>
              </p:grpSpPr>
              <p:grpSp>
                <p:nvGrpSpPr>
                  <p:cNvPr id="156" name="Group 546"/>
                  <p:cNvGrpSpPr/>
                  <p:nvPr/>
                </p:nvGrpSpPr>
                <p:grpSpPr>
                  <a:xfrm>
                    <a:off x="-860361" y="2988069"/>
                    <a:ext cx="330913" cy="380741"/>
                    <a:chOff x="732997" y="4287556"/>
                    <a:chExt cx="469611" cy="540324"/>
                  </a:xfrm>
                </p:grpSpPr>
                <p:sp>
                  <p:nvSpPr>
                    <p:cNvPr id="165" name="Freeform 14"/>
                    <p:cNvSpPr>
                      <a:spLocks/>
                    </p:cNvSpPr>
                    <p:nvPr/>
                  </p:nvSpPr>
                  <p:spPr bwMode="auto">
                    <a:xfrm>
                      <a:off x="732997" y="44228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66" name="Freeform 15"/>
                    <p:cNvSpPr>
                      <a:spLocks/>
                    </p:cNvSpPr>
                    <p:nvPr/>
                  </p:nvSpPr>
                  <p:spPr bwMode="auto">
                    <a:xfrm>
                      <a:off x="968183" y="44228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67" name="Freeform 16"/>
                    <p:cNvSpPr>
                      <a:spLocks/>
                    </p:cNvSpPr>
                    <p:nvPr/>
                  </p:nvSpPr>
                  <p:spPr bwMode="auto">
                    <a:xfrm>
                      <a:off x="732997" y="42875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57" name="Group 547"/>
                  <p:cNvGrpSpPr/>
                  <p:nvPr/>
                </p:nvGrpSpPr>
                <p:grpSpPr>
                  <a:xfrm>
                    <a:off x="-587821" y="3152972"/>
                    <a:ext cx="330913" cy="377037"/>
                    <a:chOff x="885397" y="4445213"/>
                    <a:chExt cx="469611" cy="535067"/>
                  </a:xfrm>
                </p:grpSpPr>
                <p:sp>
                  <p:nvSpPr>
                    <p:cNvPr id="162"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63"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64" name="Freeform 16"/>
                    <p:cNvSpPr>
                      <a:spLocks/>
                    </p:cNvSpPr>
                    <p:nvPr/>
                  </p:nvSpPr>
                  <p:spPr bwMode="auto">
                    <a:xfrm>
                      <a:off x="885397" y="4445213"/>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58" name="Group 548"/>
                  <p:cNvGrpSpPr/>
                  <p:nvPr/>
                </p:nvGrpSpPr>
                <p:grpSpPr>
                  <a:xfrm>
                    <a:off x="-315281" y="3314878"/>
                    <a:ext cx="330913" cy="380741"/>
                    <a:chOff x="885397" y="4439956"/>
                    <a:chExt cx="469611" cy="540324"/>
                  </a:xfrm>
                </p:grpSpPr>
                <p:sp>
                  <p:nvSpPr>
                    <p:cNvPr id="159"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60"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61"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grpSp>
          <p:grpSp>
            <p:nvGrpSpPr>
              <p:cNvPr id="71" name="Group 73"/>
              <p:cNvGrpSpPr/>
              <p:nvPr/>
            </p:nvGrpSpPr>
            <p:grpSpPr>
              <a:xfrm>
                <a:off x="6730440" y="3858721"/>
                <a:ext cx="1288043" cy="934525"/>
                <a:chOff x="-1148535" y="2797985"/>
                <a:chExt cx="1421075" cy="1031045"/>
              </a:xfrm>
            </p:grpSpPr>
            <p:grpSp>
              <p:nvGrpSpPr>
                <p:cNvPr id="113" name="Group 541"/>
                <p:cNvGrpSpPr/>
                <p:nvPr/>
              </p:nvGrpSpPr>
              <p:grpSpPr>
                <a:xfrm>
                  <a:off x="-603453" y="2797985"/>
                  <a:ext cx="330913" cy="380741"/>
                  <a:chOff x="732997" y="4287556"/>
                  <a:chExt cx="469611" cy="540324"/>
                </a:xfrm>
              </p:grpSpPr>
              <p:sp>
                <p:nvSpPr>
                  <p:cNvPr id="148" name="Freeform 14"/>
                  <p:cNvSpPr>
                    <a:spLocks/>
                  </p:cNvSpPr>
                  <p:nvPr/>
                </p:nvSpPr>
                <p:spPr bwMode="auto">
                  <a:xfrm>
                    <a:off x="732997" y="44228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49" name="Freeform 15"/>
                  <p:cNvSpPr>
                    <a:spLocks/>
                  </p:cNvSpPr>
                  <p:nvPr/>
                </p:nvSpPr>
                <p:spPr bwMode="auto">
                  <a:xfrm>
                    <a:off x="968183" y="44228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50" name="Freeform 16"/>
                  <p:cNvSpPr>
                    <a:spLocks/>
                  </p:cNvSpPr>
                  <p:nvPr/>
                </p:nvSpPr>
                <p:spPr bwMode="auto">
                  <a:xfrm>
                    <a:off x="732997" y="42875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14" name="Group 542"/>
                <p:cNvGrpSpPr/>
                <p:nvPr/>
              </p:nvGrpSpPr>
              <p:grpSpPr>
                <a:xfrm>
                  <a:off x="-330913" y="2959181"/>
                  <a:ext cx="330913" cy="380741"/>
                  <a:chOff x="885397" y="4439956"/>
                  <a:chExt cx="469611" cy="540324"/>
                </a:xfrm>
              </p:grpSpPr>
              <p:sp>
                <p:nvSpPr>
                  <p:cNvPr id="145"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46"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47"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15" name="Group 543"/>
                <p:cNvGrpSpPr/>
                <p:nvPr/>
              </p:nvGrpSpPr>
              <p:grpSpPr>
                <a:xfrm>
                  <a:off x="-58373" y="3124794"/>
                  <a:ext cx="330913" cy="380741"/>
                  <a:chOff x="885397" y="4439956"/>
                  <a:chExt cx="469611" cy="540324"/>
                </a:xfrm>
              </p:grpSpPr>
              <p:sp>
                <p:nvSpPr>
                  <p:cNvPr id="142"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43"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44"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16" name="Group 74"/>
                <p:cNvGrpSpPr/>
                <p:nvPr/>
              </p:nvGrpSpPr>
              <p:grpSpPr>
                <a:xfrm>
                  <a:off x="-869886" y="2959494"/>
                  <a:ext cx="875993" cy="707553"/>
                  <a:chOff x="-860361" y="2988069"/>
                  <a:chExt cx="875993" cy="707553"/>
                </a:xfrm>
              </p:grpSpPr>
              <p:grpSp>
                <p:nvGrpSpPr>
                  <p:cNvPr id="130" name="Group 558"/>
                  <p:cNvGrpSpPr/>
                  <p:nvPr/>
                </p:nvGrpSpPr>
                <p:grpSpPr>
                  <a:xfrm>
                    <a:off x="-860361" y="2988069"/>
                    <a:ext cx="330913" cy="380741"/>
                    <a:chOff x="732997" y="4287556"/>
                    <a:chExt cx="469611" cy="540324"/>
                  </a:xfrm>
                </p:grpSpPr>
                <p:sp>
                  <p:nvSpPr>
                    <p:cNvPr id="139" name="Freeform 14"/>
                    <p:cNvSpPr>
                      <a:spLocks/>
                    </p:cNvSpPr>
                    <p:nvPr/>
                  </p:nvSpPr>
                  <p:spPr bwMode="auto">
                    <a:xfrm>
                      <a:off x="732997" y="44228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40" name="Freeform 15"/>
                    <p:cNvSpPr>
                      <a:spLocks/>
                    </p:cNvSpPr>
                    <p:nvPr/>
                  </p:nvSpPr>
                  <p:spPr bwMode="auto">
                    <a:xfrm>
                      <a:off x="968183" y="44228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41" name="Freeform 16"/>
                    <p:cNvSpPr>
                      <a:spLocks/>
                    </p:cNvSpPr>
                    <p:nvPr/>
                  </p:nvSpPr>
                  <p:spPr bwMode="auto">
                    <a:xfrm>
                      <a:off x="732997" y="42875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31" name="Group 559"/>
                  <p:cNvGrpSpPr/>
                  <p:nvPr/>
                </p:nvGrpSpPr>
                <p:grpSpPr>
                  <a:xfrm>
                    <a:off x="-587821" y="3149265"/>
                    <a:ext cx="330913" cy="380741"/>
                    <a:chOff x="885397" y="4439956"/>
                    <a:chExt cx="469611" cy="540324"/>
                  </a:xfrm>
                </p:grpSpPr>
                <p:sp>
                  <p:nvSpPr>
                    <p:cNvPr id="136"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37"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38"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32" name="Group 560"/>
                  <p:cNvGrpSpPr/>
                  <p:nvPr/>
                </p:nvGrpSpPr>
                <p:grpSpPr>
                  <a:xfrm>
                    <a:off x="-315281" y="3318585"/>
                    <a:ext cx="330913" cy="377037"/>
                    <a:chOff x="885397" y="4445213"/>
                    <a:chExt cx="469611" cy="535067"/>
                  </a:xfrm>
                </p:grpSpPr>
                <p:sp>
                  <p:nvSpPr>
                    <p:cNvPr id="133"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34"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35" name="Freeform 16"/>
                    <p:cNvSpPr>
                      <a:spLocks/>
                    </p:cNvSpPr>
                    <p:nvPr/>
                  </p:nvSpPr>
                  <p:spPr bwMode="auto">
                    <a:xfrm>
                      <a:off x="885397" y="4445213"/>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grpSp>
              <p:nvGrpSpPr>
                <p:cNvPr id="117" name="Group 545"/>
                <p:cNvGrpSpPr/>
                <p:nvPr/>
              </p:nvGrpSpPr>
              <p:grpSpPr>
                <a:xfrm>
                  <a:off x="-1148535" y="3131993"/>
                  <a:ext cx="875993" cy="697037"/>
                  <a:chOff x="-860361" y="2998582"/>
                  <a:chExt cx="875993" cy="697037"/>
                </a:xfrm>
              </p:grpSpPr>
              <p:grpSp>
                <p:nvGrpSpPr>
                  <p:cNvPr id="118" name="Group 546"/>
                  <p:cNvGrpSpPr/>
                  <p:nvPr/>
                </p:nvGrpSpPr>
                <p:grpSpPr>
                  <a:xfrm>
                    <a:off x="-860361" y="2998582"/>
                    <a:ext cx="330913" cy="370233"/>
                    <a:chOff x="732997" y="4302469"/>
                    <a:chExt cx="469611" cy="525411"/>
                  </a:xfrm>
                </p:grpSpPr>
                <p:sp>
                  <p:nvSpPr>
                    <p:cNvPr id="127" name="Freeform 14"/>
                    <p:cNvSpPr>
                      <a:spLocks/>
                    </p:cNvSpPr>
                    <p:nvPr/>
                  </p:nvSpPr>
                  <p:spPr bwMode="auto">
                    <a:xfrm>
                      <a:off x="732997" y="44228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28" name="Freeform 15"/>
                    <p:cNvSpPr>
                      <a:spLocks/>
                    </p:cNvSpPr>
                    <p:nvPr/>
                  </p:nvSpPr>
                  <p:spPr bwMode="auto">
                    <a:xfrm>
                      <a:off x="968183" y="44228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29" name="Freeform 16"/>
                    <p:cNvSpPr>
                      <a:spLocks/>
                    </p:cNvSpPr>
                    <p:nvPr/>
                  </p:nvSpPr>
                  <p:spPr bwMode="auto">
                    <a:xfrm>
                      <a:off x="732997" y="4302469"/>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19" name="Group 547"/>
                  <p:cNvGrpSpPr/>
                  <p:nvPr/>
                </p:nvGrpSpPr>
                <p:grpSpPr>
                  <a:xfrm>
                    <a:off x="-587821" y="3152972"/>
                    <a:ext cx="330913" cy="377037"/>
                    <a:chOff x="885397" y="4445213"/>
                    <a:chExt cx="469611" cy="535067"/>
                  </a:xfrm>
                </p:grpSpPr>
                <p:sp>
                  <p:nvSpPr>
                    <p:cNvPr id="124"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25"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26" name="Freeform 16"/>
                    <p:cNvSpPr>
                      <a:spLocks/>
                    </p:cNvSpPr>
                    <p:nvPr/>
                  </p:nvSpPr>
                  <p:spPr bwMode="auto">
                    <a:xfrm>
                      <a:off x="885397" y="4445213"/>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120" name="Group 548"/>
                  <p:cNvGrpSpPr/>
                  <p:nvPr/>
                </p:nvGrpSpPr>
                <p:grpSpPr>
                  <a:xfrm>
                    <a:off x="-315281" y="3314878"/>
                    <a:ext cx="330913" cy="380741"/>
                    <a:chOff x="885397" y="4439956"/>
                    <a:chExt cx="469611" cy="540324"/>
                  </a:xfrm>
                </p:grpSpPr>
                <p:sp>
                  <p:nvSpPr>
                    <p:cNvPr id="121"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22"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23"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grpSp>
          <p:grpSp>
            <p:nvGrpSpPr>
              <p:cNvPr id="72" name="Group 73"/>
              <p:cNvGrpSpPr/>
              <p:nvPr/>
            </p:nvGrpSpPr>
            <p:grpSpPr>
              <a:xfrm>
                <a:off x="6737930" y="3585083"/>
                <a:ext cx="1288043" cy="934525"/>
                <a:chOff x="-1148535" y="2797985"/>
                <a:chExt cx="1421075" cy="1031045"/>
              </a:xfrm>
            </p:grpSpPr>
            <p:grpSp>
              <p:nvGrpSpPr>
                <p:cNvPr id="75" name="Group 541"/>
                <p:cNvGrpSpPr/>
                <p:nvPr/>
              </p:nvGrpSpPr>
              <p:grpSpPr>
                <a:xfrm>
                  <a:off x="-603453" y="2797985"/>
                  <a:ext cx="330913" cy="380741"/>
                  <a:chOff x="732997" y="4287556"/>
                  <a:chExt cx="469611" cy="540324"/>
                </a:xfrm>
              </p:grpSpPr>
              <p:sp>
                <p:nvSpPr>
                  <p:cNvPr id="110" name="Freeform 14"/>
                  <p:cNvSpPr>
                    <a:spLocks/>
                  </p:cNvSpPr>
                  <p:nvPr/>
                </p:nvSpPr>
                <p:spPr bwMode="auto">
                  <a:xfrm>
                    <a:off x="732997" y="44228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11" name="Freeform 15"/>
                  <p:cNvSpPr>
                    <a:spLocks/>
                  </p:cNvSpPr>
                  <p:nvPr/>
                </p:nvSpPr>
                <p:spPr bwMode="auto">
                  <a:xfrm>
                    <a:off x="968183" y="44228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12" name="Freeform 16"/>
                  <p:cNvSpPr>
                    <a:spLocks/>
                  </p:cNvSpPr>
                  <p:nvPr/>
                </p:nvSpPr>
                <p:spPr bwMode="auto">
                  <a:xfrm>
                    <a:off x="732997" y="42875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76" name="Group 542"/>
                <p:cNvGrpSpPr/>
                <p:nvPr/>
              </p:nvGrpSpPr>
              <p:grpSpPr>
                <a:xfrm>
                  <a:off x="-330913" y="2959181"/>
                  <a:ext cx="330913" cy="380741"/>
                  <a:chOff x="885397" y="4439956"/>
                  <a:chExt cx="469611" cy="540324"/>
                </a:xfrm>
              </p:grpSpPr>
              <p:sp>
                <p:nvSpPr>
                  <p:cNvPr id="107"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08"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09"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77" name="Group 543"/>
                <p:cNvGrpSpPr/>
                <p:nvPr/>
              </p:nvGrpSpPr>
              <p:grpSpPr>
                <a:xfrm>
                  <a:off x="-58373" y="3124794"/>
                  <a:ext cx="330913" cy="380741"/>
                  <a:chOff x="885397" y="4439956"/>
                  <a:chExt cx="469611" cy="540324"/>
                </a:xfrm>
              </p:grpSpPr>
              <p:sp>
                <p:nvSpPr>
                  <p:cNvPr id="104"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05"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06"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78" name="Group 77"/>
                <p:cNvGrpSpPr/>
                <p:nvPr/>
              </p:nvGrpSpPr>
              <p:grpSpPr>
                <a:xfrm>
                  <a:off x="-869886" y="2959494"/>
                  <a:ext cx="875993" cy="707553"/>
                  <a:chOff x="-860361" y="2988069"/>
                  <a:chExt cx="875993" cy="707553"/>
                </a:xfrm>
              </p:grpSpPr>
              <p:grpSp>
                <p:nvGrpSpPr>
                  <p:cNvPr id="92" name="Group 558"/>
                  <p:cNvGrpSpPr/>
                  <p:nvPr/>
                </p:nvGrpSpPr>
                <p:grpSpPr>
                  <a:xfrm>
                    <a:off x="-860361" y="2988069"/>
                    <a:ext cx="330913" cy="380741"/>
                    <a:chOff x="732997" y="4287556"/>
                    <a:chExt cx="469611" cy="540324"/>
                  </a:xfrm>
                </p:grpSpPr>
                <p:sp>
                  <p:nvSpPr>
                    <p:cNvPr id="101" name="Freeform 14"/>
                    <p:cNvSpPr>
                      <a:spLocks/>
                    </p:cNvSpPr>
                    <p:nvPr/>
                  </p:nvSpPr>
                  <p:spPr bwMode="auto">
                    <a:xfrm>
                      <a:off x="732997" y="44228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02" name="Freeform 15"/>
                    <p:cNvSpPr>
                      <a:spLocks/>
                    </p:cNvSpPr>
                    <p:nvPr/>
                  </p:nvSpPr>
                  <p:spPr bwMode="auto">
                    <a:xfrm>
                      <a:off x="968183" y="44228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03" name="Freeform 16"/>
                    <p:cNvSpPr>
                      <a:spLocks/>
                    </p:cNvSpPr>
                    <p:nvPr/>
                  </p:nvSpPr>
                  <p:spPr bwMode="auto">
                    <a:xfrm>
                      <a:off x="732997" y="42875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93" name="Group 559"/>
                  <p:cNvGrpSpPr/>
                  <p:nvPr/>
                </p:nvGrpSpPr>
                <p:grpSpPr>
                  <a:xfrm>
                    <a:off x="-587821" y="3149265"/>
                    <a:ext cx="330913" cy="380741"/>
                    <a:chOff x="885397" y="4439956"/>
                    <a:chExt cx="469611" cy="540324"/>
                  </a:xfrm>
                </p:grpSpPr>
                <p:sp>
                  <p:nvSpPr>
                    <p:cNvPr id="98"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99"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100"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94" name="Group 560"/>
                  <p:cNvGrpSpPr/>
                  <p:nvPr/>
                </p:nvGrpSpPr>
                <p:grpSpPr>
                  <a:xfrm>
                    <a:off x="-315281" y="3318585"/>
                    <a:ext cx="330913" cy="377037"/>
                    <a:chOff x="885397" y="4445213"/>
                    <a:chExt cx="469611" cy="535067"/>
                  </a:xfrm>
                </p:grpSpPr>
                <p:sp>
                  <p:nvSpPr>
                    <p:cNvPr id="95"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96"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97" name="Freeform 16"/>
                    <p:cNvSpPr>
                      <a:spLocks/>
                    </p:cNvSpPr>
                    <p:nvPr/>
                  </p:nvSpPr>
                  <p:spPr bwMode="auto">
                    <a:xfrm>
                      <a:off x="885397" y="4445213"/>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grpSp>
              <p:nvGrpSpPr>
                <p:cNvPr id="79" name="Group 545"/>
                <p:cNvGrpSpPr/>
                <p:nvPr/>
              </p:nvGrpSpPr>
              <p:grpSpPr>
                <a:xfrm>
                  <a:off x="-1148535" y="3121480"/>
                  <a:ext cx="875993" cy="707550"/>
                  <a:chOff x="-860361" y="2988069"/>
                  <a:chExt cx="875993" cy="707550"/>
                </a:xfrm>
              </p:grpSpPr>
              <p:grpSp>
                <p:nvGrpSpPr>
                  <p:cNvPr id="80" name="Group 546"/>
                  <p:cNvGrpSpPr/>
                  <p:nvPr/>
                </p:nvGrpSpPr>
                <p:grpSpPr>
                  <a:xfrm>
                    <a:off x="-860361" y="2988069"/>
                    <a:ext cx="330913" cy="380741"/>
                    <a:chOff x="732997" y="4287556"/>
                    <a:chExt cx="469611" cy="540324"/>
                  </a:xfrm>
                </p:grpSpPr>
                <p:sp>
                  <p:nvSpPr>
                    <p:cNvPr id="89" name="Freeform 14"/>
                    <p:cNvSpPr>
                      <a:spLocks/>
                    </p:cNvSpPr>
                    <p:nvPr/>
                  </p:nvSpPr>
                  <p:spPr bwMode="auto">
                    <a:xfrm>
                      <a:off x="732997" y="44228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90" name="Freeform 15"/>
                    <p:cNvSpPr>
                      <a:spLocks/>
                    </p:cNvSpPr>
                    <p:nvPr/>
                  </p:nvSpPr>
                  <p:spPr bwMode="auto">
                    <a:xfrm>
                      <a:off x="968183" y="44228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91" name="Freeform 16"/>
                    <p:cNvSpPr>
                      <a:spLocks/>
                    </p:cNvSpPr>
                    <p:nvPr/>
                  </p:nvSpPr>
                  <p:spPr bwMode="auto">
                    <a:xfrm>
                      <a:off x="732997" y="42875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81" name="Group 547"/>
                  <p:cNvGrpSpPr/>
                  <p:nvPr/>
                </p:nvGrpSpPr>
                <p:grpSpPr>
                  <a:xfrm>
                    <a:off x="-587821" y="3152972"/>
                    <a:ext cx="330913" cy="377037"/>
                    <a:chOff x="885397" y="4445213"/>
                    <a:chExt cx="469611" cy="535067"/>
                  </a:xfrm>
                </p:grpSpPr>
                <p:sp>
                  <p:nvSpPr>
                    <p:cNvPr id="86"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87"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88" name="Freeform 16"/>
                    <p:cNvSpPr>
                      <a:spLocks/>
                    </p:cNvSpPr>
                    <p:nvPr/>
                  </p:nvSpPr>
                  <p:spPr bwMode="auto">
                    <a:xfrm>
                      <a:off x="885397" y="4445213"/>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nvGrpSpPr>
                  <p:cNvPr id="82" name="Group 548"/>
                  <p:cNvGrpSpPr/>
                  <p:nvPr/>
                </p:nvGrpSpPr>
                <p:grpSpPr>
                  <a:xfrm>
                    <a:off x="-315281" y="3314878"/>
                    <a:ext cx="330913" cy="380741"/>
                    <a:chOff x="885397" y="4439956"/>
                    <a:chExt cx="469611" cy="540324"/>
                  </a:xfrm>
                </p:grpSpPr>
                <p:sp>
                  <p:nvSpPr>
                    <p:cNvPr id="83" name="Freeform 14"/>
                    <p:cNvSpPr>
                      <a:spLocks/>
                    </p:cNvSpPr>
                    <p:nvPr/>
                  </p:nvSpPr>
                  <p:spPr bwMode="auto">
                    <a:xfrm>
                      <a:off x="885397" y="4575230"/>
                      <a:ext cx="235191" cy="405050"/>
                    </a:xfrm>
                    <a:custGeom>
                      <a:avLst/>
                      <a:gdLst>
                        <a:gd name="T0" fmla="*/ 306 w 306"/>
                        <a:gd name="T1" fmla="*/ 175 h 527"/>
                        <a:gd name="T2" fmla="*/ 306 w 306"/>
                        <a:gd name="T3" fmla="*/ 527 h 527"/>
                        <a:gd name="T4" fmla="*/ 0 w 306"/>
                        <a:gd name="T5" fmla="*/ 351 h 527"/>
                        <a:gd name="T6" fmla="*/ 0 w 306"/>
                        <a:gd name="T7" fmla="*/ 0 h 527"/>
                        <a:gd name="T8" fmla="*/ 306 w 306"/>
                        <a:gd name="T9" fmla="*/ 175 h 527"/>
                      </a:gdLst>
                      <a:ahLst/>
                      <a:cxnLst>
                        <a:cxn ang="0">
                          <a:pos x="T0" y="T1"/>
                        </a:cxn>
                        <a:cxn ang="0">
                          <a:pos x="T2" y="T3"/>
                        </a:cxn>
                        <a:cxn ang="0">
                          <a:pos x="T4" y="T5"/>
                        </a:cxn>
                        <a:cxn ang="0">
                          <a:pos x="T6" y="T7"/>
                        </a:cxn>
                        <a:cxn ang="0">
                          <a:pos x="T8" y="T9"/>
                        </a:cxn>
                      </a:cxnLst>
                      <a:rect l="0" t="0" r="r" b="b"/>
                      <a:pathLst>
                        <a:path w="306" h="527">
                          <a:moveTo>
                            <a:pt x="306" y="175"/>
                          </a:moveTo>
                          <a:lnTo>
                            <a:pt x="306" y="527"/>
                          </a:lnTo>
                          <a:lnTo>
                            <a:pt x="0" y="351"/>
                          </a:lnTo>
                          <a:lnTo>
                            <a:pt x="0" y="0"/>
                          </a:lnTo>
                          <a:lnTo>
                            <a:pt x="306" y="17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84" name="Freeform 15"/>
                    <p:cNvSpPr>
                      <a:spLocks/>
                    </p:cNvSpPr>
                    <p:nvPr/>
                  </p:nvSpPr>
                  <p:spPr bwMode="auto">
                    <a:xfrm>
                      <a:off x="1120583" y="4575230"/>
                      <a:ext cx="234420" cy="405050"/>
                    </a:xfrm>
                    <a:custGeom>
                      <a:avLst/>
                      <a:gdLst>
                        <a:gd name="T0" fmla="*/ 0 w 305"/>
                        <a:gd name="T1" fmla="*/ 175 h 527"/>
                        <a:gd name="T2" fmla="*/ 0 w 305"/>
                        <a:gd name="T3" fmla="*/ 527 h 527"/>
                        <a:gd name="T4" fmla="*/ 305 w 305"/>
                        <a:gd name="T5" fmla="*/ 351 h 527"/>
                        <a:gd name="T6" fmla="*/ 305 w 305"/>
                        <a:gd name="T7" fmla="*/ 0 h 527"/>
                        <a:gd name="T8" fmla="*/ 0 w 305"/>
                        <a:gd name="T9" fmla="*/ 175 h 527"/>
                      </a:gdLst>
                      <a:ahLst/>
                      <a:cxnLst>
                        <a:cxn ang="0">
                          <a:pos x="T0" y="T1"/>
                        </a:cxn>
                        <a:cxn ang="0">
                          <a:pos x="T2" y="T3"/>
                        </a:cxn>
                        <a:cxn ang="0">
                          <a:pos x="T4" y="T5"/>
                        </a:cxn>
                        <a:cxn ang="0">
                          <a:pos x="T6" y="T7"/>
                        </a:cxn>
                        <a:cxn ang="0">
                          <a:pos x="T8" y="T9"/>
                        </a:cxn>
                      </a:cxnLst>
                      <a:rect l="0" t="0" r="r" b="b"/>
                      <a:pathLst>
                        <a:path w="305" h="527">
                          <a:moveTo>
                            <a:pt x="0" y="175"/>
                          </a:moveTo>
                          <a:lnTo>
                            <a:pt x="0" y="527"/>
                          </a:lnTo>
                          <a:lnTo>
                            <a:pt x="305" y="351"/>
                          </a:lnTo>
                          <a:lnTo>
                            <a:pt x="305" y="0"/>
                          </a:lnTo>
                          <a:lnTo>
                            <a:pt x="0" y="175"/>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sp>
                  <p:nvSpPr>
                    <p:cNvPr id="85" name="Freeform 16"/>
                    <p:cNvSpPr>
                      <a:spLocks/>
                    </p:cNvSpPr>
                    <p:nvPr/>
                  </p:nvSpPr>
                  <p:spPr bwMode="auto">
                    <a:xfrm>
                      <a:off x="885397" y="4439956"/>
                      <a:ext cx="469611" cy="269776"/>
                    </a:xfrm>
                    <a:custGeom>
                      <a:avLst/>
                      <a:gdLst>
                        <a:gd name="T0" fmla="*/ 306 w 611"/>
                        <a:gd name="T1" fmla="*/ 351 h 351"/>
                        <a:gd name="T2" fmla="*/ 0 w 611"/>
                        <a:gd name="T3" fmla="*/ 173 h 351"/>
                        <a:gd name="T4" fmla="*/ 306 w 611"/>
                        <a:gd name="T5" fmla="*/ 0 h 351"/>
                        <a:gd name="T6" fmla="*/ 611 w 611"/>
                        <a:gd name="T7" fmla="*/ 173 h 351"/>
                        <a:gd name="T8" fmla="*/ 306 w 611"/>
                        <a:gd name="T9" fmla="*/ 351 h 351"/>
                      </a:gdLst>
                      <a:ahLst/>
                      <a:cxnLst>
                        <a:cxn ang="0">
                          <a:pos x="T0" y="T1"/>
                        </a:cxn>
                        <a:cxn ang="0">
                          <a:pos x="T2" y="T3"/>
                        </a:cxn>
                        <a:cxn ang="0">
                          <a:pos x="T4" y="T5"/>
                        </a:cxn>
                        <a:cxn ang="0">
                          <a:pos x="T6" y="T7"/>
                        </a:cxn>
                        <a:cxn ang="0">
                          <a:pos x="T8" y="T9"/>
                        </a:cxn>
                      </a:cxnLst>
                      <a:rect l="0" t="0" r="r" b="b"/>
                      <a:pathLst>
                        <a:path w="611" h="351">
                          <a:moveTo>
                            <a:pt x="306" y="351"/>
                          </a:moveTo>
                          <a:lnTo>
                            <a:pt x="0" y="173"/>
                          </a:lnTo>
                          <a:lnTo>
                            <a:pt x="306" y="0"/>
                          </a:lnTo>
                          <a:lnTo>
                            <a:pt x="611" y="173"/>
                          </a:lnTo>
                          <a:lnTo>
                            <a:pt x="306" y="351"/>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solidFill>
                          <a:srgbClr val="505050"/>
                        </a:solidFill>
                      </a:endParaRPr>
                    </a:p>
                  </p:txBody>
                </p:sp>
              </p:grpSp>
            </p:grpSp>
          </p:grpSp>
          <p:sp>
            <p:nvSpPr>
              <p:cNvPr id="73" name="Rectangle 717"/>
              <p:cNvSpPr/>
              <p:nvPr/>
            </p:nvSpPr>
            <p:spPr bwMode="auto">
              <a:xfrm>
                <a:off x="6739542" y="3428665"/>
                <a:ext cx="1279167" cy="921548"/>
              </a:xfrm>
              <a:custGeom>
                <a:avLst/>
                <a:gdLst>
                  <a:gd name="connsiteX0" fmla="*/ 0 w 2541414"/>
                  <a:gd name="connsiteY0" fmla="*/ 0 h 2541414"/>
                  <a:gd name="connsiteX1" fmla="*/ 2541414 w 2541414"/>
                  <a:gd name="connsiteY1" fmla="*/ 0 h 2541414"/>
                  <a:gd name="connsiteX2" fmla="*/ 2541414 w 2541414"/>
                  <a:gd name="connsiteY2" fmla="*/ 2541414 h 2541414"/>
                  <a:gd name="connsiteX3" fmla="*/ 0 w 2541414"/>
                  <a:gd name="connsiteY3" fmla="*/ 2541414 h 2541414"/>
                  <a:gd name="connsiteX4" fmla="*/ 0 w 2541414"/>
                  <a:gd name="connsiteY4" fmla="*/ 0 h 2541414"/>
                  <a:gd name="connsiteX0" fmla="*/ 0 w 2541414"/>
                  <a:gd name="connsiteY0" fmla="*/ 871671 h 3413085"/>
                  <a:gd name="connsiteX1" fmla="*/ 1533011 w 2541414"/>
                  <a:gd name="connsiteY1" fmla="*/ 0 h 3413085"/>
                  <a:gd name="connsiteX2" fmla="*/ 2541414 w 2541414"/>
                  <a:gd name="connsiteY2" fmla="*/ 3413085 h 3413085"/>
                  <a:gd name="connsiteX3" fmla="*/ 0 w 2541414"/>
                  <a:gd name="connsiteY3" fmla="*/ 3413085 h 3413085"/>
                  <a:gd name="connsiteX4" fmla="*/ 0 w 2541414"/>
                  <a:gd name="connsiteY4" fmla="*/ 871671 h 3413085"/>
                  <a:gd name="connsiteX0" fmla="*/ 0 w 3011433"/>
                  <a:gd name="connsiteY0" fmla="*/ 871671 h 3413085"/>
                  <a:gd name="connsiteX1" fmla="*/ 1533011 w 3011433"/>
                  <a:gd name="connsiteY1" fmla="*/ 0 h 3413085"/>
                  <a:gd name="connsiteX2" fmla="*/ 3011433 w 3011433"/>
                  <a:gd name="connsiteY2" fmla="*/ 934804 h 3413085"/>
                  <a:gd name="connsiteX3" fmla="*/ 0 w 3011433"/>
                  <a:gd name="connsiteY3" fmla="*/ 3413085 h 3413085"/>
                  <a:gd name="connsiteX4" fmla="*/ 0 w 3011433"/>
                  <a:gd name="connsiteY4" fmla="*/ 871671 h 3413085"/>
                  <a:gd name="connsiteX0" fmla="*/ 0 w 3011433"/>
                  <a:gd name="connsiteY0" fmla="*/ 871671 h 1558647"/>
                  <a:gd name="connsiteX1" fmla="*/ 1533011 w 3011433"/>
                  <a:gd name="connsiteY1" fmla="*/ 0 h 1558647"/>
                  <a:gd name="connsiteX2" fmla="*/ 3011433 w 3011433"/>
                  <a:gd name="connsiteY2" fmla="*/ 934804 h 1558647"/>
                  <a:gd name="connsiteX3" fmla="*/ 1563880 w 3011433"/>
                  <a:gd name="connsiteY3" fmla="*/ 1558647 h 1558647"/>
                  <a:gd name="connsiteX4" fmla="*/ 0 w 3011433"/>
                  <a:gd name="connsiteY4" fmla="*/ 871671 h 1558647"/>
                  <a:gd name="connsiteX0" fmla="*/ 0 w 3011433"/>
                  <a:gd name="connsiteY0" fmla="*/ 871671 h 1797929"/>
                  <a:gd name="connsiteX1" fmla="*/ 1533011 w 3011433"/>
                  <a:gd name="connsiteY1" fmla="*/ 0 h 1797929"/>
                  <a:gd name="connsiteX2" fmla="*/ 3011433 w 3011433"/>
                  <a:gd name="connsiteY2" fmla="*/ 934804 h 1797929"/>
                  <a:gd name="connsiteX3" fmla="*/ 1486968 w 3011433"/>
                  <a:gd name="connsiteY3" fmla="*/ 1797929 h 1797929"/>
                  <a:gd name="connsiteX4" fmla="*/ 0 w 3011433"/>
                  <a:gd name="connsiteY4" fmla="*/ 871671 h 1797929"/>
                  <a:gd name="connsiteX0" fmla="*/ 0 w 3011433"/>
                  <a:gd name="connsiteY0" fmla="*/ 854579 h 1780837"/>
                  <a:gd name="connsiteX1" fmla="*/ 1498827 w 3011433"/>
                  <a:gd name="connsiteY1" fmla="*/ 0 h 1780837"/>
                  <a:gd name="connsiteX2" fmla="*/ 3011433 w 3011433"/>
                  <a:gd name="connsiteY2" fmla="*/ 917712 h 1780837"/>
                  <a:gd name="connsiteX3" fmla="*/ 1486968 w 3011433"/>
                  <a:gd name="connsiteY3" fmla="*/ 1780837 h 1780837"/>
                  <a:gd name="connsiteX4" fmla="*/ 0 w 3011433"/>
                  <a:gd name="connsiteY4" fmla="*/ 854579 h 1780837"/>
                  <a:gd name="connsiteX0" fmla="*/ 0 w 3011433"/>
                  <a:gd name="connsiteY0" fmla="*/ 854579 h 1780837"/>
                  <a:gd name="connsiteX1" fmla="*/ 1498827 w 3011433"/>
                  <a:gd name="connsiteY1" fmla="*/ 0 h 1780837"/>
                  <a:gd name="connsiteX2" fmla="*/ 3011433 w 3011433"/>
                  <a:gd name="connsiteY2" fmla="*/ 917712 h 1780837"/>
                  <a:gd name="connsiteX3" fmla="*/ 1486968 w 3011433"/>
                  <a:gd name="connsiteY3" fmla="*/ 1780837 h 1780837"/>
                  <a:gd name="connsiteX4" fmla="*/ 0 w 3011433"/>
                  <a:gd name="connsiteY4" fmla="*/ 854579 h 1780837"/>
                  <a:gd name="connsiteX0" fmla="*/ 0 w 3011433"/>
                  <a:gd name="connsiteY0" fmla="*/ 854579 h 1780837"/>
                  <a:gd name="connsiteX1" fmla="*/ 1498827 w 3011433"/>
                  <a:gd name="connsiteY1" fmla="*/ 0 h 1780837"/>
                  <a:gd name="connsiteX2" fmla="*/ 3011433 w 3011433"/>
                  <a:gd name="connsiteY2" fmla="*/ 917712 h 1780837"/>
                  <a:gd name="connsiteX3" fmla="*/ 1521151 w 3011433"/>
                  <a:gd name="connsiteY3" fmla="*/ 1780837 h 1780837"/>
                  <a:gd name="connsiteX4" fmla="*/ 0 w 3011433"/>
                  <a:gd name="connsiteY4" fmla="*/ 854579 h 1780837"/>
                  <a:gd name="connsiteX0" fmla="*/ 0 w 2994342"/>
                  <a:gd name="connsiteY0" fmla="*/ 854579 h 1780837"/>
                  <a:gd name="connsiteX1" fmla="*/ 1498827 w 2994342"/>
                  <a:gd name="connsiteY1" fmla="*/ 0 h 1780837"/>
                  <a:gd name="connsiteX2" fmla="*/ 2994342 w 2994342"/>
                  <a:gd name="connsiteY2" fmla="*/ 909166 h 1780837"/>
                  <a:gd name="connsiteX3" fmla="*/ 1521151 w 2994342"/>
                  <a:gd name="connsiteY3" fmla="*/ 1780837 h 1780837"/>
                  <a:gd name="connsiteX4" fmla="*/ 0 w 2994342"/>
                  <a:gd name="connsiteY4" fmla="*/ 854579 h 1780837"/>
                  <a:gd name="connsiteX0" fmla="*/ 0 w 2994342"/>
                  <a:gd name="connsiteY0" fmla="*/ 871413 h 1780837"/>
                  <a:gd name="connsiteX1" fmla="*/ 1498827 w 2994342"/>
                  <a:gd name="connsiteY1" fmla="*/ 0 h 1780837"/>
                  <a:gd name="connsiteX2" fmla="*/ 2994342 w 2994342"/>
                  <a:gd name="connsiteY2" fmla="*/ 909166 h 1780837"/>
                  <a:gd name="connsiteX3" fmla="*/ 1521151 w 2994342"/>
                  <a:gd name="connsiteY3" fmla="*/ 1780837 h 1780837"/>
                  <a:gd name="connsiteX4" fmla="*/ 0 w 2994342"/>
                  <a:gd name="connsiteY4" fmla="*/ 871413 h 1780837"/>
                  <a:gd name="connsiteX0" fmla="*/ 0 w 2994342"/>
                  <a:gd name="connsiteY0" fmla="*/ 871413 h 1780837"/>
                  <a:gd name="connsiteX1" fmla="*/ 1498827 w 2994342"/>
                  <a:gd name="connsiteY1" fmla="*/ 0 h 1780837"/>
                  <a:gd name="connsiteX2" fmla="*/ 2994342 w 2994342"/>
                  <a:gd name="connsiteY2" fmla="*/ 909166 h 1780837"/>
                  <a:gd name="connsiteX3" fmla="*/ 1512666 w 2994342"/>
                  <a:gd name="connsiteY3" fmla="*/ 1780837 h 1780837"/>
                  <a:gd name="connsiteX4" fmla="*/ 0 w 2994342"/>
                  <a:gd name="connsiteY4" fmla="*/ 871413 h 1780837"/>
                  <a:gd name="connsiteX0" fmla="*/ 0 w 2994342"/>
                  <a:gd name="connsiteY0" fmla="*/ 856944 h 1766368"/>
                  <a:gd name="connsiteX1" fmla="*/ 1517058 w 2994342"/>
                  <a:gd name="connsiteY1" fmla="*/ 0 h 1766368"/>
                  <a:gd name="connsiteX2" fmla="*/ 2994342 w 2994342"/>
                  <a:gd name="connsiteY2" fmla="*/ 894697 h 1766368"/>
                  <a:gd name="connsiteX3" fmla="*/ 1512666 w 2994342"/>
                  <a:gd name="connsiteY3" fmla="*/ 1766368 h 1766368"/>
                  <a:gd name="connsiteX4" fmla="*/ 0 w 2994342"/>
                  <a:gd name="connsiteY4" fmla="*/ 856944 h 1766368"/>
                  <a:gd name="connsiteX0" fmla="*/ 0 w 2987049"/>
                  <a:gd name="connsiteY0" fmla="*/ 864178 h 1766368"/>
                  <a:gd name="connsiteX1" fmla="*/ 1509765 w 2987049"/>
                  <a:gd name="connsiteY1" fmla="*/ 0 h 1766368"/>
                  <a:gd name="connsiteX2" fmla="*/ 2987049 w 2987049"/>
                  <a:gd name="connsiteY2" fmla="*/ 894697 h 1766368"/>
                  <a:gd name="connsiteX3" fmla="*/ 1505373 w 2987049"/>
                  <a:gd name="connsiteY3" fmla="*/ 1766368 h 1766368"/>
                  <a:gd name="connsiteX4" fmla="*/ 0 w 2987049"/>
                  <a:gd name="connsiteY4" fmla="*/ 864178 h 1766368"/>
                  <a:gd name="connsiteX0" fmla="*/ 0 w 2987049"/>
                  <a:gd name="connsiteY0" fmla="*/ 864178 h 1755516"/>
                  <a:gd name="connsiteX1" fmla="*/ 1509765 w 2987049"/>
                  <a:gd name="connsiteY1" fmla="*/ 0 h 1755516"/>
                  <a:gd name="connsiteX2" fmla="*/ 2987049 w 2987049"/>
                  <a:gd name="connsiteY2" fmla="*/ 894697 h 1755516"/>
                  <a:gd name="connsiteX3" fmla="*/ 1501727 w 2987049"/>
                  <a:gd name="connsiteY3" fmla="*/ 1755516 h 1755516"/>
                  <a:gd name="connsiteX4" fmla="*/ 0 w 2987049"/>
                  <a:gd name="connsiteY4" fmla="*/ 864178 h 1755516"/>
                  <a:gd name="connsiteX0" fmla="*/ 0 w 2987049"/>
                  <a:gd name="connsiteY0" fmla="*/ 864178 h 1755516"/>
                  <a:gd name="connsiteX1" fmla="*/ 1509765 w 2987049"/>
                  <a:gd name="connsiteY1" fmla="*/ 0 h 1755516"/>
                  <a:gd name="connsiteX2" fmla="*/ 2987049 w 2987049"/>
                  <a:gd name="connsiteY2" fmla="*/ 891080 h 1755516"/>
                  <a:gd name="connsiteX3" fmla="*/ 1501727 w 2987049"/>
                  <a:gd name="connsiteY3" fmla="*/ 1755516 h 1755516"/>
                  <a:gd name="connsiteX4" fmla="*/ 0 w 2987049"/>
                  <a:gd name="connsiteY4" fmla="*/ 864178 h 17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7049" h="1755516">
                    <a:moveTo>
                      <a:pt x="0" y="864178"/>
                    </a:moveTo>
                    <a:lnTo>
                      <a:pt x="1509765" y="0"/>
                    </a:lnTo>
                    <a:lnTo>
                      <a:pt x="2987049" y="891080"/>
                    </a:lnTo>
                    <a:lnTo>
                      <a:pt x="1501727" y="1755516"/>
                    </a:lnTo>
                    <a:lnTo>
                      <a:pt x="0" y="864178"/>
                    </a:lnTo>
                    <a:close/>
                  </a:path>
                </a:pathLst>
              </a:custGeom>
              <a:solidFill>
                <a:schemeClr val="accent3">
                  <a:lumMod val="50000"/>
                  <a:alpha val="60000"/>
                </a:schemeClr>
              </a:solidFill>
              <a:ln>
                <a:noFill/>
                <a:headEnd type="none" w="med" len="med"/>
                <a:tailEnd type="none" w="med" len="med"/>
              </a:ln>
              <a:effectLst/>
              <a:scene3d>
                <a:camera prst="perspectiveRelaxedModerately"/>
                <a:lightRig rig="threePt" dir="t"/>
              </a:scene3d>
              <a:sp3d extrusionH="139700">
                <a:bevelT w="0" h="0" prst="coolSlant"/>
                <a:contourClr>
                  <a:srgbClr val="00B294"/>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6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89" name="TextBox 12"/>
            <p:cNvSpPr txBox="1"/>
            <p:nvPr/>
          </p:nvSpPr>
          <p:spPr>
            <a:xfrm>
              <a:off x="9339308" y="6401101"/>
              <a:ext cx="1411902" cy="517065"/>
            </a:xfrm>
            <a:prstGeom prst="rect">
              <a:avLst/>
            </a:prstGeom>
            <a:noFill/>
          </p:spPr>
          <p:txBody>
            <a:bodyPr wrap="square" lIns="182880" tIns="146304" rIns="182880" bIns="146304" rtlCol="0">
              <a:spAutoFit/>
            </a:bodyPr>
            <a:lstStyle/>
            <a:p>
              <a:pPr algn="ctr">
                <a:lnSpc>
                  <a:spcPct val="90000"/>
                </a:lnSpc>
              </a:pPr>
              <a:r>
                <a:rPr lang="en-US" sz="1600" dirty="0">
                  <a:gradFill>
                    <a:gsLst>
                      <a:gs pos="2917">
                        <a:srgbClr val="505050"/>
                      </a:gs>
                      <a:gs pos="30000">
                        <a:srgbClr val="505050"/>
                      </a:gs>
                    </a:gsLst>
                    <a:lin ang="5400000" scaled="0"/>
                  </a:gradFill>
                </a:rPr>
                <a:t>HDP </a:t>
              </a:r>
              <a:r>
                <a:rPr lang="en-US" sz="1600" dirty="0" smtClean="0">
                  <a:gradFill>
                    <a:gsLst>
                      <a:gs pos="2917">
                        <a:srgbClr val="505050"/>
                      </a:gs>
                      <a:gs pos="30000">
                        <a:srgbClr val="505050"/>
                      </a:gs>
                    </a:gsLst>
                    <a:lin ang="5400000" scaled="0"/>
                  </a:gradFill>
                </a:rPr>
                <a:t>2.1</a:t>
              </a:r>
              <a:endParaRPr lang="en-US" sz="1600" dirty="0">
                <a:gradFill>
                  <a:gsLst>
                    <a:gs pos="2917">
                      <a:srgbClr val="505050"/>
                    </a:gs>
                    <a:gs pos="30000">
                      <a:srgbClr val="505050"/>
                    </a:gs>
                  </a:gsLst>
                  <a:lin ang="5400000" scaled="0"/>
                </a:gradFill>
              </a:endParaRPr>
            </a:p>
          </p:txBody>
        </p:sp>
        <p:sp>
          <p:nvSpPr>
            <p:cNvPr id="191" name="Rectangle 8"/>
            <p:cNvSpPr/>
            <p:nvPr/>
          </p:nvSpPr>
          <p:spPr bwMode="auto">
            <a:xfrm>
              <a:off x="9635163" y="6295308"/>
              <a:ext cx="757406" cy="204256"/>
            </a:xfrm>
            <a:prstGeom prst="rect">
              <a:avLst/>
            </a:prstGeom>
            <a:solidFill>
              <a:srgbClr val="287E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smtClean="0">
                  <a:gradFill>
                    <a:gsLst>
                      <a:gs pos="0">
                        <a:srgbClr val="FFFFFF"/>
                      </a:gs>
                      <a:gs pos="100000">
                        <a:srgbClr val="FFFFFF"/>
                      </a:gs>
                    </a:gsLst>
                    <a:lin ang="5400000" scaled="0"/>
                  </a:gradFill>
                  <a:ea typeface="Segoe UI" pitchFamily="34" charset="0"/>
                  <a:cs typeface="Segoe UI" pitchFamily="34" charset="0"/>
                </a:rPr>
                <a:t>15s</a:t>
              </a: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193" name="TextBox 15"/>
            <p:cNvSpPr txBox="1"/>
            <p:nvPr/>
          </p:nvSpPr>
          <p:spPr>
            <a:xfrm>
              <a:off x="9635163" y="5982510"/>
              <a:ext cx="1066091" cy="304699"/>
            </a:xfrm>
            <a:prstGeom prst="rect">
              <a:avLst/>
            </a:prstGeom>
            <a:noFill/>
          </p:spPr>
          <p:txBody>
            <a:bodyPr wrap="square" lIns="0" tIns="0" rIns="0" bIns="0" rtlCol="0">
              <a:spAutoFit/>
            </a:bodyPr>
            <a:lstStyle/>
            <a:p>
              <a:pPr>
                <a:lnSpc>
                  <a:spcPct val="90000"/>
                </a:lnSpc>
              </a:pPr>
              <a:r>
                <a:rPr lang="en-US" sz="1100" dirty="0" smtClean="0">
                  <a:gradFill>
                    <a:gsLst>
                      <a:gs pos="2917">
                        <a:srgbClr val="505050"/>
                      </a:gs>
                      <a:gs pos="30000">
                        <a:srgbClr val="505050"/>
                      </a:gs>
                    </a:gsLst>
                    <a:lin ang="5400000" scaled="0"/>
                  </a:gradFill>
                </a:rPr>
                <a:t>100x</a:t>
              </a:r>
              <a:endParaRPr lang="en-US" sz="1100" dirty="0">
                <a:gradFill>
                  <a:gsLst>
                    <a:gs pos="2917">
                      <a:srgbClr val="505050"/>
                    </a:gs>
                    <a:gs pos="30000">
                      <a:srgbClr val="505050"/>
                    </a:gs>
                  </a:gsLst>
                  <a:lin ang="5400000" scaled="0"/>
                </a:gradFill>
              </a:endParaRPr>
            </a:p>
            <a:p>
              <a:pPr>
                <a:lnSpc>
                  <a:spcPct val="90000"/>
                </a:lnSpc>
              </a:pPr>
              <a:r>
                <a:rPr lang="en-US" sz="1100" dirty="0" smtClean="0">
                  <a:gradFill>
                    <a:gsLst>
                      <a:gs pos="2917">
                        <a:srgbClr val="505050"/>
                      </a:gs>
                      <a:gs pos="30000">
                        <a:srgbClr val="505050"/>
                      </a:gs>
                    </a:gsLst>
                    <a:lin ang="5400000" scaled="0"/>
                  </a:gradFill>
                </a:rPr>
                <a:t>Speedup</a:t>
              </a:r>
              <a:endParaRPr lang="en-US" sz="1100" dirty="0">
                <a:gradFill>
                  <a:gsLst>
                    <a:gs pos="2917">
                      <a:srgbClr val="505050"/>
                    </a:gs>
                    <a:gs pos="30000">
                      <a:srgbClr val="505050"/>
                    </a:gs>
                  </a:gsLst>
                  <a:lin ang="5400000" scaled="0"/>
                </a:gradFill>
              </a:endParaRPr>
            </a:p>
          </p:txBody>
        </p:sp>
      </p:grpSp>
    </p:spTree>
    <p:extLst>
      <p:ext uri="{BB962C8B-B14F-4D97-AF65-F5344CB8AC3E}">
        <p14:creationId xmlns:p14="http://schemas.microsoft.com/office/powerpoint/2010/main" val="34042561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HDInsight supports HBase</a:t>
            </a:r>
            <a:endParaRPr lang="en-US" dirty="0"/>
          </a:p>
        </p:txBody>
      </p:sp>
      <p:grpSp>
        <p:nvGrpSpPr>
          <p:cNvPr id="3" name="Group 2"/>
          <p:cNvGrpSpPr/>
          <p:nvPr/>
        </p:nvGrpSpPr>
        <p:grpSpPr>
          <a:xfrm>
            <a:off x="-44361" y="3792000"/>
            <a:ext cx="12288215" cy="3253702"/>
            <a:chOff x="-44361" y="3792000"/>
            <a:chExt cx="12288215" cy="3253702"/>
          </a:xfrm>
        </p:grpSpPr>
        <p:grpSp>
          <p:nvGrpSpPr>
            <p:cNvPr id="52" name="Group 334"/>
            <p:cNvGrpSpPr/>
            <p:nvPr/>
          </p:nvGrpSpPr>
          <p:grpSpPr>
            <a:xfrm>
              <a:off x="4873485" y="4390797"/>
              <a:ext cx="465114" cy="711041"/>
              <a:chOff x="11312677" y="4385379"/>
              <a:chExt cx="420734" cy="643192"/>
            </a:xfrm>
          </p:grpSpPr>
          <p:sp>
            <p:nvSpPr>
              <p:cNvPr id="53" name="Rectangle 48"/>
              <p:cNvSpPr>
                <a:spLocks noChangeArrowheads="1"/>
              </p:cNvSpPr>
              <p:nvPr/>
            </p:nvSpPr>
            <p:spPr bwMode="auto">
              <a:xfrm>
                <a:off x="11312677" y="4385379"/>
                <a:ext cx="420734" cy="643192"/>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54"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55"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56"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57"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58"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59" name="Oval 54"/>
              <p:cNvSpPr>
                <a:spLocks noChangeArrowheads="1"/>
              </p:cNvSpPr>
              <p:nvPr/>
            </p:nvSpPr>
            <p:spPr bwMode="auto">
              <a:xfrm>
                <a:off x="11625810" y="4466383"/>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60" name="Oval 55"/>
              <p:cNvSpPr>
                <a:spLocks noChangeArrowheads="1"/>
              </p:cNvSpPr>
              <p:nvPr/>
            </p:nvSpPr>
            <p:spPr bwMode="auto">
              <a:xfrm>
                <a:off x="11625810" y="4571566"/>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61" name="Oval 56"/>
              <p:cNvSpPr>
                <a:spLocks noChangeArrowheads="1"/>
              </p:cNvSpPr>
              <p:nvPr/>
            </p:nvSpPr>
            <p:spPr bwMode="auto">
              <a:xfrm>
                <a:off x="11625810" y="4671914"/>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62" name="Oval 57"/>
              <p:cNvSpPr>
                <a:spLocks noChangeArrowheads="1"/>
              </p:cNvSpPr>
              <p:nvPr/>
            </p:nvSpPr>
            <p:spPr bwMode="auto">
              <a:xfrm>
                <a:off x="11625810" y="4777097"/>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63" name="Oval 58"/>
              <p:cNvSpPr>
                <a:spLocks noChangeArrowheads="1"/>
              </p:cNvSpPr>
              <p:nvPr/>
            </p:nvSpPr>
            <p:spPr bwMode="auto">
              <a:xfrm>
                <a:off x="11625810" y="4881072"/>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64" name="Freeform 29"/>
            <p:cNvSpPr>
              <a:spLocks/>
            </p:cNvSpPr>
            <p:nvPr/>
          </p:nvSpPr>
          <p:spPr bwMode="auto">
            <a:xfrm>
              <a:off x="2384720" y="4708747"/>
              <a:ext cx="6675240" cy="2296788"/>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65" name="Freeform 29"/>
            <p:cNvSpPr>
              <a:spLocks/>
            </p:cNvSpPr>
            <p:nvPr/>
          </p:nvSpPr>
          <p:spPr bwMode="auto">
            <a:xfrm>
              <a:off x="6796972" y="5045804"/>
              <a:ext cx="5446882" cy="1970177"/>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9BD200"/>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66" name="Freeform 29"/>
            <p:cNvSpPr>
              <a:spLocks/>
            </p:cNvSpPr>
            <p:nvPr/>
          </p:nvSpPr>
          <p:spPr bwMode="auto">
            <a:xfrm>
              <a:off x="1835460" y="6290490"/>
              <a:ext cx="4201248" cy="755212"/>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67" name="Freeform 29"/>
            <p:cNvSpPr>
              <a:spLocks/>
            </p:cNvSpPr>
            <p:nvPr/>
          </p:nvSpPr>
          <p:spPr bwMode="auto">
            <a:xfrm>
              <a:off x="-44361" y="6248821"/>
              <a:ext cx="5559119" cy="755212"/>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9BD200"/>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nvGrpSpPr>
            <p:cNvPr id="68" name="Group 334"/>
            <p:cNvGrpSpPr/>
            <p:nvPr/>
          </p:nvGrpSpPr>
          <p:grpSpPr>
            <a:xfrm>
              <a:off x="5971322" y="4325929"/>
              <a:ext cx="496839" cy="759540"/>
              <a:chOff x="11312677" y="4385379"/>
              <a:chExt cx="420734" cy="643192"/>
            </a:xfrm>
          </p:grpSpPr>
          <p:sp>
            <p:nvSpPr>
              <p:cNvPr id="69" name="Rectangle 48"/>
              <p:cNvSpPr>
                <a:spLocks noChangeArrowheads="1"/>
              </p:cNvSpPr>
              <p:nvPr/>
            </p:nvSpPr>
            <p:spPr bwMode="auto">
              <a:xfrm>
                <a:off x="11312677" y="4385379"/>
                <a:ext cx="420734" cy="643192"/>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0"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1"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2"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3"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4"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5" name="Oval 54"/>
              <p:cNvSpPr>
                <a:spLocks noChangeArrowheads="1"/>
              </p:cNvSpPr>
              <p:nvPr/>
            </p:nvSpPr>
            <p:spPr bwMode="auto">
              <a:xfrm>
                <a:off x="11625810" y="4466383"/>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6" name="Oval 55"/>
              <p:cNvSpPr>
                <a:spLocks noChangeArrowheads="1"/>
              </p:cNvSpPr>
              <p:nvPr/>
            </p:nvSpPr>
            <p:spPr bwMode="auto">
              <a:xfrm>
                <a:off x="11625810" y="4571566"/>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7" name="Oval 56"/>
              <p:cNvSpPr>
                <a:spLocks noChangeArrowheads="1"/>
              </p:cNvSpPr>
              <p:nvPr/>
            </p:nvSpPr>
            <p:spPr bwMode="auto">
              <a:xfrm>
                <a:off x="11625810" y="4671914"/>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8" name="Oval 57"/>
              <p:cNvSpPr>
                <a:spLocks noChangeArrowheads="1"/>
              </p:cNvSpPr>
              <p:nvPr/>
            </p:nvSpPr>
            <p:spPr bwMode="auto">
              <a:xfrm>
                <a:off x="11625810" y="4777097"/>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9" name="Oval 58"/>
              <p:cNvSpPr>
                <a:spLocks noChangeArrowheads="1"/>
              </p:cNvSpPr>
              <p:nvPr/>
            </p:nvSpPr>
            <p:spPr bwMode="auto">
              <a:xfrm>
                <a:off x="11625810" y="4881072"/>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grpSp>
          <p:nvGrpSpPr>
            <p:cNvPr id="80" name="Group 332"/>
            <p:cNvGrpSpPr/>
            <p:nvPr/>
          </p:nvGrpSpPr>
          <p:grpSpPr>
            <a:xfrm>
              <a:off x="2842681" y="5918480"/>
              <a:ext cx="715124" cy="1093238"/>
              <a:chOff x="11312677" y="4385379"/>
              <a:chExt cx="420734" cy="643192"/>
            </a:xfrm>
          </p:grpSpPr>
          <p:sp>
            <p:nvSpPr>
              <p:cNvPr id="81" name="Rectangle 48"/>
              <p:cNvSpPr>
                <a:spLocks noChangeArrowheads="1"/>
              </p:cNvSpPr>
              <p:nvPr/>
            </p:nvSpPr>
            <p:spPr bwMode="auto">
              <a:xfrm>
                <a:off x="11312677" y="4385379"/>
                <a:ext cx="420734" cy="643192"/>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2"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3"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4"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5"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6"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7" name="Oval 54"/>
              <p:cNvSpPr>
                <a:spLocks noChangeArrowheads="1"/>
              </p:cNvSpPr>
              <p:nvPr/>
            </p:nvSpPr>
            <p:spPr bwMode="auto">
              <a:xfrm>
                <a:off x="11625810" y="4466383"/>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8" name="Oval 55"/>
              <p:cNvSpPr>
                <a:spLocks noChangeArrowheads="1"/>
              </p:cNvSpPr>
              <p:nvPr/>
            </p:nvSpPr>
            <p:spPr bwMode="auto">
              <a:xfrm>
                <a:off x="11625810" y="4571566"/>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9" name="Oval 56"/>
              <p:cNvSpPr>
                <a:spLocks noChangeArrowheads="1"/>
              </p:cNvSpPr>
              <p:nvPr/>
            </p:nvSpPr>
            <p:spPr bwMode="auto">
              <a:xfrm>
                <a:off x="11625810" y="4671914"/>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0" name="Oval 57"/>
              <p:cNvSpPr>
                <a:spLocks noChangeArrowheads="1"/>
              </p:cNvSpPr>
              <p:nvPr/>
            </p:nvSpPr>
            <p:spPr bwMode="auto">
              <a:xfrm>
                <a:off x="11625810" y="4777097"/>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1" name="Oval 58"/>
              <p:cNvSpPr>
                <a:spLocks noChangeArrowheads="1"/>
              </p:cNvSpPr>
              <p:nvPr/>
            </p:nvSpPr>
            <p:spPr bwMode="auto">
              <a:xfrm>
                <a:off x="11625810" y="4881072"/>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grpSp>
          <p:nvGrpSpPr>
            <p:cNvPr id="92" name="Group 91"/>
            <p:cNvGrpSpPr/>
            <p:nvPr/>
          </p:nvGrpSpPr>
          <p:grpSpPr>
            <a:xfrm>
              <a:off x="4382852" y="4878493"/>
              <a:ext cx="161865" cy="313735"/>
              <a:chOff x="8018355" y="6002801"/>
              <a:chExt cx="145517" cy="282046"/>
            </a:xfrm>
          </p:grpSpPr>
          <p:sp>
            <p:nvSpPr>
              <p:cNvPr id="93" name="Freeform 14"/>
              <p:cNvSpPr>
                <a:spLocks/>
              </p:cNvSpPr>
              <p:nvPr/>
            </p:nvSpPr>
            <p:spPr bwMode="auto">
              <a:xfrm>
                <a:off x="8076990" y="6174854"/>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94" name="Freeform 15"/>
              <p:cNvSpPr>
                <a:spLocks/>
              </p:cNvSpPr>
              <p:nvPr/>
            </p:nvSpPr>
            <p:spPr bwMode="auto">
              <a:xfrm>
                <a:off x="8018355" y="6078127"/>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95" name="Freeform 16"/>
              <p:cNvSpPr>
                <a:spLocks/>
              </p:cNvSpPr>
              <p:nvPr/>
            </p:nvSpPr>
            <p:spPr bwMode="auto">
              <a:xfrm>
                <a:off x="8037615" y="6002801"/>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grpSp>
          <p:nvGrpSpPr>
            <p:cNvPr id="96" name="Group 95"/>
            <p:cNvGrpSpPr/>
            <p:nvPr/>
          </p:nvGrpSpPr>
          <p:grpSpPr>
            <a:xfrm>
              <a:off x="5416056" y="6418024"/>
              <a:ext cx="161865" cy="313735"/>
              <a:chOff x="8018355" y="6002801"/>
              <a:chExt cx="145517" cy="282046"/>
            </a:xfrm>
          </p:grpSpPr>
          <p:sp>
            <p:nvSpPr>
              <p:cNvPr id="97" name="Freeform 14"/>
              <p:cNvSpPr>
                <a:spLocks/>
              </p:cNvSpPr>
              <p:nvPr/>
            </p:nvSpPr>
            <p:spPr bwMode="auto">
              <a:xfrm>
                <a:off x="8076990" y="6174854"/>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98" name="Freeform 15"/>
              <p:cNvSpPr>
                <a:spLocks/>
              </p:cNvSpPr>
              <p:nvPr/>
            </p:nvSpPr>
            <p:spPr bwMode="auto">
              <a:xfrm>
                <a:off x="8018355" y="6078127"/>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99" name="Freeform 16"/>
              <p:cNvSpPr>
                <a:spLocks/>
              </p:cNvSpPr>
              <p:nvPr/>
            </p:nvSpPr>
            <p:spPr bwMode="auto">
              <a:xfrm>
                <a:off x="8037615" y="6002801"/>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grpSp>
          <p:nvGrpSpPr>
            <p:cNvPr id="100" name="Group 99"/>
            <p:cNvGrpSpPr/>
            <p:nvPr/>
          </p:nvGrpSpPr>
          <p:grpSpPr>
            <a:xfrm>
              <a:off x="2530903" y="6028215"/>
              <a:ext cx="161865" cy="313735"/>
              <a:chOff x="6089354" y="5313902"/>
              <a:chExt cx="161865" cy="313735"/>
            </a:xfrm>
          </p:grpSpPr>
          <p:sp>
            <p:nvSpPr>
              <p:cNvPr id="101" name="Freeform 14"/>
              <p:cNvSpPr>
                <a:spLocks/>
              </p:cNvSpPr>
              <p:nvPr/>
            </p:nvSpPr>
            <p:spPr bwMode="auto">
              <a:xfrm>
                <a:off x="6154576" y="5505286"/>
                <a:ext cx="33325" cy="122351"/>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02" name="Freeform 15"/>
              <p:cNvSpPr>
                <a:spLocks/>
              </p:cNvSpPr>
              <p:nvPr/>
            </p:nvSpPr>
            <p:spPr bwMode="auto">
              <a:xfrm>
                <a:off x="6089354" y="5397691"/>
                <a:ext cx="161865" cy="162819"/>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9BD200"/>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03" name="Freeform 16"/>
              <p:cNvSpPr>
                <a:spLocks/>
              </p:cNvSpPr>
              <p:nvPr/>
            </p:nvSpPr>
            <p:spPr bwMode="auto">
              <a:xfrm>
                <a:off x="6110778" y="5313902"/>
                <a:ext cx="118543" cy="119019"/>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9BD200"/>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grpSp>
          <p:nvGrpSpPr>
            <p:cNvPr id="104" name="Group 103"/>
            <p:cNvGrpSpPr/>
            <p:nvPr/>
          </p:nvGrpSpPr>
          <p:grpSpPr>
            <a:xfrm>
              <a:off x="6827154" y="4888396"/>
              <a:ext cx="161865" cy="313735"/>
              <a:chOff x="8018355" y="6002801"/>
              <a:chExt cx="145517" cy="282046"/>
            </a:xfrm>
          </p:grpSpPr>
          <p:sp>
            <p:nvSpPr>
              <p:cNvPr id="105" name="Freeform 14"/>
              <p:cNvSpPr>
                <a:spLocks/>
              </p:cNvSpPr>
              <p:nvPr/>
            </p:nvSpPr>
            <p:spPr bwMode="auto">
              <a:xfrm>
                <a:off x="8076990" y="6174854"/>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dirty="0">
                  <a:solidFill>
                    <a:srgbClr val="000000"/>
                  </a:solidFill>
                </a:endParaRPr>
              </a:p>
            </p:txBody>
          </p:sp>
          <p:sp>
            <p:nvSpPr>
              <p:cNvPr id="106" name="Freeform 15"/>
              <p:cNvSpPr>
                <a:spLocks/>
              </p:cNvSpPr>
              <p:nvPr/>
            </p:nvSpPr>
            <p:spPr bwMode="auto">
              <a:xfrm>
                <a:off x="8018355" y="6078127"/>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dirty="0">
                  <a:solidFill>
                    <a:srgbClr val="000000"/>
                  </a:solidFill>
                </a:endParaRPr>
              </a:p>
            </p:txBody>
          </p:sp>
          <p:sp>
            <p:nvSpPr>
              <p:cNvPr id="107" name="Freeform 16"/>
              <p:cNvSpPr>
                <a:spLocks/>
              </p:cNvSpPr>
              <p:nvPr/>
            </p:nvSpPr>
            <p:spPr bwMode="auto">
              <a:xfrm>
                <a:off x="8037615" y="6002801"/>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dirty="0">
                  <a:solidFill>
                    <a:srgbClr val="000000"/>
                  </a:solidFill>
                </a:endParaRPr>
              </a:p>
            </p:txBody>
          </p:sp>
        </p:grpSp>
        <p:grpSp>
          <p:nvGrpSpPr>
            <p:cNvPr id="108" name="Group 107"/>
            <p:cNvGrpSpPr/>
            <p:nvPr/>
          </p:nvGrpSpPr>
          <p:grpSpPr>
            <a:xfrm>
              <a:off x="11077418" y="6463686"/>
              <a:ext cx="161865" cy="313735"/>
              <a:chOff x="8018355" y="6002801"/>
              <a:chExt cx="145517" cy="282046"/>
            </a:xfrm>
          </p:grpSpPr>
          <p:sp>
            <p:nvSpPr>
              <p:cNvPr id="109" name="Freeform 14"/>
              <p:cNvSpPr>
                <a:spLocks/>
              </p:cNvSpPr>
              <p:nvPr/>
            </p:nvSpPr>
            <p:spPr bwMode="auto">
              <a:xfrm>
                <a:off x="8076990" y="6174854"/>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dirty="0">
                  <a:solidFill>
                    <a:srgbClr val="000000"/>
                  </a:solidFill>
                </a:endParaRPr>
              </a:p>
            </p:txBody>
          </p:sp>
          <p:sp>
            <p:nvSpPr>
              <p:cNvPr id="110" name="Freeform 15"/>
              <p:cNvSpPr>
                <a:spLocks/>
              </p:cNvSpPr>
              <p:nvPr/>
            </p:nvSpPr>
            <p:spPr bwMode="auto">
              <a:xfrm>
                <a:off x="8018355" y="6078127"/>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dirty="0">
                  <a:solidFill>
                    <a:srgbClr val="000000"/>
                  </a:solidFill>
                </a:endParaRPr>
              </a:p>
            </p:txBody>
          </p:sp>
          <p:sp>
            <p:nvSpPr>
              <p:cNvPr id="111" name="Freeform 16"/>
              <p:cNvSpPr>
                <a:spLocks/>
              </p:cNvSpPr>
              <p:nvPr/>
            </p:nvSpPr>
            <p:spPr bwMode="auto">
              <a:xfrm>
                <a:off x="8037615" y="6002801"/>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dirty="0">
                  <a:solidFill>
                    <a:srgbClr val="000000"/>
                  </a:solidFill>
                </a:endParaRPr>
              </a:p>
            </p:txBody>
          </p:sp>
        </p:grpSp>
        <p:sp>
          <p:nvSpPr>
            <p:cNvPr id="112" name="Rounded Rectangle 111"/>
            <p:cNvSpPr/>
            <p:nvPr/>
          </p:nvSpPr>
          <p:spPr>
            <a:xfrm>
              <a:off x="3623041" y="6276078"/>
              <a:ext cx="1005840" cy="327808"/>
            </a:xfrm>
            <a:prstGeom prst="roundRect">
              <a:avLst/>
            </a:prstGeom>
            <a:solidFill>
              <a:schemeClr val="accent4"/>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Data Node</a:t>
              </a:r>
              <a:endParaRPr lang="en-US" sz="1100" dirty="0">
                <a:solidFill>
                  <a:srgbClr val="FFFFFF"/>
                </a:solidFill>
                <a:latin typeface="Arial" pitchFamily="34" charset="0"/>
                <a:cs typeface="Arial" pitchFamily="34" charset="0"/>
              </a:endParaRPr>
            </a:p>
          </p:txBody>
        </p:sp>
        <p:sp>
          <p:nvSpPr>
            <p:cNvPr id="113" name="Rounded Rectangle 112"/>
            <p:cNvSpPr/>
            <p:nvPr/>
          </p:nvSpPr>
          <p:spPr>
            <a:xfrm>
              <a:off x="5902247" y="6276078"/>
              <a:ext cx="1005840" cy="327808"/>
            </a:xfrm>
            <a:prstGeom prst="roundRect">
              <a:avLst/>
            </a:prstGeom>
            <a:solidFill>
              <a:schemeClr val="accent4"/>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Data Node</a:t>
              </a:r>
              <a:endParaRPr lang="en-US" sz="1100" dirty="0">
                <a:solidFill>
                  <a:srgbClr val="FFFFFF"/>
                </a:solidFill>
                <a:latin typeface="Arial" pitchFamily="34" charset="0"/>
                <a:cs typeface="Arial" pitchFamily="34" charset="0"/>
              </a:endParaRPr>
            </a:p>
          </p:txBody>
        </p:sp>
        <p:sp>
          <p:nvSpPr>
            <p:cNvPr id="114" name="Rounded Rectangle 113"/>
            <p:cNvSpPr/>
            <p:nvPr/>
          </p:nvSpPr>
          <p:spPr>
            <a:xfrm>
              <a:off x="8058347" y="6276078"/>
              <a:ext cx="1005840" cy="327808"/>
            </a:xfrm>
            <a:prstGeom prst="roundRect">
              <a:avLst/>
            </a:prstGeom>
            <a:solidFill>
              <a:schemeClr val="accent4"/>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Data Node</a:t>
              </a:r>
              <a:endParaRPr lang="en-US" sz="1100" dirty="0">
                <a:solidFill>
                  <a:srgbClr val="FFFFFF"/>
                </a:solidFill>
                <a:latin typeface="Arial" pitchFamily="34" charset="0"/>
                <a:cs typeface="Arial" pitchFamily="34" charset="0"/>
              </a:endParaRPr>
            </a:p>
          </p:txBody>
        </p:sp>
        <p:sp>
          <p:nvSpPr>
            <p:cNvPr id="115" name="Rounded Rectangle 114"/>
            <p:cNvSpPr/>
            <p:nvPr/>
          </p:nvSpPr>
          <p:spPr>
            <a:xfrm>
              <a:off x="10318863" y="6276078"/>
              <a:ext cx="1005840" cy="327808"/>
            </a:xfrm>
            <a:prstGeom prst="roundRect">
              <a:avLst/>
            </a:prstGeom>
            <a:solidFill>
              <a:schemeClr val="accent4"/>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Data Node</a:t>
              </a:r>
              <a:endParaRPr lang="en-US" sz="1100" dirty="0">
                <a:solidFill>
                  <a:srgbClr val="FFFFFF"/>
                </a:solidFill>
                <a:latin typeface="Arial" pitchFamily="34" charset="0"/>
                <a:cs typeface="Arial" pitchFamily="34" charset="0"/>
              </a:endParaRPr>
            </a:p>
          </p:txBody>
        </p:sp>
        <p:sp>
          <p:nvSpPr>
            <p:cNvPr id="116" name="Rounded Rectangle 115"/>
            <p:cNvSpPr/>
            <p:nvPr/>
          </p:nvSpPr>
          <p:spPr>
            <a:xfrm>
              <a:off x="3623041" y="6646392"/>
              <a:ext cx="1005840" cy="327808"/>
            </a:xfrm>
            <a:prstGeom prst="roundRect">
              <a:avLst/>
            </a:prstGeom>
            <a:solidFill>
              <a:schemeClr val="accent6"/>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Task Tracker</a:t>
              </a:r>
              <a:endParaRPr lang="en-US" sz="1100" dirty="0">
                <a:solidFill>
                  <a:srgbClr val="FFFFFF"/>
                </a:solidFill>
                <a:latin typeface="Arial" pitchFamily="34" charset="0"/>
                <a:cs typeface="Arial" pitchFamily="34" charset="0"/>
              </a:endParaRPr>
            </a:p>
          </p:txBody>
        </p:sp>
        <p:sp>
          <p:nvSpPr>
            <p:cNvPr id="117" name="Rounded Rectangle 116"/>
            <p:cNvSpPr/>
            <p:nvPr/>
          </p:nvSpPr>
          <p:spPr>
            <a:xfrm>
              <a:off x="5902247" y="6646392"/>
              <a:ext cx="1005840" cy="327808"/>
            </a:xfrm>
            <a:prstGeom prst="roundRect">
              <a:avLst/>
            </a:prstGeom>
            <a:solidFill>
              <a:schemeClr val="accent6"/>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Task Tracker</a:t>
              </a:r>
              <a:endParaRPr lang="en-US" sz="1100" dirty="0">
                <a:solidFill>
                  <a:srgbClr val="FFFFFF"/>
                </a:solidFill>
                <a:latin typeface="Arial" pitchFamily="34" charset="0"/>
                <a:cs typeface="Arial" pitchFamily="34" charset="0"/>
              </a:endParaRPr>
            </a:p>
          </p:txBody>
        </p:sp>
        <p:sp>
          <p:nvSpPr>
            <p:cNvPr id="118" name="Rounded Rectangle 117"/>
            <p:cNvSpPr/>
            <p:nvPr/>
          </p:nvSpPr>
          <p:spPr>
            <a:xfrm>
              <a:off x="8058347" y="6646392"/>
              <a:ext cx="1005840" cy="327808"/>
            </a:xfrm>
            <a:prstGeom prst="roundRect">
              <a:avLst/>
            </a:prstGeom>
            <a:solidFill>
              <a:schemeClr val="accent6"/>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Task Tracker</a:t>
              </a:r>
              <a:endParaRPr lang="en-US" sz="1100" dirty="0">
                <a:solidFill>
                  <a:srgbClr val="FFFFFF"/>
                </a:solidFill>
                <a:latin typeface="Arial" pitchFamily="34" charset="0"/>
                <a:cs typeface="Arial" pitchFamily="34" charset="0"/>
              </a:endParaRPr>
            </a:p>
          </p:txBody>
        </p:sp>
        <p:sp>
          <p:nvSpPr>
            <p:cNvPr id="119" name="Rounded Rectangle 118"/>
            <p:cNvSpPr/>
            <p:nvPr/>
          </p:nvSpPr>
          <p:spPr>
            <a:xfrm>
              <a:off x="10318863" y="6646392"/>
              <a:ext cx="1005840" cy="327808"/>
            </a:xfrm>
            <a:prstGeom prst="roundRect">
              <a:avLst/>
            </a:prstGeom>
            <a:solidFill>
              <a:schemeClr val="accent6"/>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Task Tracker</a:t>
              </a:r>
              <a:endParaRPr lang="en-US" sz="1100" dirty="0">
                <a:solidFill>
                  <a:srgbClr val="FFFFFF"/>
                </a:solidFill>
                <a:latin typeface="Arial" pitchFamily="34" charset="0"/>
                <a:cs typeface="Arial" pitchFamily="34" charset="0"/>
              </a:endParaRPr>
            </a:p>
          </p:txBody>
        </p:sp>
        <p:grpSp>
          <p:nvGrpSpPr>
            <p:cNvPr id="120" name="Group 332"/>
            <p:cNvGrpSpPr/>
            <p:nvPr/>
          </p:nvGrpSpPr>
          <p:grpSpPr>
            <a:xfrm>
              <a:off x="1586777" y="5304274"/>
              <a:ext cx="815611" cy="1246856"/>
              <a:chOff x="11312677" y="4385379"/>
              <a:chExt cx="420734" cy="643192"/>
            </a:xfrm>
          </p:grpSpPr>
          <p:sp>
            <p:nvSpPr>
              <p:cNvPr id="121" name="Rectangle 48"/>
              <p:cNvSpPr>
                <a:spLocks noChangeArrowheads="1"/>
              </p:cNvSpPr>
              <p:nvPr/>
            </p:nvSpPr>
            <p:spPr bwMode="auto">
              <a:xfrm>
                <a:off x="11312677" y="4385379"/>
                <a:ext cx="420734" cy="643192"/>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2"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3"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4"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5"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6"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7" name="Oval 54"/>
              <p:cNvSpPr>
                <a:spLocks noChangeArrowheads="1"/>
              </p:cNvSpPr>
              <p:nvPr/>
            </p:nvSpPr>
            <p:spPr bwMode="auto">
              <a:xfrm>
                <a:off x="11625810" y="4466383"/>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8" name="Oval 55"/>
              <p:cNvSpPr>
                <a:spLocks noChangeArrowheads="1"/>
              </p:cNvSpPr>
              <p:nvPr/>
            </p:nvSpPr>
            <p:spPr bwMode="auto">
              <a:xfrm>
                <a:off x="11625810" y="4571566"/>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9" name="Oval 56"/>
              <p:cNvSpPr>
                <a:spLocks noChangeArrowheads="1"/>
              </p:cNvSpPr>
              <p:nvPr/>
            </p:nvSpPr>
            <p:spPr bwMode="auto">
              <a:xfrm>
                <a:off x="11625810" y="4671914"/>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30" name="Oval 57"/>
              <p:cNvSpPr>
                <a:spLocks noChangeArrowheads="1"/>
              </p:cNvSpPr>
              <p:nvPr/>
            </p:nvSpPr>
            <p:spPr bwMode="auto">
              <a:xfrm>
                <a:off x="11625810" y="4777097"/>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31" name="Oval 58"/>
              <p:cNvSpPr>
                <a:spLocks noChangeArrowheads="1"/>
              </p:cNvSpPr>
              <p:nvPr/>
            </p:nvSpPr>
            <p:spPr bwMode="auto">
              <a:xfrm>
                <a:off x="11625810" y="4881072"/>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grpSp>
        <p:sp>
          <p:nvSpPr>
            <p:cNvPr id="132" name="Rounded Rectangle 131"/>
            <p:cNvSpPr/>
            <p:nvPr/>
          </p:nvSpPr>
          <p:spPr>
            <a:xfrm>
              <a:off x="500823" y="5585783"/>
              <a:ext cx="1005840" cy="327808"/>
            </a:xfrm>
            <a:prstGeom prst="roundRect">
              <a:avLst/>
            </a:prstGeom>
            <a:solidFill>
              <a:schemeClr val="accent4"/>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Name Node</a:t>
              </a:r>
              <a:endParaRPr lang="en-US" sz="1100" dirty="0">
                <a:solidFill>
                  <a:srgbClr val="FFFFFF"/>
                </a:solidFill>
                <a:latin typeface="Arial" pitchFamily="34" charset="0"/>
                <a:cs typeface="Arial" pitchFamily="34" charset="0"/>
              </a:endParaRPr>
            </a:p>
          </p:txBody>
        </p:sp>
        <p:sp>
          <p:nvSpPr>
            <p:cNvPr id="133" name="Rounded Rectangle 132"/>
            <p:cNvSpPr/>
            <p:nvPr/>
          </p:nvSpPr>
          <p:spPr>
            <a:xfrm>
              <a:off x="500823" y="5954755"/>
              <a:ext cx="1005840" cy="327808"/>
            </a:xfrm>
            <a:prstGeom prst="roundRect">
              <a:avLst/>
            </a:prstGeom>
            <a:solidFill>
              <a:schemeClr val="accent6"/>
            </a:solidFill>
            <a:ln w="12700">
              <a:noFill/>
            </a:ln>
          </p:spPr>
          <p:style>
            <a:lnRef idx="3">
              <a:schemeClr val="lt1"/>
            </a:lnRef>
            <a:fillRef idx="1">
              <a:schemeClr val="accent5"/>
            </a:fillRef>
            <a:effectRef idx="1">
              <a:schemeClr val="accent5"/>
            </a:effectRef>
            <a:fontRef idx="minor">
              <a:schemeClr val="lt1"/>
            </a:fontRef>
          </p:style>
          <p:txBody>
            <a:bodyPr lIns="36000" tIns="36000" rIns="36000" bIns="36000" rtlCol="0" anchor="ctr"/>
            <a:lstStyle/>
            <a:p>
              <a:pPr algn="ctr"/>
              <a:r>
                <a:rPr lang="en-US" sz="1050" dirty="0">
                  <a:solidFill>
                    <a:srgbClr val="FFFFFF"/>
                  </a:solidFill>
                  <a:latin typeface="Arial" pitchFamily="34" charset="0"/>
                  <a:cs typeface="Arial" pitchFamily="34" charset="0"/>
                </a:rPr>
                <a:t>Job Tracker</a:t>
              </a:r>
              <a:endParaRPr lang="en-US" sz="1100" dirty="0">
                <a:solidFill>
                  <a:srgbClr val="FFFFFF"/>
                </a:solidFill>
                <a:latin typeface="Arial" pitchFamily="34" charset="0"/>
                <a:cs typeface="Arial" pitchFamily="34" charset="0"/>
              </a:endParaRPr>
            </a:p>
          </p:txBody>
        </p:sp>
        <p:grpSp>
          <p:nvGrpSpPr>
            <p:cNvPr id="134" name="Group 332"/>
            <p:cNvGrpSpPr/>
            <p:nvPr/>
          </p:nvGrpSpPr>
          <p:grpSpPr>
            <a:xfrm>
              <a:off x="9168321" y="4088774"/>
              <a:ext cx="815611" cy="1246856"/>
              <a:chOff x="11312677" y="4385379"/>
              <a:chExt cx="420734" cy="643192"/>
            </a:xfrm>
          </p:grpSpPr>
          <p:sp>
            <p:nvSpPr>
              <p:cNvPr id="135" name="Rectangle 48"/>
              <p:cNvSpPr>
                <a:spLocks noChangeArrowheads="1"/>
              </p:cNvSpPr>
              <p:nvPr/>
            </p:nvSpPr>
            <p:spPr bwMode="auto">
              <a:xfrm>
                <a:off x="11312677" y="4385379"/>
                <a:ext cx="420734" cy="643192"/>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36"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37"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38"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39"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40"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41" name="Oval 54"/>
              <p:cNvSpPr>
                <a:spLocks noChangeArrowheads="1"/>
              </p:cNvSpPr>
              <p:nvPr/>
            </p:nvSpPr>
            <p:spPr bwMode="auto">
              <a:xfrm>
                <a:off x="11625810" y="4466383"/>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42" name="Oval 55"/>
              <p:cNvSpPr>
                <a:spLocks noChangeArrowheads="1"/>
              </p:cNvSpPr>
              <p:nvPr/>
            </p:nvSpPr>
            <p:spPr bwMode="auto">
              <a:xfrm>
                <a:off x="11625810" y="4571566"/>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43" name="Oval 56"/>
              <p:cNvSpPr>
                <a:spLocks noChangeArrowheads="1"/>
              </p:cNvSpPr>
              <p:nvPr/>
            </p:nvSpPr>
            <p:spPr bwMode="auto">
              <a:xfrm>
                <a:off x="11625810" y="4671914"/>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44" name="Oval 57"/>
              <p:cNvSpPr>
                <a:spLocks noChangeArrowheads="1"/>
              </p:cNvSpPr>
              <p:nvPr/>
            </p:nvSpPr>
            <p:spPr bwMode="auto">
              <a:xfrm>
                <a:off x="11625810" y="4777097"/>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45" name="Oval 58"/>
              <p:cNvSpPr>
                <a:spLocks noChangeArrowheads="1"/>
              </p:cNvSpPr>
              <p:nvPr/>
            </p:nvSpPr>
            <p:spPr bwMode="auto">
              <a:xfrm>
                <a:off x="11625810" y="4881072"/>
                <a:ext cx="32643" cy="3264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grpSp>
        <p:grpSp>
          <p:nvGrpSpPr>
            <p:cNvPr id="146" name="Group 334"/>
            <p:cNvGrpSpPr/>
            <p:nvPr/>
          </p:nvGrpSpPr>
          <p:grpSpPr>
            <a:xfrm>
              <a:off x="5359590" y="4239774"/>
              <a:ext cx="581700" cy="889271"/>
              <a:chOff x="11312677" y="4385379"/>
              <a:chExt cx="420734" cy="643192"/>
            </a:xfrm>
          </p:grpSpPr>
          <p:sp>
            <p:nvSpPr>
              <p:cNvPr id="147" name="Rectangle 48"/>
              <p:cNvSpPr>
                <a:spLocks noChangeArrowheads="1"/>
              </p:cNvSpPr>
              <p:nvPr/>
            </p:nvSpPr>
            <p:spPr bwMode="auto">
              <a:xfrm>
                <a:off x="11312677" y="4385379"/>
                <a:ext cx="420734" cy="643192"/>
              </a:xfrm>
              <a:prstGeom prst="rect">
                <a:avLst/>
              </a:prstGeom>
              <a:solidFill>
                <a:schemeClr val="accent4">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48"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49"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0"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1"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2"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3" name="Oval 54"/>
              <p:cNvSpPr>
                <a:spLocks noChangeArrowheads="1"/>
              </p:cNvSpPr>
              <p:nvPr/>
            </p:nvSpPr>
            <p:spPr bwMode="auto">
              <a:xfrm>
                <a:off x="11625810" y="4466383"/>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4" name="Oval 55"/>
              <p:cNvSpPr>
                <a:spLocks noChangeArrowheads="1"/>
              </p:cNvSpPr>
              <p:nvPr/>
            </p:nvSpPr>
            <p:spPr bwMode="auto">
              <a:xfrm>
                <a:off x="11625810" y="4571566"/>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5" name="Oval 56"/>
              <p:cNvSpPr>
                <a:spLocks noChangeArrowheads="1"/>
              </p:cNvSpPr>
              <p:nvPr/>
            </p:nvSpPr>
            <p:spPr bwMode="auto">
              <a:xfrm>
                <a:off x="11625810" y="4671914"/>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6" name="Oval 57"/>
              <p:cNvSpPr>
                <a:spLocks noChangeArrowheads="1"/>
              </p:cNvSpPr>
              <p:nvPr/>
            </p:nvSpPr>
            <p:spPr bwMode="auto">
              <a:xfrm>
                <a:off x="11625810" y="4777097"/>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7" name="Oval 58"/>
              <p:cNvSpPr>
                <a:spLocks noChangeArrowheads="1"/>
              </p:cNvSpPr>
              <p:nvPr/>
            </p:nvSpPr>
            <p:spPr bwMode="auto">
              <a:xfrm>
                <a:off x="11625810" y="4881072"/>
                <a:ext cx="32643" cy="32644"/>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grpSp>
          <p:nvGrpSpPr>
            <p:cNvPr id="158" name="Group 157"/>
            <p:cNvGrpSpPr/>
            <p:nvPr/>
          </p:nvGrpSpPr>
          <p:grpSpPr>
            <a:xfrm>
              <a:off x="11687753" y="6037858"/>
              <a:ext cx="161865" cy="313735"/>
              <a:chOff x="8018355" y="6002801"/>
              <a:chExt cx="145517" cy="282046"/>
            </a:xfrm>
          </p:grpSpPr>
          <p:sp>
            <p:nvSpPr>
              <p:cNvPr id="159" name="Freeform 14"/>
              <p:cNvSpPr>
                <a:spLocks/>
              </p:cNvSpPr>
              <p:nvPr/>
            </p:nvSpPr>
            <p:spPr bwMode="auto">
              <a:xfrm>
                <a:off x="8076990" y="6174854"/>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0" name="Freeform 15"/>
              <p:cNvSpPr>
                <a:spLocks/>
              </p:cNvSpPr>
              <p:nvPr/>
            </p:nvSpPr>
            <p:spPr bwMode="auto">
              <a:xfrm>
                <a:off x="8018355" y="6078127"/>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1" name="Freeform 16"/>
              <p:cNvSpPr>
                <a:spLocks/>
              </p:cNvSpPr>
              <p:nvPr/>
            </p:nvSpPr>
            <p:spPr bwMode="auto">
              <a:xfrm>
                <a:off x="8037615" y="6002801"/>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grpSp>
          <p:nvGrpSpPr>
            <p:cNvPr id="162" name="Group 161"/>
            <p:cNvGrpSpPr/>
            <p:nvPr/>
          </p:nvGrpSpPr>
          <p:grpSpPr>
            <a:xfrm>
              <a:off x="10037374" y="5016067"/>
              <a:ext cx="161865" cy="313735"/>
              <a:chOff x="8018355" y="6002801"/>
              <a:chExt cx="145517" cy="282046"/>
            </a:xfrm>
          </p:grpSpPr>
          <p:sp>
            <p:nvSpPr>
              <p:cNvPr id="163" name="Freeform 14"/>
              <p:cNvSpPr>
                <a:spLocks/>
              </p:cNvSpPr>
              <p:nvPr/>
            </p:nvSpPr>
            <p:spPr bwMode="auto">
              <a:xfrm>
                <a:off x="8076990" y="6174854"/>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4" name="Freeform 15"/>
              <p:cNvSpPr>
                <a:spLocks/>
              </p:cNvSpPr>
              <p:nvPr/>
            </p:nvSpPr>
            <p:spPr bwMode="auto">
              <a:xfrm>
                <a:off x="8018355" y="6078127"/>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5" name="Freeform 16"/>
              <p:cNvSpPr>
                <a:spLocks/>
              </p:cNvSpPr>
              <p:nvPr/>
            </p:nvSpPr>
            <p:spPr bwMode="auto">
              <a:xfrm>
                <a:off x="8037615" y="6002801"/>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cxnSp>
          <p:nvCxnSpPr>
            <p:cNvPr id="166" name="Elbow Connector 165"/>
            <p:cNvCxnSpPr/>
            <p:nvPr/>
          </p:nvCxnSpPr>
          <p:spPr>
            <a:xfrm rot="16200000" flipH="1">
              <a:off x="2024764" y="5254647"/>
              <a:ext cx="568743" cy="2610784"/>
            </a:xfrm>
            <a:prstGeom prst="bentConnector2">
              <a:avLst/>
            </a:prstGeom>
            <a:ln w="38100">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7" name="Elbow Connector 166"/>
            <p:cNvCxnSpPr>
              <a:endCxn id="135" idx="3"/>
            </p:cNvCxnSpPr>
            <p:nvPr/>
          </p:nvCxnSpPr>
          <p:spPr>
            <a:xfrm rot="5400000" flipH="1" flipV="1">
              <a:off x="9353757" y="5262095"/>
              <a:ext cx="1180067" cy="80283"/>
            </a:xfrm>
            <a:prstGeom prst="bentConnector4">
              <a:avLst>
                <a:gd name="adj1" fmla="val 31790"/>
                <a:gd name="adj2" fmla="val 384743"/>
              </a:avLst>
            </a:prstGeom>
            <a:ln w="38100">
              <a:solidFill>
                <a:srgbClr val="00206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68" name="Elbow Connector 167"/>
            <p:cNvCxnSpPr>
              <a:stCxn id="147" idx="2"/>
              <a:endCxn id="204" idx="0"/>
            </p:cNvCxnSpPr>
            <p:nvPr/>
          </p:nvCxnSpPr>
          <p:spPr>
            <a:xfrm rot="16200000" flipH="1">
              <a:off x="7385538" y="3393946"/>
              <a:ext cx="783010" cy="4253207"/>
            </a:xfrm>
            <a:prstGeom prst="bentConnector3">
              <a:avLst>
                <a:gd name="adj1" fmla="val 50000"/>
              </a:avLst>
            </a:prstGeom>
            <a:ln w="38100">
              <a:solidFill>
                <a:srgbClr val="00206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9" name="Elbow Connector 168"/>
            <p:cNvCxnSpPr>
              <a:stCxn id="132" idx="0"/>
              <a:endCxn id="112" idx="0"/>
            </p:cNvCxnSpPr>
            <p:nvPr/>
          </p:nvCxnSpPr>
          <p:spPr>
            <a:xfrm rot="16200000" flipH="1">
              <a:off x="2219704" y="4369821"/>
              <a:ext cx="690295" cy="3122218"/>
            </a:xfrm>
            <a:prstGeom prst="bentConnector3">
              <a:avLst>
                <a:gd name="adj1" fmla="val -33116"/>
              </a:avLst>
            </a:prstGeom>
            <a:ln w="38100">
              <a:solidFill>
                <a:schemeClr val="accent4"/>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0" name="Rectangle 169"/>
            <p:cNvSpPr/>
            <p:nvPr/>
          </p:nvSpPr>
          <p:spPr>
            <a:xfrm>
              <a:off x="9175088" y="3792000"/>
              <a:ext cx="764953" cy="276999"/>
            </a:xfrm>
            <a:prstGeom prst="rect">
              <a:avLst/>
            </a:prstGeom>
          </p:spPr>
          <p:txBody>
            <a:bodyPr wrap="none">
              <a:spAutoFit/>
            </a:bodyPr>
            <a:lstStyle/>
            <a:p>
              <a:pPr algn="ctr"/>
              <a:r>
                <a:rPr lang="en-US" sz="1200" dirty="0" err="1">
                  <a:solidFill>
                    <a:srgbClr val="505050"/>
                  </a:solidFill>
                  <a:latin typeface="Arial" pitchFamily="34" charset="0"/>
                  <a:cs typeface="Arial" pitchFamily="34" charset="0"/>
                </a:rPr>
                <a:t>HMaster</a:t>
              </a:r>
              <a:endParaRPr lang="en-US" sz="1400" dirty="0">
                <a:solidFill>
                  <a:srgbClr val="505050"/>
                </a:solidFill>
                <a:latin typeface="Arial" pitchFamily="34" charset="0"/>
                <a:cs typeface="Arial" pitchFamily="34" charset="0"/>
              </a:endParaRPr>
            </a:p>
          </p:txBody>
        </p:sp>
        <p:sp>
          <p:nvSpPr>
            <p:cNvPr id="171" name="Rectangle 170"/>
            <p:cNvSpPr/>
            <p:nvPr/>
          </p:nvSpPr>
          <p:spPr>
            <a:xfrm>
              <a:off x="5100337" y="3951087"/>
              <a:ext cx="1051891" cy="276999"/>
            </a:xfrm>
            <a:prstGeom prst="rect">
              <a:avLst/>
            </a:prstGeom>
          </p:spPr>
          <p:txBody>
            <a:bodyPr wrap="none">
              <a:spAutoFit/>
            </a:bodyPr>
            <a:lstStyle/>
            <a:p>
              <a:pPr algn="ctr"/>
              <a:r>
                <a:rPr lang="en-US" sz="1200" dirty="0">
                  <a:solidFill>
                    <a:srgbClr val="505050"/>
                  </a:solidFill>
                  <a:latin typeface="Arial" pitchFamily="34" charset="0"/>
                  <a:cs typeface="Arial" pitchFamily="34" charset="0"/>
                </a:rPr>
                <a:t>Coordination</a:t>
              </a:r>
            </a:p>
          </p:txBody>
        </p:sp>
        <p:sp>
          <p:nvSpPr>
            <p:cNvPr id="172" name="Rectangle 171"/>
            <p:cNvSpPr/>
            <p:nvPr/>
          </p:nvSpPr>
          <p:spPr>
            <a:xfrm>
              <a:off x="2629098" y="5615270"/>
              <a:ext cx="1164100" cy="276999"/>
            </a:xfrm>
            <a:prstGeom prst="rect">
              <a:avLst/>
            </a:prstGeom>
          </p:spPr>
          <p:txBody>
            <a:bodyPr wrap="none">
              <a:spAutoFit/>
            </a:bodyPr>
            <a:lstStyle/>
            <a:p>
              <a:pPr algn="ctr"/>
              <a:r>
                <a:rPr lang="en-US" sz="1200" dirty="0">
                  <a:solidFill>
                    <a:srgbClr val="505050"/>
                  </a:solidFill>
                  <a:latin typeface="Arial" pitchFamily="34" charset="0"/>
                  <a:cs typeface="Arial" pitchFamily="34" charset="0"/>
                </a:rPr>
                <a:t>Region Server</a:t>
              </a:r>
            </a:p>
          </p:txBody>
        </p:sp>
        <p:sp>
          <p:nvSpPr>
            <p:cNvPr id="173" name="Rectangle 172"/>
            <p:cNvSpPr/>
            <p:nvPr/>
          </p:nvSpPr>
          <p:spPr>
            <a:xfrm>
              <a:off x="4919730" y="5607184"/>
              <a:ext cx="1164100" cy="276999"/>
            </a:xfrm>
            <a:prstGeom prst="rect">
              <a:avLst/>
            </a:prstGeom>
          </p:spPr>
          <p:txBody>
            <a:bodyPr wrap="none">
              <a:spAutoFit/>
            </a:bodyPr>
            <a:lstStyle/>
            <a:p>
              <a:pPr algn="ctr"/>
              <a:r>
                <a:rPr lang="en-US" sz="1200" dirty="0">
                  <a:solidFill>
                    <a:srgbClr val="FFFFFF"/>
                  </a:solidFill>
                  <a:latin typeface="Arial" pitchFamily="34" charset="0"/>
                  <a:cs typeface="Arial" pitchFamily="34" charset="0"/>
                </a:rPr>
                <a:t>Region Server</a:t>
              </a:r>
            </a:p>
          </p:txBody>
        </p:sp>
        <p:sp>
          <p:nvSpPr>
            <p:cNvPr id="174" name="Rectangle 173"/>
            <p:cNvSpPr/>
            <p:nvPr/>
          </p:nvSpPr>
          <p:spPr>
            <a:xfrm>
              <a:off x="7071920" y="5617457"/>
              <a:ext cx="1164100" cy="276999"/>
            </a:xfrm>
            <a:prstGeom prst="rect">
              <a:avLst/>
            </a:prstGeom>
          </p:spPr>
          <p:txBody>
            <a:bodyPr wrap="none">
              <a:spAutoFit/>
            </a:bodyPr>
            <a:lstStyle/>
            <a:p>
              <a:pPr algn="ctr"/>
              <a:r>
                <a:rPr lang="en-US" sz="1200" dirty="0">
                  <a:solidFill>
                    <a:srgbClr val="FFFFFF"/>
                  </a:solidFill>
                  <a:latin typeface="Arial" pitchFamily="34" charset="0"/>
                  <a:cs typeface="Arial" pitchFamily="34" charset="0"/>
                </a:rPr>
                <a:t>Region Server</a:t>
              </a:r>
            </a:p>
          </p:txBody>
        </p:sp>
        <p:sp>
          <p:nvSpPr>
            <p:cNvPr id="175" name="Rectangle 174"/>
            <p:cNvSpPr/>
            <p:nvPr/>
          </p:nvSpPr>
          <p:spPr>
            <a:xfrm>
              <a:off x="9341466" y="5630737"/>
              <a:ext cx="1164100" cy="276999"/>
            </a:xfrm>
            <a:prstGeom prst="rect">
              <a:avLst/>
            </a:prstGeom>
          </p:spPr>
          <p:txBody>
            <a:bodyPr wrap="none">
              <a:spAutoFit/>
            </a:bodyPr>
            <a:lstStyle/>
            <a:p>
              <a:pPr algn="ctr"/>
              <a:r>
                <a:rPr lang="en-US" sz="1200" dirty="0">
                  <a:solidFill>
                    <a:srgbClr val="FFFFFF"/>
                  </a:solidFill>
                  <a:latin typeface="Arial" pitchFamily="34" charset="0"/>
                  <a:cs typeface="Arial" pitchFamily="34" charset="0"/>
                </a:rPr>
                <a:t>Region Server</a:t>
              </a:r>
            </a:p>
          </p:txBody>
        </p:sp>
        <p:cxnSp>
          <p:nvCxnSpPr>
            <p:cNvPr id="176" name="Elbow Connector 175"/>
            <p:cNvCxnSpPr>
              <a:endCxn id="113" idx="0"/>
            </p:cNvCxnSpPr>
            <p:nvPr/>
          </p:nvCxnSpPr>
          <p:spPr>
            <a:xfrm>
              <a:off x="5804579" y="6031355"/>
              <a:ext cx="600588" cy="244723"/>
            </a:xfrm>
            <a:prstGeom prst="bentConnector2">
              <a:avLst/>
            </a:prstGeom>
            <a:ln w="381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77" name="Group 332"/>
            <p:cNvGrpSpPr/>
            <p:nvPr/>
          </p:nvGrpSpPr>
          <p:grpSpPr>
            <a:xfrm>
              <a:off x="5117256" y="5913186"/>
              <a:ext cx="715124" cy="1093238"/>
              <a:chOff x="11312677" y="4385379"/>
              <a:chExt cx="420734" cy="643192"/>
            </a:xfrm>
          </p:grpSpPr>
          <p:sp>
            <p:nvSpPr>
              <p:cNvPr id="178" name="Rectangle 48"/>
              <p:cNvSpPr>
                <a:spLocks noChangeArrowheads="1"/>
              </p:cNvSpPr>
              <p:nvPr/>
            </p:nvSpPr>
            <p:spPr bwMode="auto">
              <a:xfrm>
                <a:off x="11312677" y="4385379"/>
                <a:ext cx="420734" cy="643192"/>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79"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80"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81"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82"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83"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84" name="Oval 54"/>
              <p:cNvSpPr>
                <a:spLocks noChangeArrowheads="1"/>
              </p:cNvSpPr>
              <p:nvPr/>
            </p:nvSpPr>
            <p:spPr bwMode="auto">
              <a:xfrm>
                <a:off x="11625810" y="4466383"/>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85" name="Oval 55"/>
              <p:cNvSpPr>
                <a:spLocks noChangeArrowheads="1"/>
              </p:cNvSpPr>
              <p:nvPr/>
            </p:nvSpPr>
            <p:spPr bwMode="auto">
              <a:xfrm>
                <a:off x="11625810" y="4571566"/>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86" name="Oval 56"/>
              <p:cNvSpPr>
                <a:spLocks noChangeArrowheads="1"/>
              </p:cNvSpPr>
              <p:nvPr/>
            </p:nvSpPr>
            <p:spPr bwMode="auto">
              <a:xfrm>
                <a:off x="11625810" y="4671914"/>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87" name="Oval 57"/>
              <p:cNvSpPr>
                <a:spLocks noChangeArrowheads="1"/>
              </p:cNvSpPr>
              <p:nvPr/>
            </p:nvSpPr>
            <p:spPr bwMode="auto">
              <a:xfrm>
                <a:off x="11625810" y="4777097"/>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88" name="Oval 58"/>
              <p:cNvSpPr>
                <a:spLocks noChangeArrowheads="1"/>
              </p:cNvSpPr>
              <p:nvPr/>
            </p:nvSpPr>
            <p:spPr bwMode="auto">
              <a:xfrm>
                <a:off x="11625810" y="4881072"/>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grpSp>
        <p:cxnSp>
          <p:nvCxnSpPr>
            <p:cNvPr id="189" name="Elbow Connector 188"/>
            <p:cNvCxnSpPr>
              <a:endCxn id="114" idx="0"/>
            </p:cNvCxnSpPr>
            <p:nvPr/>
          </p:nvCxnSpPr>
          <p:spPr>
            <a:xfrm>
              <a:off x="7945071" y="6086296"/>
              <a:ext cx="616196" cy="189782"/>
            </a:xfrm>
            <a:prstGeom prst="bentConnector2">
              <a:avLst/>
            </a:prstGeom>
            <a:ln w="381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0" name="Elbow Connector 189"/>
            <p:cNvCxnSpPr>
              <a:endCxn id="115" idx="0"/>
            </p:cNvCxnSpPr>
            <p:nvPr/>
          </p:nvCxnSpPr>
          <p:spPr>
            <a:xfrm>
              <a:off x="10205272" y="6095564"/>
              <a:ext cx="616511" cy="180514"/>
            </a:xfrm>
            <a:prstGeom prst="bentConnector2">
              <a:avLst/>
            </a:prstGeom>
            <a:ln w="381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91" name="Group 332"/>
            <p:cNvGrpSpPr/>
            <p:nvPr/>
          </p:nvGrpSpPr>
          <p:grpSpPr>
            <a:xfrm>
              <a:off x="7283543" y="5913186"/>
              <a:ext cx="715124" cy="1093238"/>
              <a:chOff x="11312677" y="4385379"/>
              <a:chExt cx="420734" cy="643192"/>
            </a:xfrm>
          </p:grpSpPr>
          <p:sp>
            <p:nvSpPr>
              <p:cNvPr id="192" name="Rectangle 48"/>
              <p:cNvSpPr>
                <a:spLocks noChangeArrowheads="1"/>
              </p:cNvSpPr>
              <p:nvPr/>
            </p:nvSpPr>
            <p:spPr bwMode="auto">
              <a:xfrm>
                <a:off x="11312677" y="4385379"/>
                <a:ext cx="420734" cy="643192"/>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93"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94"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95"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96"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97"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98" name="Oval 54"/>
              <p:cNvSpPr>
                <a:spLocks noChangeArrowheads="1"/>
              </p:cNvSpPr>
              <p:nvPr/>
            </p:nvSpPr>
            <p:spPr bwMode="auto">
              <a:xfrm>
                <a:off x="11625810" y="4466383"/>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99" name="Oval 55"/>
              <p:cNvSpPr>
                <a:spLocks noChangeArrowheads="1"/>
              </p:cNvSpPr>
              <p:nvPr/>
            </p:nvSpPr>
            <p:spPr bwMode="auto">
              <a:xfrm>
                <a:off x="11625810" y="4571566"/>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00" name="Oval 56"/>
              <p:cNvSpPr>
                <a:spLocks noChangeArrowheads="1"/>
              </p:cNvSpPr>
              <p:nvPr/>
            </p:nvSpPr>
            <p:spPr bwMode="auto">
              <a:xfrm>
                <a:off x="11625810" y="4671914"/>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01" name="Oval 57"/>
              <p:cNvSpPr>
                <a:spLocks noChangeArrowheads="1"/>
              </p:cNvSpPr>
              <p:nvPr/>
            </p:nvSpPr>
            <p:spPr bwMode="auto">
              <a:xfrm>
                <a:off x="11625810" y="4777097"/>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02" name="Oval 58"/>
              <p:cNvSpPr>
                <a:spLocks noChangeArrowheads="1"/>
              </p:cNvSpPr>
              <p:nvPr/>
            </p:nvSpPr>
            <p:spPr bwMode="auto">
              <a:xfrm>
                <a:off x="11625810" y="4881072"/>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grpSp>
        <p:grpSp>
          <p:nvGrpSpPr>
            <p:cNvPr id="203" name="Group 332"/>
            <p:cNvGrpSpPr/>
            <p:nvPr/>
          </p:nvGrpSpPr>
          <p:grpSpPr>
            <a:xfrm>
              <a:off x="9546085" y="5912055"/>
              <a:ext cx="715124" cy="1093238"/>
              <a:chOff x="11312677" y="4385379"/>
              <a:chExt cx="420734" cy="643192"/>
            </a:xfrm>
          </p:grpSpPr>
          <p:sp>
            <p:nvSpPr>
              <p:cNvPr id="204" name="Rectangle 48"/>
              <p:cNvSpPr>
                <a:spLocks noChangeArrowheads="1"/>
              </p:cNvSpPr>
              <p:nvPr/>
            </p:nvSpPr>
            <p:spPr bwMode="auto">
              <a:xfrm>
                <a:off x="11312677" y="4385379"/>
                <a:ext cx="420734" cy="643192"/>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05"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06"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07"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08"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09"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10" name="Oval 54"/>
              <p:cNvSpPr>
                <a:spLocks noChangeArrowheads="1"/>
              </p:cNvSpPr>
              <p:nvPr/>
            </p:nvSpPr>
            <p:spPr bwMode="auto">
              <a:xfrm>
                <a:off x="11625810" y="4466383"/>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11" name="Oval 55"/>
              <p:cNvSpPr>
                <a:spLocks noChangeArrowheads="1"/>
              </p:cNvSpPr>
              <p:nvPr/>
            </p:nvSpPr>
            <p:spPr bwMode="auto">
              <a:xfrm>
                <a:off x="11625810" y="4571566"/>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12" name="Oval 56"/>
              <p:cNvSpPr>
                <a:spLocks noChangeArrowheads="1"/>
              </p:cNvSpPr>
              <p:nvPr/>
            </p:nvSpPr>
            <p:spPr bwMode="auto">
              <a:xfrm>
                <a:off x="11625810" y="4671914"/>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13" name="Oval 57"/>
              <p:cNvSpPr>
                <a:spLocks noChangeArrowheads="1"/>
              </p:cNvSpPr>
              <p:nvPr/>
            </p:nvSpPr>
            <p:spPr bwMode="auto">
              <a:xfrm>
                <a:off x="11625810" y="4777097"/>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214" name="Oval 58"/>
              <p:cNvSpPr>
                <a:spLocks noChangeArrowheads="1"/>
              </p:cNvSpPr>
              <p:nvPr/>
            </p:nvSpPr>
            <p:spPr bwMode="auto">
              <a:xfrm>
                <a:off x="11625810" y="4881072"/>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grpSp>
        <p:cxnSp>
          <p:nvCxnSpPr>
            <p:cNvPr id="215" name="Straight Arrow Connector 214"/>
            <p:cNvCxnSpPr/>
            <p:nvPr/>
          </p:nvCxnSpPr>
          <p:spPr>
            <a:xfrm flipH="1">
              <a:off x="6468161" y="4701444"/>
              <a:ext cx="2700160" cy="14615"/>
            </a:xfrm>
            <a:prstGeom prst="straightConnector1">
              <a:avLst/>
            </a:prstGeom>
            <a:ln w="38100">
              <a:solidFill>
                <a:srgbClr val="002060"/>
              </a:solidFill>
              <a:headEnd type="triangle"/>
              <a:tailEnd type="triangle"/>
            </a:ln>
          </p:spPr>
          <p:style>
            <a:lnRef idx="1">
              <a:schemeClr val="accent1"/>
            </a:lnRef>
            <a:fillRef idx="0">
              <a:schemeClr val="accent1"/>
            </a:fillRef>
            <a:effectRef idx="0">
              <a:schemeClr val="accent1"/>
            </a:effectRef>
            <a:fontRef idx="minor">
              <a:schemeClr val="tx1"/>
            </a:fontRef>
          </p:style>
        </p:cxnSp>
      </p:grpSp>
      <p:pic>
        <p:nvPicPr>
          <p:cNvPr id="217" name="Picture 2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86206" y="380497"/>
            <a:ext cx="2657648" cy="656946"/>
          </a:xfrm>
          <a:prstGeom prst="rect">
            <a:avLst/>
          </a:prstGeom>
        </p:spPr>
      </p:pic>
      <p:sp>
        <p:nvSpPr>
          <p:cNvPr id="218" name="Text Placeholder 2"/>
          <p:cNvSpPr>
            <a:spLocks noGrp="1"/>
          </p:cNvSpPr>
          <p:nvPr>
            <p:ph type="body" sz="quarter" idx="11"/>
          </p:nvPr>
        </p:nvSpPr>
        <p:spPr>
          <a:xfrm>
            <a:off x="274639" y="1212849"/>
            <a:ext cx="11889564" cy="2059025"/>
          </a:xfrm>
        </p:spPr>
        <p:txBody>
          <a:bodyPr/>
          <a:lstStyle/>
          <a:p>
            <a:r>
              <a:rPr lang="en-US" sz="2400" dirty="0" smtClean="0">
                <a:latin typeface="Segoe UI Semibold" panose="020B0702040204020203" pitchFamily="34" charset="0"/>
                <a:cs typeface="Segoe UI Semibold" panose="020B0702040204020203" pitchFamily="34" charset="0"/>
              </a:rPr>
              <a:t>NoSQL database on data in </a:t>
            </a:r>
            <a:r>
              <a:rPr lang="en-US" sz="2400" dirty="0" err="1" smtClean="0">
                <a:latin typeface="Segoe UI Semibold" panose="020B0702040204020203" pitchFamily="34" charset="0"/>
                <a:cs typeface="Segoe UI Semibold" panose="020B0702040204020203" pitchFamily="34" charset="0"/>
              </a:rPr>
              <a:t>HDInsight</a:t>
            </a:r>
            <a:endParaRPr lang="en-US" sz="2400" dirty="0" smtClean="0">
              <a:latin typeface="Segoe UI Semibold" panose="020B0702040204020203" pitchFamily="34" charset="0"/>
              <a:cs typeface="Segoe UI Semibold" panose="020B0702040204020203" pitchFamily="34" charset="0"/>
            </a:endParaRPr>
          </a:p>
          <a:p>
            <a:pPr lvl="1"/>
            <a:r>
              <a:rPr lang="en-US" dirty="0" smtClean="0">
                <a:gradFill>
                  <a:gsLst>
                    <a:gs pos="2920">
                      <a:schemeClr val="tx2"/>
                    </a:gs>
                    <a:gs pos="39000">
                      <a:schemeClr val="tx2"/>
                    </a:gs>
                  </a:gsLst>
                  <a:lin ang="5400000" scaled="0"/>
                </a:gradFill>
              </a:rPr>
              <a:t>Columnar, NoSQL database</a:t>
            </a:r>
          </a:p>
          <a:p>
            <a:pPr lvl="1"/>
            <a:r>
              <a:rPr lang="en-US" dirty="0" smtClean="0">
                <a:gradFill>
                  <a:gsLst>
                    <a:gs pos="2920">
                      <a:schemeClr val="tx2"/>
                    </a:gs>
                    <a:gs pos="39000">
                      <a:schemeClr val="tx2"/>
                    </a:gs>
                  </a:gsLst>
                  <a:lin ang="5400000" scaled="0"/>
                </a:gradFill>
              </a:rPr>
              <a:t>Runs on top of the Hadoop Distributed File System (HDFS)</a:t>
            </a:r>
          </a:p>
          <a:p>
            <a:pPr lvl="1"/>
            <a:r>
              <a:rPr lang="en-US" dirty="0" smtClean="0">
                <a:gradFill>
                  <a:gsLst>
                    <a:gs pos="2920">
                      <a:schemeClr val="tx2"/>
                    </a:gs>
                    <a:gs pos="39000">
                      <a:schemeClr val="tx2"/>
                    </a:gs>
                  </a:gsLst>
                  <a:lin ang="5400000" scaled="0"/>
                </a:gradFill>
              </a:rPr>
              <a:t>Provides flexibility in that new columns can be added to column families at any time</a:t>
            </a:r>
          </a:p>
        </p:txBody>
      </p:sp>
    </p:spTree>
    <p:extLst>
      <p:ext uri="{BB962C8B-B14F-4D97-AF65-F5344CB8AC3E}">
        <p14:creationId xmlns:p14="http://schemas.microsoft.com/office/powerpoint/2010/main" val="35025880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0"/>
                                  </p:stCondLst>
                                  <p:childTnLst>
                                    <p:set>
                                      <p:cBhvr>
                                        <p:cTn id="11" dur="1" fill="hold">
                                          <p:stCondLst>
                                            <p:cond delay="0"/>
                                          </p:stCondLst>
                                        </p:cTn>
                                        <p:tgtEl>
                                          <p:spTgt spid="218">
                                            <p:txEl>
                                              <p:pRg st="0" end="0"/>
                                            </p:txEl>
                                          </p:spTgt>
                                        </p:tgtEl>
                                        <p:attrNameLst>
                                          <p:attrName>style.visibility</p:attrName>
                                        </p:attrNameLst>
                                      </p:cBhvr>
                                      <p:to>
                                        <p:strVal val="visible"/>
                                      </p:to>
                                    </p:set>
                                    <p:animEffect transition="in" filter="fade">
                                      <p:cBhvr>
                                        <p:cTn id="12" dur="750"/>
                                        <p:tgtEl>
                                          <p:spTgt spid="218">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18">
                                            <p:txEl>
                                              <p:pRg st="1" end="1"/>
                                            </p:txEl>
                                          </p:spTgt>
                                        </p:tgtEl>
                                        <p:attrNameLst>
                                          <p:attrName>style.visibility</p:attrName>
                                        </p:attrNameLst>
                                      </p:cBhvr>
                                      <p:to>
                                        <p:strVal val="visible"/>
                                      </p:to>
                                    </p:set>
                                    <p:animEffect transition="in" filter="fade">
                                      <p:cBhvr>
                                        <p:cTn id="15" dur="750"/>
                                        <p:tgtEl>
                                          <p:spTgt spid="218">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8">
                                            <p:txEl>
                                              <p:pRg st="2" end="2"/>
                                            </p:txEl>
                                          </p:spTgt>
                                        </p:tgtEl>
                                        <p:attrNameLst>
                                          <p:attrName>style.visibility</p:attrName>
                                        </p:attrNameLst>
                                      </p:cBhvr>
                                      <p:to>
                                        <p:strVal val="visible"/>
                                      </p:to>
                                    </p:set>
                                    <p:animEffect transition="in" filter="fade">
                                      <p:cBhvr>
                                        <p:cTn id="18" dur="750"/>
                                        <p:tgtEl>
                                          <p:spTgt spid="218">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8">
                                            <p:txEl>
                                              <p:pRg st="3" end="3"/>
                                            </p:txEl>
                                          </p:spTgt>
                                        </p:tgtEl>
                                        <p:attrNameLst>
                                          <p:attrName>style.visibility</p:attrName>
                                        </p:attrNameLst>
                                      </p:cBhvr>
                                      <p:to>
                                        <p:strVal val="visible"/>
                                      </p:to>
                                    </p:set>
                                    <p:animEffect transition="in" filter="fade">
                                      <p:cBhvr>
                                        <p:cTn id="21" dur="750"/>
                                        <p:tgtEl>
                                          <p:spTgt spid="21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8"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8541116" cy="917575"/>
          </a:xfrm>
        </p:spPr>
        <p:txBody>
          <a:bodyPr/>
          <a:lstStyle/>
          <a:p>
            <a:r>
              <a:rPr lang="en-US" dirty="0" smtClean="0"/>
              <a:t>HDInsight supports Mahout</a:t>
            </a:r>
            <a:endParaRPr lang="en-US" dirty="0"/>
          </a:p>
        </p:txBody>
      </p:sp>
      <p:pic>
        <p:nvPicPr>
          <p:cNvPr id="53" name="Picture 52"/>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0045703" y="228208"/>
            <a:ext cx="2251131" cy="941896"/>
          </a:xfrm>
          <a:prstGeom prst="rect">
            <a:avLst/>
          </a:prstGeom>
        </p:spPr>
      </p:pic>
      <p:sp>
        <p:nvSpPr>
          <p:cNvPr id="54" name="Text Placeholder 2"/>
          <p:cNvSpPr>
            <a:spLocks noGrp="1"/>
          </p:cNvSpPr>
          <p:nvPr>
            <p:ph type="body" sz="quarter" idx="11"/>
          </p:nvPr>
        </p:nvSpPr>
        <p:spPr>
          <a:xfrm>
            <a:off x="274639" y="1212849"/>
            <a:ext cx="12408974" cy="2059025"/>
          </a:xfrm>
        </p:spPr>
        <p:txBody>
          <a:bodyPr/>
          <a:lstStyle/>
          <a:p>
            <a:r>
              <a:rPr lang="en-US" sz="2400" dirty="0" smtClean="0">
                <a:latin typeface="Segoe UI Semibold" panose="020B0702040204020203" pitchFamily="34" charset="0"/>
                <a:cs typeface="Segoe UI Semibold" panose="020B0702040204020203" pitchFamily="34" charset="0"/>
              </a:rPr>
              <a:t>Machine learning library </a:t>
            </a:r>
          </a:p>
          <a:p>
            <a:pPr lvl="1"/>
            <a:r>
              <a:rPr lang="en-US" dirty="0" smtClean="0">
                <a:gradFill>
                  <a:gsLst>
                    <a:gs pos="2920">
                      <a:schemeClr val="tx2"/>
                    </a:gs>
                    <a:gs pos="39000">
                      <a:schemeClr val="tx2"/>
                    </a:gs>
                  </a:gsLst>
                  <a:lin ang="5400000" scaled="0"/>
                </a:gradFill>
              </a:rPr>
              <a:t>A library of machine learning algorithms to execute on data in HDFS</a:t>
            </a:r>
          </a:p>
          <a:p>
            <a:pPr lvl="1"/>
            <a:r>
              <a:rPr lang="en-US" dirty="0" smtClean="0">
                <a:gradFill>
                  <a:gsLst>
                    <a:gs pos="2920">
                      <a:schemeClr val="tx2"/>
                    </a:gs>
                    <a:gs pos="39000">
                      <a:schemeClr val="tx2"/>
                    </a:gs>
                  </a:gsLst>
                  <a:lin ang="5400000" scaled="0"/>
                </a:gradFill>
              </a:rPr>
              <a:t>Algorithms are not dependent on size of data and can scale with large datasets</a:t>
            </a:r>
          </a:p>
          <a:p>
            <a:pPr lvl="1"/>
            <a:r>
              <a:rPr lang="en-US" dirty="0" smtClean="0">
                <a:gradFill>
                  <a:gsLst>
                    <a:gs pos="2920">
                      <a:schemeClr val="tx2"/>
                    </a:gs>
                    <a:gs pos="39000">
                      <a:schemeClr val="tx2"/>
                    </a:gs>
                  </a:gsLst>
                  <a:lin ang="5400000" scaled="0"/>
                </a:gradFill>
              </a:rPr>
              <a:t>Library includes: Collaborative Filtering, Classification, Clustering, Dimensionality Reduction, Topic Models </a:t>
            </a:r>
          </a:p>
        </p:txBody>
      </p:sp>
      <p:grpSp>
        <p:nvGrpSpPr>
          <p:cNvPr id="55" name="Group 54"/>
          <p:cNvGrpSpPr/>
          <p:nvPr/>
        </p:nvGrpSpPr>
        <p:grpSpPr>
          <a:xfrm>
            <a:off x="430722" y="3078164"/>
            <a:ext cx="11530219" cy="3709986"/>
            <a:chOff x="430722" y="3078164"/>
            <a:chExt cx="11530219" cy="3709986"/>
          </a:xfrm>
        </p:grpSpPr>
        <p:sp>
          <p:nvSpPr>
            <p:cNvPr id="56" name="Rectangle 55"/>
            <p:cNvSpPr/>
            <p:nvPr>
              <p:custDataLst>
                <p:tags r:id="rId1"/>
              </p:custDataLst>
            </p:nvPr>
          </p:nvSpPr>
          <p:spPr bwMode="auto">
            <a:xfrm>
              <a:off x="430722" y="3078164"/>
              <a:ext cx="11530219" cy="370998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91440" rIns="91436" bIns="45718" numCol="1" rtlCol="0" anchor="t" anchorCtr="0" compatLnSpc="1">
              <a:prstTxWarp prst="textNoShape">
                <a:avLst/>
              </a:prstTxWarp>
            </a:bodyPr>
            <a:lstStyle/>
            <a:p>
              <a:pPr algn="ctr" fontAlgn="base">
                <a:lnSpc>
                  <a:spcPct val="90000"/>
                </a:lnSpc>
                <a:spcBef>
                  <a:spcPct val="20000"/>
                </a:spcBef>
                <a:spcAft>
                  <a:spcPct val="0"/>
                </a:spcAft>
                <a:buSzPct val="80000"/>
              </a:pPr>
              <a:endParaRPr lang="en-US" sz="1400" b="1" dirty="0">
                <a:ln>
                  <a:solidFill>
                    <a:schemeClr val="bg1">
                      <a:alpha val="0"/>
                    </a:schemeClr>
                  </a:solidFill>
                </a:ln>
                <a:solidFill>
                  <a:srgbClr val="595959"/>
                </a:solidFill>
              </a:endParaRPr>
            </a:p>
          </p:txBody>
        </p:sp>
        <p:grpSp>
          <p:nvGrpSpPr>
            <p:cNvPr id="57" name="Group 56"/>
            <p:cNvGrpSpPr/>
            <p:nvPr/>
          </p:nvGrpSpPr>
          <p:grpSpPr>
            <a:xfrm>
              <a:off x="2766831" y="3369529"/>
              <a:ext cx="6858000" cy="3091499"/>
              <a:chOff x="2024903" y="3349642"/>
              <a:chExt cx="6858000" cy="3091499"/>
            </a:xfrm>
          </p:grpSpPr>
          <p:sp>
            <p:nvSpPr>
              <p:cNvPr id="58" name="Oval 57"/>
              <p:cNvSpPr/>
              <p:nvPr/>
            </p:nvSpPr>
            <p:spPr bwMode="auto">
              <a:xfrm>
                <a:off x="3200395" y="5257797"/>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59" name="Oval 58"/>
              <p:cNvSpPr/>
              <p:nvPr/>
            </p:nvSpPr>
            <p:spPr bwMode="auto">
              <a:xfrm>
                <a:off x="3352795" y="5410197"/>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0" name="Oval 59"/>
              <p:cNvSpPr/>
              <p:nvPr/>
            </p:nvSpPr>
            <p:spPr bwMode="auto">
              <a:xfrm>
                <a:off x="3505195" y="5562597"/>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1" name="Oval 60"/>
              <p:cNvSpPr/>
              <p:nvPr/>
            </p:nvSpPr>
            <p:spPr bwMode="auto">
              <a:xfrm>
                <a:off x="3657595" y="5714997"/>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2" name="Oval 61"/>
              <p:cNvSpPr/>
              <p:nvPr/>
            </p:nvSpPr>
            <p:spPr bwMode="auto">
              <a:xfrm>
                <a:off x="3200395" y="5611902"/>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3" name="Oval 62"/>
              <p:cNvSpPr/>
              <p:nvPr/>
            </p:nvSpPr>
            <p:spPr bwMode="auto">
              <a:xfrm>
                <a:off x="3809995" y="5448296"/>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4" name="Oval 63"/>
              <p:cNvSpPr/>
              <p:nvPr/>
            </p:nvSpPr>
            <p:spPr bwMode="auto">
              <a:xfrm>
                <a:off x="3619495" y="5227542"/>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5" name="Oval 64"/>
              <p:cNvSpPr/>
              <p:nvPr/>
            </p:nvSpPr>
            <p:spPr bwMode="auto">
              <a:xfrm>
                <a:off x="3809995" y="5867397"/>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6" name="Oval 65"/>
              <p:cNvSpPr/>
              <p:nvPr/>
            </p:nvSpPr>
            <p:spPr bwMode="auto">
              <a:xfrm>
                <a:off x="4917134" y="5006786"/>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7" name="Oval 66"/>
              <p:cNvSpPr/>
              <p:nvPr/>
            </p:nvSpPr>
            <p:spPr bwMode="auto">
              <a:xfrm>
                <a:off x="5082981" y="5159186"/>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8" name="Oval 67"/>
              <p:cNvSpPr/>
              <p:nvPr/>
            </p:nvSpPr>
            <p:spPr bwMode="auto">
              <a:xfrm>
                <a:off x="5197281" y="4955238"/>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69" name="Oval 68"/>
              <p:cNvSpPr/>
              <p:nvPr/>
            </p:nvSpPr>
            <p:spPr bwMode="auto">
              <a:xfrm>
                <a:off x="5363128" y="5107638"/>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0" name="Oval 69"/>
              <p:cNvSpPr/>
              <p:nvPr/>
            </p:nvSpPr>
            <p:spPr bwMode="auto">
              <a:xfrm>
                <a:off x="5304857" y="5347443"/>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1" name="Oval 70"/>
              <p:cNvSpPr/>
              <p:nvPr/>
            </p:nvSpPr>
            <p:spPr bwMode="auto">
              <a:xfrm>
                <a:off x="5470704" y="5499843"/>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2" name="Oval 71"/>
              <p:cNvSpPr/>
              <p:nvPr/>
            </p:nvSpPr>
            <p:spPr bwMode="auto">
              <a:xfrm>
                <a:off x="5528975" y="4949636"/>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3" name="Oval 72"/>
              <p:cNvSpPr/>
              <p:nvPr/>
            </p:nvSpPr>
            <p:spPr bwMode="auto">
              <a:xfrm>
                <a:off x="5694822" y="5102036"/>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4" name="Oval 73"/>
              <p:cNvSpPr/>
              <p:nvPr/>
            </p:nvSpPr>
            <p:spPr bwMode="auto">
              <a:xfrm>
                <a:off x="5571556" y="5305982"/>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5" name="Oval 74"/>
              <p:cNvSpPr/>
              <p:nvPr/>
            </p:nvSpPr>
            <p:spPr bwMode="auto">
              <a:xfrm>
                <a:off x="5737403" y="5458382"/>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6" name="Oval 75"/>
              <p:cNvSpPr/>
              <p:nvPr/>
            </p:nvSpPr>
            <p:spPr bwMode="auto">
              <a:xfrm>
                <a:off x="4602248" y="5328394"/>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7" name="Oval 76"/>
              <p:cNvSpPr/>
              <p:nvPr/>
            </p:nvSpPr>
            <p:spPr bwMode="auto">
              <a:xfrm>
                <a:off x="4768095" y="5480794"/>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8" name="Oval 77"/>
              <p:cNvSpPr/>
              <p:nvPr/>
            </p:nvSpPr>
            <p:spPr bwMode="auto">
              <a:xfrm>
                <a:off x="6869195" y="4799477"/>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79" name="Oval 78"/>
              <p:cNvSpPr/>
              <p:nvPr/>
            </p:nvSpPr>
            <p:spPr bwMode="auto">
              <a:xfrm>
                <a:off x="7035042" y="4951877"/>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0" name="Oval 79"/>
              <p:cNvSpPr/>
              <p:nvPr/>
            </p:nvSpPr>
            <p:spPr bwMode="auto">
              <a:xfrm>
                <a:off x="6920742" y="4537261"/>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1" name="Oval 80"/>
              <p:cNvSpPr/>
              <p:nvPr/>
            </p:nvSpPr>
            <p:spPr bwMode="auto">
              <a:xfrm>
                <a:off x="7086589" y="4689661"/>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2" name="Oval 81"/>
              <p:cNvSpPr/>
              <p:nvPr/>
            </p:nvSpPr>
            <p:spPr bwMode="auto">
              <a:xfrm>
                <a:off x="7268124" y="4842061"/>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3" name="Oval 82"/>
              <p:cNvSpPr/>
              <p:nvPr/>
            </p:nvSpPr>
            <p:spPr bwMode="auto">
              <a:xfrm>
                <a:off x="7433971" y="4994461"/>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4" name="Oval 83"/>
              <p:cNvSpPr/>
              <p:nvPr/>
            </p:nvSpPr>
            <p:spPr bwMode="auto">
              <a:xfrm>
                <a:off x="7044004" y="4325569"/>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5" name="Oval 84"/>
              <p:cNvSpPr/>
              <p:nvPr/>
            </p:nvSpPr>
            <p:spPr bwMode="auto">
              <a:xfrm>
                <a:off x="7209851" y="4477969"/>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6" name="Oval 85"/>
              <p:cNvSpPr/>
              <p:nvPr/>
            </p:nvSpPr>
            <p:spPr bwMode="auto">
              <a:xfrm>
                <a:off x="7418283" y="4689661"/>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7" name="Oval 86"/>
              <p:cNvSpPr/>
              <p:nvPr/>
            </p:nvSpPr>
            <p:spPr bwMode="auto">
              <a:xfrm>
                <a:off x="7584130" y="4842061"/>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8" name="Oval 87"/>
              <p:cNvSpPr/>
              <p:nvPr/>
            </p:nvSpPr>
            <p:spPr bwMode="auto">
              <a:xfrm>
                <a:off x="7496724" y="4477969"/>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90" name="Oval 89"/>
              <p:cNvSpPr/>
              <p:nvPr/>
            </p:nvSpPr>
            <p:spPr bwMode="auto">
              <a:xfrm>
                <a:off x="7662571" y="4630369"/>
                <a:ext cx="228600" cy="228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91" name="Oval 90"/>
              <p:cNvSpPr/>
              <p:nvPr/>
            </p:nvSpPr>
            <p:spPr bwMode="auto">
              <a:xfrm>
                <a:off x="2635624" y="4799478"/>
                <a:ext cx="1645920" cy="1641663"/>
              </a:xfrm>
              <a:prstGeom prst="ellipse">
                <a:avLst/>
              </a:prstGeom>
              <a:no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119" name="Oval 118"/>
              <p:cNvSpPr/>
              <p:nvPr/>
            </p:nvSpPr>
            <p:spPr bwMode="auto">
              <a:xfrm>
                <a:off x="4481230" y="4463400"/>
                <a:ext cx="1645920" cy="1641663"/>
              </a:xfrm>
              <a:prstGeom prst="ellipse">
                <a:avLst/>
              </a:prstGeom>
              <a:no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120" name="Oval 119"/>
              <p:cNvSpPr/>
              <p:nvPr/>
            </p:nvSpPr>
            <p:spPr bwMode="auto">
              <a:xfrm>
                <a:off x="6418709" y="3941103"/>
                <a:ext cx="1645920" cy="1641663"/>
              </a:xfrm>
              <a:prstGeom prst="ellipse">
                <a:avLst/>
              </a:prstGeom>
              <a:no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cxnSp>
            <p:nvCxnSpPr>
              <p:cNvPr id="121" name="Straight Connector 120"/>
              <p:cNvCxnSpPr/>
              <p:nvPr/>
            </p:nvCxnSpPr>
            <p:spPr>
              <a:xfrm>
                <a:off x="2043953" y="3349642"/>
                <a:ext cx="0" cy="3091499"/>
              </a:xfrm>
              <a:prstGeom prst="line">
                <a:avLst/>
              </a:prstGeom>
              <a:ln w="38100">
                <a:solidFill>
                  <a:schemeClr val="bg2">
                    <a:lumMod val="1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2024903" y="6441141"/>
                <a:ext cx="6858000" cy="0"/>
              </a:xfrm>
              <a:prstGeom prst="line">
                <a:avLst/>
              </a:prstGeom>
              <a:ln w="38100">
                <a:solidFill>
                  <a:schemeClr val="bg2">
                    <a:lumMod val="1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805672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4">
                                            <p:txEl>
                                              <p:pRg st="0" end="0"/>
                                            </p:txEl>
                                          </p:spTgt>
                                        </p:tgtEl>
                                        <p:attrNameLst>
                                          <p:attrName>style.visibility</p:attrName>
                                        </p:attrNameLst>
                                      </p:cBhvr>
                                      <p:to>
                                        <p:strVal val="visible"/>
                                      </p:to>
                                    </p:set>
                                    <p:animEffect transition="in" filter="fade">
                                      <p:cBhvr>
                                        <p:cTn id="7" dur="750"/>
                                        <p:tgtEl>
                                          <p:spTgt spid="5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4">
                                            <p:txEl>
                                              <p:pRg st="1" end="1"/>
                                            </p:txEl>
                                          </p:spTgt>
                                        </p:tgtEl>
                                        <p:attrNameLst>
                                          <p:attrName>style.visibility</p:attrName>
                                        </p:attrNameLst>
                                      </p:cBhvr>
                                      <p:to>
                                        <p:strVal val="visible"/>
                                      </p:to>
                                    </p:set>
                                    <p:animEffect transition="in" filter="fade">
                                      <p:cBhvr>
                                        <p:cTn id="10" dur="750"/>
                                        <p:tgtEl>
                                          <p:spTgt spid="5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4">
                                            <p:txEl>
                                              <p:pRg st="2" end="2"/>
                                            </p:txEl>
                                          </p:spTgt>
                                        </p:tgtEl>
                                        <p:attrNameLst>
                                          <p:attrName>style.visibility</p:attrName>
                                        </p:attrNameLst>
                                      </p:cBhvr>
                                      <p:to>
                                        <p:strVal val="visible"/>
                                      </p:to>
                                    </p:set>
                                    <p:animEffect transition="in" filter="fade">
                                      <p:cBhvr>
                                        <p:cTn id="13" dur="750"/>
                                        <p:tgtEl>
                                          <p:spTgt spid="54">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4">
                                            <p:txEl>
                                              <p:pRg st="3" end="3"/>
                                            </p:txEl>
                                          </p:spTgt>
                                        </p:tgtEl>
                                        <p:attrNameLst>
                                          <p:attrName>style.visibility</p:attrName>
                                        </p:attrNameLst>
                                      </p:cBhvr>
                                      <p:to>
                                        <p:strVal val="visible"/>
                                      </p:to>
                                    </p:set>
                                    <p:animEffect transition="in" filter="fade">
                                      <p:cBhvr>
                                        <p:cTn id="16" dur="750"/>
                                        <p:tgtEl>
                                          <p:spTgt spid="54">
                                            <p:txEl>
                                              <p:pRg st="3" end="3"/>
                                            </p:txEl>
                                          </p:spTgt>
                                        </p:tgtEl>
                                      </p:cBhvr>
                                    </p:animEffect>
                                  </p:childTnLst>
                                </p:cTn>
                              </p:par>
                            </p:childTnLst>
                          </p:cTn>
                        </p:par>
                        <p:par>
                          <p:cTn id="17" fill="hold">
                            <p:stCondLst>
                              <p:cond delay="750"/>
                            </p:stCondLst>
                            <p:childTnLst>
                              <p:par>
                                <p:cTn id="18" presetID="22" presetClass="entr" presetSubtype="8" fill="hold" nodeType="afterEffect">
                                  <p:stCondLst>
                                    <p:cond delay="0"/>
                                  </p:stCondLst>
                                  <p:childTnLst>
                                    <p:set>
                                      <p:cBhvr>
                                        <p:cTn id="19" dur="1" fill="hold">
                                          <p:stCondLst>
                                            <p:cond delay="0"/>
                                          </p:stCondLst>
                                        </p:cTn>
                                        <p:tgtEl>
                                          <p:spTgt spid="55"/>
                                        </p:tgtEl>
                                        <p:attrNameLst>
                                          <p:attrName>style.visibility</p:attrName>
                                        </p:attrNameLst>
                                      </p:cBhvr>
                                      <p:to>
                                        <p:strVal val="visible"/>
                                      </p:to>
                                    </p:set>
                                    <p:animEffect transition="in" filter="wipe(left)">
                                      <p:cBhvr>
                                        <p:cTn id="20" dur="75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HDInsight supports Storm</a:t>
            </a:r>
            <a:endParaRPr lang="en-US" dirty="0"/>
          </a:p>
        </p:txBody>
      </p:sp>
      <p:pic>
        <p:nvPicPr>
          <p:cNvPr id="74" name="Picture 73"/>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643079" y="443620"/>
            <a:ext cx="2520346" cy="919927"/>
          </a:xfrm>
          <a:prstGeom prst="rect">
            <a:avLst/>
          </a:prstGeom>
        </p:spPr>
      </p:pic>
      <p:sp>
        <p:nvSpPr>
          <p:cNvPr id="49" name="Text Placeholder 2"/>
          <p:cNvSpPr>
            <a:spLocks noGrp="1"/>
          </p:cNvSpPr>
          <p:nvPr>
            <p:ph type="body" sz="quarter" idx="11"/>
          </p:nvPr>
        </p:nvSpPr>
        <p:spPr>
          <a:xfrm>
            <a:off x="274638" y="1212849"/>
            <a:ext cx="12096433" cy="2059025"/>
          </a:xfrm>
        </p:spPr>
        <p:txBody>
          <a:bodyPr/>
          <a:lstStyle/>
          <a:p>
            <a:r>
              <a:rPr lang="en-US" sz="2400" dirty="0" smtClean="0">
                <a:latin typeface="Segoe UI Semibold" panose="020B0702040204020203" pitchFamily="34" charset="0"/>
                <a:cs typeface="Segoe UI Semibold" panose="020B0702040204020203" pitchFamily="34" charset="0"/>
              </a:rPr>
              <a:t>Stream analytics for near-real-time processing</a:t>
            </a:r>
          </a:p>
          <a:p>
            <a:pPr lvl="1"/>
            <a:r>
              <a:rPr lang="en-US" dirty="0" smtClean="0">
                <a:gradFill>
                  <a:gsLst>
                    <a:gs pos="2920">
                      <a:schemeClr val="tx2"/>
                    </a:gs>
                    <a:gs pos="39000">
                      <a:schemeClr val="tx2"/>
                    </a:gs>
                  </a:gsLst>
                  <a:lin ang="5400000" scaled="0"/>
                </a:gradFill>
              </a:rPr>
              <a:t>Consumes millions of real-time events from a scalable event broker (i.e.; Apache Kafka, Azure Event Hub)</a:t>
            </a:r>
          </a:p>
          <a:p>
            <a:pPr lvl="1"/>
            <a:r>
              <a:rPr lang="en-US" dirty="0" smtClean="0">
                <a:gradFill>
                  <a:gsLst>
                    <a:gs pos="2920">
                      <a:schemeClr val="tx2"/>
                    </a:gs>
                    <a:gs pos="39000">
                      <a:schemeClr val="tx2"/>
                    </a:gs>
                  </a:gsLst>
                  <a:lin ang="5400000" scaled="0"/>
                </a:gradFill>
              </a:rPr>
              <a:t>Performs time-sensitive computation</a:t>
            </a:r>
          </a:p>
          <a:p>
            <a:pPr lvl="1"/>
            <a:r>
              <a:rPr lang="en-US" dirty="0" smtClean="0">
                <a:gradFill>
                  <a:gsLst>
                    <a:gs pos="2920">
                      <a:schemeClr val="tx2"/>
                    </a:gs>
                    <a:gs pos="39000">
                      <a:schemeClr val="tx2"/>
                    </a:gs>
                  </a:gsLst>
                  <a:lin ang="5400000" scaled="0"/>
                </a:gradFill>
              </a:rPr>
              <a:t>Output to persistent stores, dashboards or devices</a:t>
            </a:r>
            <a:endParaRPr lang="en-US" dirty="0">
              <a:gradFill>
                <a:gsLst>
                  <a:gs pos="2920">
                    <a:schemeClr val="tx2"/>
                  </a:gs>
                  <a:gs pos="39000">
                    <a:schemeClr val="tx2"/>
                  </a:gs>
                </a:gsLst>
                <a:lin ang="5400000" scaled="0"/>
              </a:gradFill>
            </a:endParaRPr>
          </a:p>
        </p:txBody>
      </p:sp>
      <p:grpSp>
        <p:nvGrpSpPr>
          <p:cNvPr id="50" name="Group 49"/>
          <p:cNvGrpSpPr/>
          <p:nvPr/>
        </p:nvGrpSpPr>
        <p:grpSpPr>
          <a:xfrm>
            <a:off x="430722" y="3078164"/>
            <a:ext cx="11530219" cy="3709986"/>
            <a:chOff x="430722" y="3078164"/>
            <a:chExt cx="11530219" cy="3709986"/>
          </a:xfrm>
        </p:grpSpPr>
        <p:sp>
          <p:nvSpPr>
            <p:cNvPr id="51" name="Rectangle 50"/>
            <p:cNvSpPr/>
            <p:nvPr>
              <p:custDataLst>
                <p:tags r:id="rId1"/>
              </p:custDataLst>
            </p:nvPr>
          </p:nvSpPr>
          <p:spPr bwMode="auto">
            <a:xfrm>
              <a:off x="430722" y="3078164"/>
              <a:ext cx="11530219" cy="370998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91440" rIns="91436" bIns="45718" numCol="1" rtlCol="0" anchor="t" anchorCtr="0" compatLnSpc="1">
              <a:prstTxWarp prst="textNoShape">
                <a:avLst/>
              </a:prstTxWarp>
            </a:bodyPr>
            <a:lstStyle/>
            <a:p>
              <a:pPr algn="ctr" fontAlgn="base">
                <a:lnSpc>
                  <a:spcPct val="90000"/>
                </a:lnSpc>
                <a:spcBef>
                  <a:spcPct val="20000"/>
                </a:spcBef>
                <a:spcAft>
                  <a:spcPct val="0"/>
                </a:spcAft>
                <a:buSzPct val="80000"/>
              </a:pPr>
              <a:endParaRPr lang="en-US" sz="1400" b="1" dirty="0">
                <a:ln>
                  <a:solidFill>
                    <a:schemeClr val="bg1">
                      <a:alpha val="0"/>
                    </a:schemeClr>
                  </a:solidFill>
                </a:ln>
                <a:solidFill>
                  <a:srgbClr val="595959"/>
                </a:solidFill>
              </a:endParaRPr>
            </a:p>
          </p:txBody>
        </p:sp>
        <p:grpSp>
          <p:nvGrpSpPr>
            <p:cNvPr id="53" name="Group 52"/>
            <p:cNvGrpSpPr/>
            <p:nvPr/>
          </p:nvGrpSpPr>
          <p:grpSpPr>
            <a:xfrm>
              <a:off x="3187330" y="3361519"/>
              <a:ext cx="6017003" cy="3143276"/>
              <a:chOff x="5711247" y="2211151"/>
              <a:chExt cx="5303554" cy="2770571"/>
            </a:xfrm>
          </p:grpSpPr>
          <p:grpSp>
            <p:nvGrpSpPr>
              <p:cNvPr id="54" name="Group 53"/>
              <p:cNvGrpSpPr/>
              <p:nvPr/>
            </p:nvGrpSpPr>
            <p:grpSpPr>
              <a:xfrm>
                <a:off x="8416093" y="2211151"/>
                <a:ext cx="811614" cy="2770571"/>
                <a:chOff x="7344528" y="2252905"/>
                <a:chExt cx="811614" cy="2770571"/>
              </a:xfrm>
            </p:grpSpPr>
            <p:grpSp>
              <p:nvGrpSpPr>
                <p:cNvPr id="67" name="Group 66"/>
                <p:cNvGrpSpPr/>
                <p:nvPr/>
              </p:nvGrpSpPr>
              <p:grpSpPr>
                <a:xfrm>
                  <a:off x="7344528" y="2252905"/>
                  <a:ext cx="811614" cy="2770571"/>
                  <a:chOff x="7394632" y="1210507"/>
                  <a:chExt cx="1064712" cy="3634562"/>
                </a:xfrm>
              </p:grpSpPr>
              <p:sp>
                <p:nvSpPr>
                  <p:cNvPr id="71" name="Oval 70"/>
                  <p:cNvSpPr/>
                  <p:nvPr/>
                </p:nvSpPr>
                <p:spPr bwMode="auto">
                  <a:xfrm>
                    <a:off x="7394632" y="2495432"/>
                    <a:ext cx="1064712" cy="10647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2" name="Oval 71"/>
                  <p:cNvSpPr/>
                  <p:nvPr/>
                </p:nvSpPr>
                <p:spPr bwMode="auto">
                  <a:xfrm>
                    <a:off x="7394632" y="3780357"/>
                    <a:ext cx="1064712" cy="10647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3" name="Oval 72"/>
                  <p:cNvSpPr/>
                  <p:nvPr/>
                </p:nvSpPr>
                <p:spPr bwMode="auto">
                  <a:xfrm>
                    <a:off x="7394632" y="1210507"/>
                    <a:ext cx="1064712" cy="10647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68" name="Rectangle 67"/>
                <p:cNvSpPr/>
                <p:nvPr/>
              </p:nvSpPr>
              <p:spPr>
                <a:xfrm>
                  <a:off x="7484877" y="2556015"/>
                  <a:ext cx="530916" cy="264688"/>
                </a:xfrm>
                <a:prstGeom prst="rect">
                  <a:avLst/>
                </a:prstGeom>
              </p:spPr>
              <p:txBody>
                <a:bodyPr wrap="none">
                  <a:spAutoFit/>
                </a:bodyPr>
                <a:lstStyle/>
                <a:p>
                  <a:pPr algn="ctr" defTabSz="672291">
                    <a:lnSpc>
                      <a:spcPct val="80000"/>
                    </a:lnSpc>
                    <a:defRPr/>
                  </a:pPr>
                  <a:r>
                    <a:rPr lang="en-US" sz="1400" b="1" kern="0" dirty="0">
                      <a:gradFill>
                        <a:gsLst>
                          <a:gs pos="2917">
                            <a:srgbClr val="EFEFEF"/>
                          </a:gs>
                          <a:gs pos="30000">
                            <a:srgbClr val="EFEFEF"/>
                          </a:gs>
                        </a:gsLst>
                        <a:lin ang="5400000" scaled="0"/>
                      </a:gradFill>
                    </a:rPr>
                    <a:t>Bolt</a:t>
                  </a:r>
                </a:p>
              </p:txBody>
            </p:sp>
            <p:sp>
              <p:nvSpPr>
                <p:cNvPr id="69" name="Rectangle 68"/>
                <p:cNvSpPr/>
                <p:nvPr/>
              </p:nvSpPr>
              <p:spPr>
                <a:xfrm>
                  <a:off x="7484877" y="3535494"/>
                  <a:ext cx="530916" cy="264688"/>
                </a:xfrm>
                <a:prstGeom prst="rect">
                  <a:avLst/>
                </a:prstGeom>
              </p:spPr>
              <p:txBody>
                <a:bodyPr wrap="none">
                  <a:spAutoFit/>
                </a:bodyPr>
                <a:lstStyle/>
                <a:p>
                  <a:pPr algn="ctr" defTabSz="672291">
                    <a:lnSpc>
                      <a:spcPct val="80000"/>
                    </a:lnSpc>
                    <a:defRPr/>
                  </a:pPr>
                  <a:r>
                    <a:rPr lang="en-US" sz="1400" b="1" kern="0" dirty="0">
                      <a:gradFill>
                        <a:gsLst>
                          <a:gs pos="2917">
                            <a:srgbClr val="EFEFEF"/>
                          </a:gs>
                          <a:gs pos="30000">
                            <a:srgbClr val="EFEFEF"/>
                          </a:gs>
                        </a:gsLst>
                        <a:lin ang="5400000" scaled="0"/>
                      </a:gradFill>
                    </a:rPr>
                    <a:t>Bolt</a:t>
                  </a:r>
                </a:p>
              </p:txBody>
            </p:sp>
            <p:sp>
              <p:nvSpPr>
                <p:cNvPr id="70" name="Rectangle 69"/>
                <p:cNvSpPr/>
                <p:nvPr/>
              </p:nvSpPr>
              <p:spPr>
                <a:xfrm>
                  <a:off x="7484877" y="4497851"/>
                  <a:ext cx="530916" cy="264688"/>
                </a:xfrm>
                <a:prstGeom prst="rect">
                  <a:avLst/>
                </a:prstGeom>
              </p:spPr>
              <p:txBody>
                <a:bodyPr wrap="none">
                  <a:spAutoFit/>
                </a:bodyPr>
                <a:lstStyle/>
                <a:p>
                  <a:pPr algn="ctr" defTabSz="672291">
                    <a:lnSpc>
                      <a:spcPct val="80000"/>
                    </a:lnSpc>
                    <a:defRPr/>
                  </a:pPr>
                  <a:r>
                    <a:rPr lang="en-US" sz="1400" b="1" kern="0" dirty="0">
                      <a:gradFill>
                        <a:gsLst>
                          <a:gs pos="2917">
                            <a:srgbClr val="EFEFEF"/>
                          </a:gs>
                          <a:gs pos="30000">
                            <a:srgbClr val="EFEFEF"/>
                          </a:gs>
                        </a:gsLst>
                        <a:lin ang="5400000" scaled="0"/>
                      </a:gradFill>
                    </a:rPr>
                    <a:t>Bolt</a:t>
                  </a:r>
                </a:p>
              </p:txBody>
            </p:sp>
          </p:grpSp>
          <p:sp>
            <p:nvSpPr>
              <p:cNvPr id="55" name="Rounded Rectangle 54"/>
              <p:cNvSpPr/>
              <p:nvPr/>
            </p:nvSpPr>
            <p:spPr bwMode="auto">
              <a:xfrm>
                <a:off x="5711247" y="3150567"/>
                <a:ext cx="1478072" cy="867587"/>
              </a:xfrm>
              <a:prstGeom prst="round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6" name="Rectangle 55"/>
              <p:cNvSpPr/>
              <p:nvPr/>
            </p:nvSpPr>
            <p:spPr>
              <a:xfrm>
                <a:off x="6148481" y="3467708"/>
                <a:ext cx="603604" cy="233303"/>
              </a:xfrm>
              <a:prstGeom prst="rect">
                <a:avLst/>
              </a:prstGeom>
            </p:spPr>
            <p:txBody>
              <a:bodyPr wrap="none">
                <a:spAutoFit/>
              </a:bodyPr>
              <a:lstStyle/>
              <a:p>
                <a:pPr algn="ctr" defTabSz="672291">
                  <a:lnSpc>
                    <a:spcPct val="80000"/>
                  </a:lnSpc>
                  <a:defRPr/>
                </a:pPr>
                <a:r>
                  <a:rPr lang="en-US" sz="1400" b="1" kern="0" dirty="0" smtClean="0">
                    <a:gradFill>
                      <a:gsLst>
                        <a:gs pos="2917">
                          <a:srgbClr val="EFEFEF"/>
                        </a:gs>
                        <a:gs pos="30000">
                          <a:srgbClr val="EFEFEF"/>
                        </a:gs>
                      </a:gsLst>
                      <a:lin ang="5400000" scaled="0"/>
                    </a:gradFill>
                  </a:rPr>
                  <a:t>Spout</a:t>
                </a:r>
                <a:endParaRPr lang="en-US" sz="1400" b="1" kern="0" dirty="0">
                  <a:gradFill>
                    <a:gsLst>
                      <a:gs pos="2917">
                        <a:srgbClr val="EFEFEF"/>
                      </a:gs>
                      <a:gs pos="30000">
                        <a:srgbClr val="EFEFEF"/>
                      </a:gs>
                    </a:gsLst>
                    <a:lin ang="5400000" scaled="0"/>
                  </a:gradFill>
                </a:endParaRPr>
              </a:p>
            </p:txBody>
          </p:sp>
          <p:sp>
            <p:nvSpPr>
              <p:cNvPr id="57" name="Rounded Rectangle 56"/>
              <p:cNvSpPr/>
              <p:nvPr/>
            </p:nvSpPr>
            <p:spPr bwMode="auto">
              <a:xfrm>
                <a:off x="5711247" y="4114135"/>
                <a:ext cx="1478072" cy="867587"/>
              </a:xfrm>
              <a:prstGeom prst="round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8" name="Rectangle 57"/>
              <p:cNvSpPr/>
              <p:nvPr/>
            </p:nvSpPr>
            <p:spPr>
              <a:xfrm>
                <a:off x="6148481" y="4431276"/>
                <a:ext cx="603604" cy="233303"/>
              </a:xfrm>
              <a:prstGeom prst="rect">
                <a:avLst/>
              </a:prstGeom>
            </p:spPr>
            <p:txBody>
              <a:bodyPr wrap="none">
                <a:spAutoFit/>
              </a:bodyPr>
              <a:lstStyle/>
              <a:p>
                <a:pPr algn="ctr" defTabSz="672291">
                  <a:lnSpc>
                    <a:spcPct val="80000"/>
                  </a:lnSpc>
                  <a:defRPr/>
                </a:pPr>
                <a:r>
                  <a:rPr lang="en-US" sz="1400" b="1" kern="0" dirty="0" smtClean="0">
                    <a:gradFill>
                      <a:gsLst>
                        <a:gs pos="2917">
                          <a:srgbClr val="EFEFEF"/>
                        </a:gs>
                        <a:gs pos="30000">
                          <a:srgbClr val="EFEFEF"/>
                        </a:gs>
                      </a:gsLst>
                      <a:lin ang="5400000" scaled="0"/>
                    </a:gradFill>
                  </a:rPr>
                  <a:t>Spout</a:t>
                </a:r>
                <a:endParaRPr lang="en-US" sz="1400" b="1" kern="0" dirty="0">
                  <a:gradFill>
                    <a:gsLst>
                      <a:gs pos="2917">
                        <a:srgbClr val="EFEFEF"/>
                      </a:gs>
                      <a:gs pos="30000">
                        <a:srgbClr val="EFEFEF"/>
                      </a:gs>
                    </a:gsLst>
                    <a:lin ang="5400000" scaled="0"/>
                  </a:gradFill>
                </a:endParaRPr>
              </a:p>
            </p:txBody>
          </p:sp>
          <p:cxnSp>
            <p:nvCxnSpPr>
              <p:cNvPr id="59" name="Straight Arrow Connector 58"/>
              <p:cNvCxnSpPr>
                <a:stCxn id="55" idx="3"/>
                <a:endCxn id="71" idx="2"/>
              </p:cNvCxnSpPr>
              <p:nvPr/>
            </p:nvCxnSpPr>
            <p:spPr>
              <a:xfrm>
                <a:off x="7189319" y="3584361"/>
                <a:ext cx="1226774" cy="12076"/>
              </a:xfrm>
              <a:prstGeom prst="straightConnector1">
                <a:avLst/>
              </a:prstGeom>
              <a:ln w="5715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57" idx="3"/>
                <a:endCxn id="72" idx="2"/>
              </p:cNvCxnSpPr>
              <p:nvPr/>
            </p:nvCxnSpPr>
            <p:spPr>
              <a:xfrm>
                <a:off x="7189319" y="4547929"/>
                <a:ext cx="1226774" cy="27986"/>
              </a:xfrm>
              <a:prstGeom prst="straightConnector1">
                <a:avLst/>
              </a:prstGeom>
              <a:ln w="5715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55" idx="3"/>
                <a:endCxn id="73" idx="3"/>
              </p:cNvCxnSpPr>
              <p:nvPr/>
            </p:nvCxnSpPr>
            <p:spPr>
              <a:xfrm flipV="1">
                <a:off x="7189319" y="2903907"/>
                <a:ext cx="1345632" cy="680454"/>
              </a:xfrm>
              <a:prstGeom prst="straightConnector1">
                <a:avLst/>
              </a:prstGeom>
              <a:ln w="5715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55" idx="3"/>
                <a:endCxn id="72" idx="1"/>
              </p:cNvCxnSpPr>
              <p:nvPr/>
            </p:nvCxnSpPr>
            <p:spPr>
              <a:xfrm>
                <a:off x="7189319" y="3584361"/>
                <a:ext cx="1345632" cy="704605"/>
              </a:xfrm>
              <a:prstGeom prst="straightConnector1">
                <a:avLst/>
              </a:prstGeom>
              <a:ln w="5715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3" name="Oval 62"/>
              <p:cNvSpPr/>
              <p:nvPr/>
            </p:nvSpPr>
            <p:spPr bwMode="auto">
              <a:xfrm>
                <a:off x="10203187" y="2524931"/>
                <a:ext cx="811614" cy="811614"/>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4" name="Rectangle 63"/>
              <p:cNvSpPr/>
              <p:nvPr/>
            </p:nvSpPr>
            <p:spPr>
              <a:xfrm>
                <a:off x="10353987" y="2830675"/>
                <a:ext cx="530916" cy="264688"/>
              </a:xfrm>
              <a:prstGeom prst="rect">
                <a:avLst/>
              </a:prstGeom>
            </p:spPr>
            <p:txBody>
              <a:bodyPr wrap="none">
                <a:spAutoFit/>
              </a:bodyPr>
              <a:lstStyle/>
              <a:p>
                <a:pPr algn="ctr" defTabSz="672291">
                  <a:lnSpc>
                    <a:spcPct val="80000"/>
                  </a:lnSpc>
                  <a:defRPr/>
                </a:pPr>
                <a:r>
                  <a:rPr lang="en-US" sz="1400" b="1" kern="0" dirty="0">
                    <a:gradFill>
                      <a:gsLst>
                        <a:gs pos="2917">
                          <a:srgbClr val="EFEFEF"/>
                        </a:gs>
                        <a:gs pos="30000">
                          <a:srgbClr val="EFEFEF"/>
                        </a:gs>
                      </a:gsLst>
                      <a:lin ang="5400000" scaled="0"/>
                    </a:gradFill>
                  </a:rPr>
                  <a:t>Bolt</a:t>
                </a:r>
              </a:p>
            </p:txBody>
          </p:sp>
          <p:cxnSp>
            <p:nvCxnSpPr>
              <p:cNvPr id="65" name="Straight Arrow Connector 64"/>
              <p:cNvCxnSpPr>
                <a:stCxn id="73" idx="6"/>
                <a:endCxn id="63" idx="2"/>
              </p:cNvCxnSpPr>
              <p:nvPr/>
            </p:nvCxnSpPr>
            <p:spPr>
              <a:xfrm>
                <a:off x="9227707" y="2616958"/>
                <a:ext cx="975480" cy="313781"/>
              </a:xfrm>
              <a:prstGeom prst="straightConnector1">
                <a:avLst/>
              </a:prstGeom>
              <a:ln w="5715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71" idx="6"/>
                <a:endCxn id="63" idx="3"/>
              </p:cNvCxnSpPr>
              <p:nvPr/>
            </p:nvCxnSpPr>
            <p:spPr>
              <a:xfrm flipV="1">
                <a:off x="9227708" y="3217688"/>
                <a:ext cx="1094337" cy="378749"/>
              </a:xfrm>
              <a:prstGeom prst="straightConnector1">
                <a:avLst/>
              </a:prstGeom>
              <a:ln w="5715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0492709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9">
                                            <p:txEl>
                                              <p:pRg st="0" end="0"/>
                                            </p:txEl>
                                          </p:spTgt>
                                        </p:tgtEl>
                                        <p:attrNameLst>
                                          <p:attrName>style.visibility</p:attrName>
                                        </p:attrNameLst>
                                      </p:cBhvr>
                                      <p:to>
                                        <p:strVal val="visible"/>
                                      </p:to>
                                    </p:set>
                                    <p:animEffect transition="in" filter="fade">
                                      <p:cBhvr>
                                        <p:cTn id="7" dur="750"/>
                                        <p:tgtEl>
                                          <p:spTgt spid="4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9">
                                            <p:txEl>
                                              <p:pRg st="1" end="1"/>
                                            </p:txEl>
                                          </p:spTgt>
                                        </p:tgtEl>
                                        <p:attrNameLst>
                                          <p:attrName>style.visibility</p:attrName>
                                        </p:attrNameLst>
                                      </p:cBhvr>
                                      <p:to>
                                        <p:strVal val="visible"/>
                                      </p:to>
                                    </p:set>
                                    <p:animEffect transition="in" filter="fade">
                                      <p:cBhvr>
                                        <p:cTn id="10" dur="750"/>
                                        <p:tgtEl>
                                          <p:spTgt spid="49">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9">
                                            <p:txEl>
                                              <p:pRg st="2" end="2"/>
                                            </p:txEl>
                                          </p:spTgt>
                                        </p:tgtEl>
                                        <p:attrNameLst>
                                          <p:attrName>style.visibility</p:attrName>
                                        </p:attrNameLst>
                                      </p:cBhvr>
                                      <p:to>
                                        <p:strVal val="visible"/>
                                      </p:to>
                                    </p:set>
                                    <p:animEffect transition="in" filter="fade">
                                      <p:cBhvr>
                                        <p:cTn id="13" dur="750"/>
                                        <p:tgtEl>
                                          <p:spTgt spid="49">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9">
                                            <p:txEl>
                                              <p:pRg st="3" end="3"/>
                                            </p:txEl>
                                          </p:spTgt>
                                        </p:tgtEl>
                                        <p:attrNameLst>
                                          <p:attrName>style.visibility</p:attrName>
                                        </p:attrNameLst>
                                      </p:cBhvr>
                                      <p:to>
                                        <p:strVal val="visible"/>
                                      </p:to>
                                    </p:set>
                                    <p:animEffect transition="in" filter="fade">
                                      <p:cBhvr>
                                        <p:cTn id="16" dur="750"/>
                                        <p:tgtEl>
                                          <p:spTgt spid="49">
                                            <p:txEl>
                                              <p:pRg st="3" end="3"/>
                                            </p:txEl>
                                          </p:spTgt>
                                        </p:tgtEl>
                                      </p:cBhvr>
                                    </p:animEffect>
                                  </p:childTnLst>
                                </p:cTn>
                              </p:par>
                            </p:childTnLst>
                          </p:cTn>
                        </p:par>
                        <p:par>
                          <p:cTn id="17" fill="hold">
                            <p:stCondLst>
                              <p:cond delay="750"/>
                            </p:stCondLst>
                            <p:childTnLst>
                              <p:par>
                                <p:cTn id="18" presetID="22" presetClass="entr" presetSubtype="8" fill="hold" nodeType="afterEffect">
                                  <p:stCondLst>
                                    <p:cond delay="0"/>
                                  </p:stCondLst>
                                  <p:childTnLst>
                                    <p:set>
                                      <p:cBhvr>
                                        <p:cTn id="19" dur="1" fill="hold">
                                          <p:stCondLst>
                                            <p:cond delay="0"/>
                                          </p:stCondLst>
                                        </p:cTn>
                                        <p:tgtEl>
                                          <p:spTgt spid="50"/>
                                        </p:tgtEl>
                                        <p:attrNameLst>
                                          <p:attrName>style.visibility</p:attrName>
                                        </p:attrNameLst>
                                      </p:cBhvr>
                                      <p:to>
                                        <p:strVal val="visible"/>
                                      </p:to>
                                    </p:set>
                                    <p:animEffect transition="in" filter="wipe(left)">
                                      <p:cBhvr>
                                        <p:cTn id="20" dur="75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Autotomatic Geo-Redundancy</a:t>
            </a:r>
            <a:endParaRPr lang="en-US" dirty="0"/>
          </a:p>
        </p:txBody>
      </p:sp>
      <p:sp>
        <p:nvSpPr>
          <p:cNvPr id="6" name="Text Placeholder 5"/>
          <p:cNvSpPr>
            <a:spLocks noGrp="1"/>
          </p:cNvSpPr>
          <p:nvPr>
            <p:ph type="body" sz="quarter" idx="11"/>
          </p:nvPr>
        </p:nvSpPr>
        <p:spPr>
          <a:xfrm>
            <a:off x="274639" y="1965017"/>
            <a:ext cx="11889564" cy="2059025"/>
          </a:xfrm>
        </p:spPr>
        <p:txBody>
          <a:bodyPr/>
          <a:lstStyle/>
          <a:p>
            <a:r>
              <a:rPr lang="en-US" sz="2400" dirty="0" err="1">
                <a:latin typeface="Segoe UI Semibold" panose="020B0702040204020203" pitchFamily="34" charset="0"/>
                <a:cs typeface="Segoe UI Semibold" panose="020B0702040204020203" pitchFamily="34" charset="0"/>
              </a:rPr>
              <a:t>HDInsight</a:t>
            </a:r>
            <a:r>
              <a:rPr lang="en-US" sz="2400" dirty="0">
                <a:latin typeface="Segoe UI Semibold" panose="020B0702040204020203" pitchFamily="34" charset="0"/>
                <a:cs typeface="Segoe UI Semibold" panose="020B0702040204020203" pitchFamily="34" charset="0"/>
              </a:rPr>
              <a:t> Auto Replicates Data</a:t>
            </a:r>
          </a:p>
          <a:p>
            <a:pPr lvl="1"/>
            <a:r>
              <a:rPr lang="en-US" dirty="0" smtClean="0">
                <a:gradFill>
                  <a:gsLst>
                    <a:gs pos="33628">
                      <a:schemeClr val="tx2"/>
                    </a:gs>
                    <a:gs pos="86000">
                      <a:schemeClr val="tx2"/>
                    </a:gs>
                  </a:gsLst>
                  <a:lin ang="5400000" scaled="0"/>
                </a:gradFill>
              </a:rPr>
              <a:t>Automatic geo-replication of data</a:t>
            </a:r>
          </a:p>
          <a:p>
            <a:pPr lvl="1"/>
            <a:r>
              <a:rPr lang="en-US" dirty="0" smtClean="0">
                <a:gradFill>
                  <a:gsLst>
                    <a:gs pos="33628">
                      <a:schemeClr val="tx2"/>
                    </a:gs>
                    <a:gs pos="86000">
                      <a:schemeClr val="tx2"/>
                    </a:gs>
                  </a:gsLst>
                  <a:lin ang="5400000" scaled="0"/>
                </a:gradFill>
              </a:rPr>
              <a:t>Data only replicates within the same geo-political (i.e., country, region)</a:t>
            </a:r>
            <a:endParaRPr lang="en-US" dirty="0" smtClean="0"/>
          </a:p>
          <a:p>
            <a:endParaRPr lang="en-US" dirty="0" smtClean="0"/>
          </a:p>
          <a:p>
            <a:endParaRPr lang="en-US" dirty="0" smtClean="0"/>
          </a:p>
          <a:p>
            <a:endParaRPr lang="en-US" dirty="0"/>
          </a:p>
        </p:txBody>
      </p:sp>
      <p:grpSp>
        <p:nvGrpSpPr>
          <p:cNvPr id="11" name="Group 10"/>
          <p:cNvGrpSpPr/>
          <p:nvPr/>
        </p:nvGrpSpPr>
        <p:grpSpPr>
          <a:xfrm>
            <a:off x="9281478" y="1965016"/>
            <a:ext cx="2880360" cy="3132140"/>
            <a:chOff x="9281478" y="1212848"/>
            <a:chExt cx="2880360" cy="3132140"/>
          </a:xfrm>
        </p:grpSpPr>
        <p:sp>
          <p:nvSpPr>
            <p:cNvPr id="9" name="Rectangle 8"/>
            <p:cNvSpPr/>
            <p:nvPr/>
          </p:nvSpPr>
          <p:spPr bwMode="auto">
            <a:xfrm>
              <a:off x="9281478" y="1212848"/>
              <a:ext cx="2880360" cy="3132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defTabSz="914099">
                <a:tabLst>
                  <a:tab pos="287338" algn="l"/>
                </a:tabLst>
              </a:pPr>
              <a:r>
                <a:rPr lang="en-US" dirty="0">
                  <a:gradFill>
                    <a:gsLst>
                      <a:gs pos="0">
                        <a:srgbClr val="FFFFFF"/>
                      </a:gs>
                      <a:gs pos="100000">
                        <a:srgbClr val="FFFFFF"/>
                      </a:gs>
                    </a:gsLst>
                    <a:lin ang="5400000" scaled="0"/>
                  </a:gradFill>
                </a:rPr>
                <a:t>Auto Geo-Redundant</a:t>
              </a:r>
            </a:p>
          </p:txBody>
        </p:sp>
        <p:pic>
          <p:nvPicPr>
            <p:cNvPr id="5" name="Picture 4" descr="\\MAGNUM\Projects\Microsoft\Cloud Power FY12\Design\ICONS_PNG\Open_Web_Platform.png"/>
            <p:cNvPicPr>
              <a:picLocks noChangeAspect="1" noChangeArrowheads="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Lst>
            </a:blip>
            <a:srcRect/>
            <a:stretch>
              <a:fillRect/>
            </a:stretch>
          </p:blipFill>
          <p:spPr bwMode="auto">
            <a:xfrm>
              <a:off x="9891148" y="1691519"/>
              <a:ext cx="1661020" cy="1661020"/>
            </a:xfrm>
            <a:prstGeom prst="rect">
              <a:avLst/>
            </a:prstGeom>
            <a:noFill/>
          </p:spPr>
        </p:pic>
      </p:grpSp>
    </p:spTree>
    <p:extLst>
      <p:ext uri="{BB962C8B-B14F-4D97-AF65-F5344CB8AC3E}">
        <p14:creationId xmlns:p14="http://schemas.microsoft.com/office/powerpoint/2010/main" val="11485962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2" presetClass="entr" presetSubtype="2" decel="10000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750" fill="hold"/>
                                        <p:tgtEl>
                                          <p:spTgt spid="11"/>
                                        </p:tgtEl>
                                        <p:attrNameLst>
                                          <p:attrName>ppt_x</p:attrName>
                                        </p:attrNameLst>
                                      </p:cBhvr>
                                      <p:tavLst>
                                        <p:tav tm="0">
                                          <p:val>
                                            <p:strVal val="1+#ppt_w/2"/>
                                          </p:val>
                                        </p:tav>
                                        <p:tav tm="100000">
                                          <p:val>
                                            <p:strVal val="#ppt_x"/>
                                          </p:val>
                                        </p:tav>
                                      </p:tavLst>
                                    </p:anim>
                                    <p:anim calcmode="lin" valueType="num">
                                      <p:cBhvr additive="base">
                                        <p:cTn id="17"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Deployed in minutes</a:t>
            </a:r>
            <a:endParaRPr lang="en-US" dirty="0"/>
          </a:p>
        </p:txBody>
      </p:sp>
      <p:sp>
        <p:nvSpPr>
          <p:cNvPr id="7" name="Text Placeholder 6"/>
          <p:cNvSpPr>
            <a:spLocks noGrp="1"/>
          </p:cNvSpPr>
          <p:nvPr>
            <p:ph type="body" sz="quarter" idx="11"/>
          </p:nvPr>
        </p:nvSpPr>
        <p:spPr>
          <a:xfrm>
            <a:off x="274639" y="1891275"/>
            <a:ext cx="11889564" cy="2059025"/>
          </a:xfrm>
        </p:spPr>
        <p:txBody>
          <a:bodyPr/>
          <a:lstStyle/>
          <a:p>
            <a:r>
              <a:rPr lang="en-US" sz="2400" dirty="0">
                <a:latin typeface="Segoe UI Semibold" panose="020B0702040204020203" pitchFamily="34" charset="0"/>
                <a:cs typeface="Segoe UI Semibold" panose="020B0702040204020203" pitchFamily="34" charset="0"/>
              </a:rPr>
              <a:t>HDInsight in the cloud bypasses </a:t>
            </a:r>
            <a:br>
              <a:rPr lang="en-US" sz="2400" dirty="0">
                <a:latin typeface="Segoe UI Semibold" panose="020B0702040204020203" pitchFamily="34" charset="0"/>
                <a:cs typeface="Segoe UI Semibold" panose="020B0702040204020203" pitchFamily="34" charset="0"/>
              </a:rPr>
            </a:br>
            <a:r>
              <a:rPr lang="en-US" sz="2400" dirty="0">
                <a:latin typeface="Segoe UI Semibold" panose="020B0702040204020203" pitchFamily="34" charset="0"/>
                <a:cs typeface="Segoe UI Semibold" panose="020B0702040204020203" pitchFamily="34" charset="0"/>
              </a:rPr>
              <a:t>deployment expertise</a:t>
            </a:r>
          </a:p>
          <a:p>
            <a:pPr lvl="1"/>
            <a:r>
              <a:rPr lang="en-US" dirty="0" smtClean="0">
                <a:gradFill>
                  <a:gsLst>
                    <a:gs pos="33628">
                      <a:schemeClr val="tx2"/>
                    </a:gs>
                    <a:gs pos="86000">
                      <a:schemeClr val="tx2"/>
                    </a:gs>
                  </a:gsLst>
                  <a:lin ang="5400000" scaled="0"/>
                </a:gradFill>
              </a:rPr>
              <a:t>Hadoop is non-trivial to install and get up and running</a:t>
            </a:r>
          </a:p>
          <a:p>
            <a:pPr lvl="1"/>
            <a:r>
              <a:rPr lang="en-US" dirty="0" smtClean="0">
                <a:gradFill>
                  <a:gsLst>
                    <a:gs pos="33628">
                      <a:schemeClr val="tx2"/>
                    </a:gs>
                    <a:gs pos="86000">
                      <a:schemeClr val="tx2"/>
                    </a:gs>
                  </a:gsLst>
                  <a:lin ang="5400000" scaled="0"/>
                </a:gradFill>
              </a:rPr>
              <a:t>Education gap in IT community regarding Hadoop</a:t>
            </a:r>
          </a:p>
          <a:p>
            <a:pPr>
              <a:spcBef>
                <a:spcPts val="1200"/>
              </a:spcBef>
            </a:pPr>
            <a:r>
              <a:rPr lang="en-US" sz="2400" dirty="0" err="1">
                <a:latin typeface="Segoe UI Semibold" panose="020B0702040204020203" pitchFamily="34" charset="0"/>
                <a:cs typeface="Segoe UI Semibold" panose="020B0702040204020203" pitchFamily="34" charset="0"/>
              </a:rPr>
              <a:t>HDInsight</a:t>
            </a:r>
            <a:r>
              <a:rPr lang="en-US" sz="2400" dirty="0">
                <a:latin typeface="Segoe UI Semibold" panose="020B0702040204020203" pitchFamily="34" charset="0"/>
                <a:cs typeface="Segoe UI Semibold" panose="020B0702040204020203" pitchFamily="34" charset="0"/>
              </a:rPr>
              <a:t> is deployed in minutes</a:t>
            </a:r>
          </a:p>
          <a:p>
            <a:pPr lvl="1"/>
            <a:r>
              <a:rPr lang="en-US" dirty="0" smtClean="0">
                <a:gradFill>
                  <a:gsLst>
                    <a:gs pos="33628">
                      <a:schemeClr val="tx2"/>
                    </a:gs>
                    <a:gs pos="86000">
                      <a:schemeClr val="tx2"/>
                    </a:gs>
                  </a:gsLst>
                  <a:lin ang="5400000" scaled="0"/>
                </a:gradFill>
              </a:rPr>
              <a:t>Spin up any number of Hadoop nodes on-demand</a:t>
            </a:r>
          </a:p>
          <a:p>
            <a:pPr lvl="1"/>
            <a:r>
              <a:rPr lang="en-US" dirty="0" smtClean="0">
                <a:gradFill>
                  <a:gsLst>
                    <a:gs pos="33628">
                      <a:schemeClr val="tx2"/>
                    </a:gs>
                    <a:gs pos="86000">
                      <a:schemeClr val="tx2"/>
                    </a:gs>
                  </a:gsLst>
                  <a:lin ang="5400000" scaled="0"/>
                </a:gradFill>
              </a:rPr>
              <a:t>Up and running in a few clicks (and within minutes)</a:t>
            </a:r>
          </a:p>
          <a:p>
            <a:endParaRPr lang="en-US" dirty="0" smtClean="0"/>
          </a:p>
          <a:p>
            <a:endParaRPr lang="en-US" dirty="0"/>
          </a:p>
        </p:txBody>
      </p:sp>
      <p:grpSp>
        <p:nvGrpSpPr>
          <p:cNvPr id="18" name="Group 17"/>
          <p:cNvGrpSpPr/>
          <p:nvPr/>
        </p:nvGrpSpPr>
        <p:grpSpPr>
          <a:xfrm>
            <a:off x="9283065" y="1891274"/>
            <a:ext cx="2880360" cy="3132140"/>
            <a:chOff x="9283065" y="1212848"/>
            <a:chExt cx="2880360" cy="3132140"/>
          </a:xfrm>
        </p:grpSpPr>
        <p:sp>
          <p:nvSpPr>
            <p:cNvPr id="14" name="Rectangle 13"/>
            <p:cNvSpPr/>
            <p:nvPr/>
          </p:nvSpPr>
          <p:spPr bwMode="auto">
            <a:xfrm>
              <a:off x="9283065" y="1212848"/>
              <a:ext cx="2880360" cy="313214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algn="l" defTabSz="914099" fontAlgn="base">
                <a:spcBef>
                  <a:spcPct val="0"/>
                </a:spcBef>
                <a:spcAft>
                  <a:spcPct val="0"/>
                </a:spcAft>
                <a:tabLst>
                  <a:tab pos="287338" algn="l"/>
                </a:tabLst>
              </a:pPr>
              <a:r>
                <a:rPr lang="en-US" dirty="0" smtClean="0">
                  <a:gradFill>
                    <a:gsLst>
                      <a:gs pos="0">
                        <a:srgbClr val="FFFFFF"/>
                      </a:gs>
                      <a:gs pos="100000">
                        <a:srgbClr val="FFFFFF"/>
                      </a:gs>
                    </a:gsLst>
                    <a:lin ang="5400000" scaled="0"/>
                  </a:gradFill>
                </a:rPr>
                <a:t>Deployed </a:t>
              </a:r>
              <a:br>
                <a:rPr lang="en-US" dirty="0" smtClean="0">
                  <a:gradFill>
                    <a:gsLst>
                      <a:gs pos="0">
                        <a:srgbClr val="FFFFFF"/>
                      </a:gs>
                      <a:gs pos="100000">
                        <a:srgbClr val="FFFFFF"/>
                      </a:gs>
                    </a:gsLst>
                    <a:lin ang="5400000" scaled="0"/>
                  </a:gradFill>
                </a:rPr>
              </a:br>
              <a:r>
                <a:rPr lang="en-US" sz="2400" dirty="0" smtClean="0">
                  <a:gradFill>
                    <a:gsLst>
                      <a:gs pos="0">
                        <a:srgbClr val="FFFFFF"/>
                      </a:gs>
                      <a:gs pos="100000">
                        <a:srgbClr val="FFFFFF"/>
                      </a:gs>
                    </a:gsLst>
                    <a:lin ang="5400000" scaled="0"/>
                  </a:gradFill>
                </a:rPr>
                <a:t>in minutes</a:t>
              </a:r>
            </a:p>
          </p:txBody>
        </p:sp>
        <p:pic>
          <p:nvPicPr>
            <p:cNvPr id="16" name="Picture 15" descr="\\MAGNUM\Projects\Microsoft\Cloud Power FY12\Design\ICONS_PNG\Devices.png"/>
            <p:cNvPicPr>
              <a:picLocks noChangeAspect="1" noChangeArrowheads="1"/>
            </p:cNvPicPr>
            <p:nvPr/>
          </p:nvPicPr>
          <p:blipFill>
            <a:blip r:embed="rId2" cstate="print">
              <a:lum bright="100000"/>
            </a:blip>
            <a:srcRect l="50000" r="2000" b="50000"/>
            <a:stretch>
              <a:fillRect/>
            </a:stretch>
          </p:blipFill>
          <p:spPr bwMode="auto">
            <a:xfrm>
              <a:off x="9691826" y="1348474"/>
              <a:ext cx="2062838" cy="2148789"/>
            </a:xfrm>
            <a:prstGeom prst="rect">
              <a:avLst/>
            </a:prstGeom>
            <a:noFill/>
            <a:ln>
              <a:noFill/>
            </a:ln>
          </p:spPr>
        </p:pic>
      </p:grpSp>
      <p:pic>
        <p:nvPicPr>
          <p:cNvPr id="3" name="Picture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0289797" y="2897913"/>
            <a:ext cx="778797" cy="676098"/>
          </a:xfrm>
          <a:prstGeom prst="rect">
            <a:avLst/>
          </a:prstGeom>
        </p:spPr>
      </p:pic>
    </p:spTree>
    <p:extLst>
      <p:ext uri="{BB962C8B-B14F-4D97-AF65-F5344CB8AC3E}">
        <p14:creationId xmlns:p14="http://schemas.microsoft.com/office/powerpoint/2010/main" val="20679548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Effect transition="in" filter="fade">
                                      <p:cBhvr>
                                        <p:cTn id="13" dur="500"/>
                                        <p:tgtEl>
                                          <p:spTgt spid="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3" end="3"/>
                                            </p:txEl>
                                          </p:spTgt>
                                        </p:tgtEl>
                                        <p:attrNameLst>
                                          <p:attrName>style.visibility</p:attrName>
                                        </p:attrNameLst>
                                      </p:cBhvr>
                                      <p:to>
                                        <p:strVal val="visible"/>
                                      </p:to>
                                    </p:set>
                                    <p:animEffect transition="in" filter="fade">
                                      <p:cBhvr>
                                        <p:cTn id="16" dur="500"/>
                                        <p:tgtEl>
                                          <p:spTgt spid="7">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Effect transition="in" filter="fade">
                                      <p:cBhvr>
                                        <p:cTn id="19" dur="500"/>
                                        <p:tgtEl>
                                          <p:spTgt spid="7">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xEl>
                                              <p:pRg st="5" end="5"/>
                                            </p:txEl>
                                          </p:spTgt>
                                        </p:tgtEl>
                                        <p:attrNameLst>
                                          <p:attrName>style.visibility</p:attrName>
                                        </p:attrNameLst>
                                      </p:cBhvr>
                                      <p:to>
                                        <p:strVal val="visible"/>
                                      </p:to>
                                    </p:set>
                                    <p:animEffect transition="in" filter="fade">
                                      <p:cBhvr>
                                        <p:cTn id="22" dur="500"/>
                                        <p:tgtEl>
                                          <p:spTgt spid="7">
                                            <p:txEl>
                                              <p:pRg st="5" end="5"/>
                                            </p:txEl>
                                          </p:spTgt>
                                        </p:tgtEl>
                                      </p:cBhvr>
                                    </p:animEffect>
                                  </p:childTnLst>
                                </p:cTn>
                              </p:par>
                              <p:par>
                                <p:cTn id="23" presetID="2" presetClass="entr" presetSubtype="2" decel="10000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750" fill="hold"/>
                                        <p:tgtEl>
                                          <p:spTgt spid="18"/>
                                        </p:tgtEl>
                                        <p:attrNameLst>
                                          <p:attrName>ppt_x</p:attrName>
                                        </p:attrNameLst>
                                      </p:cBhvr>
                                      <p:tavLst>
                                        <p:tav tm="0">
                                          <p:val>
                                            <p:strVal val="1+#ppt_w/2"/>
                                          </p:val>
                                        </p:tav>
                                        <p:tav tm="100000">
                                          <p:val>
                                            <p:strVal val="#ppt_x"/>
                                          </p:val>
                                        </p:tav>
                                      </p:tavLst>
                                    </p:anim>
                                    <p:anim calcmode="lin" valueType="num">
                                      <p:cBhvr additive="base">
                                        <p:cTn id="26" dur="75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Low Cost </a:t>
            </a:r>
            <a:endParaRPr lang="en-US" dirty="0"/>
          </a:p>
        </p:txBody>
      </p:sp>
      <p:sp>
        <p:nvSpPr>
          <p:cNvPr id="7" name="Text Placeholder 6"/>
          <p:cNvSpPr>
            <a:spLocks noGrp="1"/>
          </p:cNvSpPr>
          <p:nvPr>
            <p:ph type="body" sz="quarter" idx="11"/>
          </p:nvPr>
        </p:nvSpPr>
        <p:spPr/>
        <p:txBody>
          <a:bodyPr/>
          <a:lstStyle/>
          <a:p>
            <a:r>
              <a:rPr lang="en-US" sz="2400" dirty="0">
                <a:latin typeface="Segoe UI Semibold" panose="020B0702040204020203" pitchFamily="34" charset="0"/>
                <a:cs typeface="Segoe UI Semibold" panose="020B0702040204020203" pitchFamily="34" charset="0"/>
              </a:rPr>
              <a:t>HDInsight is billed by usage</a:t>
            </a:r>
          </a:p>
          <a:p>
            <a:r>
              <a:rPr lang="en-US" sz="1800" dirty="0" smtClean="0">
                <a:gradFill>
                  <a:gsLst>
                    <a:gs pos="0">
                      <a:schemeClr val="tx2"/>
                    </a:gs>
                    <a:gs pos="100000">
                      <a:schemeClr val="tx2"/>
                    </a:gs>
                  </a:gsLst>
                  <a:lin ang="5400000" scaled="0"/>
                </a:gradFill>
                <a:latin typeface="+mn-lt"/>
                <a:cs typeface="+mn-cs"/>
              </a:rPr>
              <a:t>Billed for usage</a:t>
            </a:r>
          </a:p>
          <a:p>
            <a:r>
              <a:rPr lang="en-US" sz="1800" dirty="0" smtClean="0">
                <a:gradFill>
                  <a:gsLst>
                    <a:gs pos="0">
                      <a:schemeClr val="tx2"/>
                    </a:gs>
                    <a:gs pos="100000">
                      <a:schemeClr val="tx2"/>
                    </a:gs>
                  </a:gsLst>
                  <a:lin ang="5400000" scaled="0"/>
                </a:gradFill>
                <a:latin typeface="+mn-lt"/>
                <a:cs typeface="+mn-cs"/>
              </a:rPr>
              <a:t>Clusters can be deleted when no longer used</a:t>
            </a:r>
            <a:endParaRPr lang="en-US" sz="1800" dirty="0">
              <a:gradFill>
                <a:gsLst>
                  <a:gs pos="0">
                    <a:schemeClr val="tx2"/>
                  </a:gs>
                  <a:gs pos="100000">
                    <a:schemeClr val="tx2"/>
                  </a:gs>
                </a:gsLst>
                <a:lin ang="5400000" scaled="0"/>
              </a:gradFill>
              <a:latin typeface="+mn-lt"/>
              <a:cs typeface="+mn-cs"/>
            </a:endParaRPr>
          </a:p>
          <a:p>
            <a:pPr>
              <a:spcBef>
                <a:spcPts val="1200"/>
              </a:spcBef>
            </a:pPr>
            <a:r>
              <a:rPr lang="en-US" sz="2400" dirty="0">
                <a:latin typeface="Segoe UI Semibold" panose="020B0702040204020203" pitchFamily="34" charset="0"/>
                <a:cs typeface="Segoe UI Semibold" panose="020B0702040204020203" pitchFamily="34" charset="0"/>
              </a:rPr>
              <a:t>No additional price for support</a:t>
            </a:r>
          </a:p>
          <a:p>
            <a:pPr lvl="1"/>
            <a:r>
              <a:rPr lang="en-US" sz="1800" dirty="0">
                <a:gradFill>
                  <a:gsLst>
                    <a:gs pos="0">
                      <a:schemeClr val="tx2"/>
                    </a:gs>
                    <a:gs pos="100000">
                      <a:schemeClr val="tx2"/>
                    </a:gs>
                  </a:gsLst>
                  <a:lin ang="5400000" scaled="0"/>
                </a:gradFill>
              </a:rPr>
              <a:t>Azure Support includes Hadoop support</a:t>
            </a:r>
          </a:p>
          <a:p>
            <a:pPr lvl="1"/>
            <a:r>
              <a:rPr lang="en-US" sz="1800" dirty="0">
                <a:gradFill>
                  <a:gsLst>
                    <a:gs pos="0">
                      <a:schemeClr val="tx2"/>
                    </a:gs>
                    <a:gs pos="100000">
                      <a:schemeClr val="tx2"/>
                    </a:gs>
                  </a:gsLst>
                  <a:lin ang="5400000" scaled="0"/>
                </a:gradFill>
              </a:rPr>
              <a:t>What usually costs thousands of dollars per node is </a:t>
            </a:r>
            <a:r>
              <a:rPr lang="en-US" sz="1800" dirty="0" smtClean="0">
                <a:gradFill>
                  <a:gsLst>
                    <a:gs pos="0">
                      <a:schemeClr val="tx2"/>
                    </a:gs>
                    <a:gs pos="100000">
                      <a:schemeClr val="tx2"/>
                    </a:gs>
                  </a:gsLst>
                  <a:lin ang="5400000" scaled="0"/>
                </a:gradFill>
              </a:rPr>
              <a:t>included</a:t>
            </a:r>
            <a:endParaRPr lang="en-US" sz="1800" dirty="0">
              <a:gradFill>
                <a:gsLst>
                  <a:gs pos="0">
                    <a:schemeClr val="tx2"/>
                  </a:gs>
                  <a:gs pos="100000">
                    <a:schemeClr val="tx2"/>
                  </a:gs>
                </a:gsLst>
                <a:lin ang="5400000" scaled="0"/>
              </a:gradFill>
            </a:endParaRPr>
          </a:p>
        </p:txBody>
      </p:sp>
      <p:sp>
        <p:nvSpPr>
          <p:cNvPr id="14" name="Rectangle 13"/>
          <p:cNvSpPr/>
          <p:nvPr/>
        </p:nvSpPr>
        <p:spPr bwMode="auto">
          <a:xfrm>
            <a:off x="8047037" y="1212848"/>
            <a:ext cx="4116388" cy="313214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defTabSz="914099" fontAlgn="base">
              <a:spcBef>
                <a:spcPct val="0"/>
              </a:spcBef>
              <a:spcAft>
                <a:spcPct val="0"/>
              </a:spcAft>
              <a:tabLst>
                <a:tab pos="287338" algn="l"/>
              </a:tabLst>
            </a:pPr>
            <a:endParaRPr lang="en-US" sz="2400" dirty="0" smtClean="0">
              <a:gradFill>
                <a:gsLst>
                  <a:gs pos="0">
                    <a:srgbClr val="FFFFFF"/>
                  </a:gs>
                  <a:gs pos="100000">
                    <a:srgbClr val="FFFFFF"/>
                  </a:gs>
                </a:gsLst>
                <a:lin ang="5400000" scaled="0"/>
              </a:gradFill>
            </a:endParaRPr>
          </a:p>
        </p:txBody>
      </p:sp>
      <p:sp>
        <p:nvSpPr>
          <p:cNvPr id="3" name="TextBox 2"/>
          <p:cNvSpPr txBox="1"/>
          <p:nvPr/>
        </p:nvSpPr>
        <p:spPr>
          <a:xfrm>
            <a:off x="8428037" y="1439862"/>
            <a:ext cx="914400" cy="914400"/>
          </a:xfrm>
          <a:prstGeom prst="rect">
            <a:avLst/>
          </a:prstGeom>
          <a:noFill/>
        </p:spPr>
        <p:txBody>
          <a:bodyPr wrap="none" lIns="182880" tIns="146304" rIns="182880" bIns="146304" rtlCol="0">
            <a:noAutofit/>
          </a:bodyPr>
          <a:lstStyle/>
          <a:p>
            <a:pPr>
              <a:lnSpc>
                <a:spcPct val="90000"/>
              </a:lnSpc>
              <a:spcAft>
                <a:spcPts val="600"/>
              </a:spcAft>
            </a:pPr>
            <a:r>
              <a:rPr lang="en-US" sz="11500" dirty="0" smtClean="0">
                <a:solidFill>
                  <a:srgbClr val="FFFFFF"/>
                </a:solidFill>
              </a:rPr>
              <a:t>$£</a:t>
            </a:r>
            <a:r>
              <a:rPr lang="en-US" sz="11500" dirty="0">
                <a:solidFill>
                  <a:srgbClr val="FFFFFF"/>
                </a:solidFill>
              </a:rPr>
              <a:t>€¥</a:t>
            </a:r>
            <a:endParaRPr lang="en-US" sz="11500" dirty="0" smtClean="0">
              <a:solidFill>
                <a:srgbClr val="FFFFFF"/>
              </a:solidFill>
            </a:endParaRPr>
          </a:p>
        </p:txBody>
      </p:sp>
      <p:pic>
        <p:nvPicPr>
          <p:cNvPr id="4" name="Picture 3"/>
          <p:cNvPicPr>
            <a:picLocks noChangeAspect="1"/>
          </p:cNvPicPr>
          <p:nvPr/>
        </p:nvPicPr>
        <p:blipFill>
          <a:blip r:embed="rId2"/>
          <a:stretch>
            <a:fillRect/>
          </a:stretch>
        </p:blipFill>
        <p:spPr>
          <a:xfrm>
            <a:off x="436562" y="4572703"/>
            <a:ext cx="7610475" cy="1981200"/>
          </a:xfrm>
          <a:prstGeom prst="rect">
            <a:avLst/>
          </a:prstGeom>
        </p:spPr>
      </p:pic>
    </p:spTree>
    <p:extLst>
      <p:ext uri="{BB962C8B-B14F-4D97-AF65-F5344CB8AC3E}">
        <p14:creationId xmlns:p14="http://schemas.microsoft.com/office/powerpoint/2010/main" val="829802628"/>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Connect </a:t>
            </a:r>
            <a:r>
              <a:rPr lang="en-US" sz="4800" dirty="0" smtClean="0"/>
              <a:t>cloud </a:t>
            </a:r>
            <a:r>
              <a:rPr lang="en-US" sz="4800" dirty="0"/>
              <a:t>Hadoop </a:t>
            </a:r>
            <a:r>
              <a:rPr lang="en-US" sz="4800" dirty="0" smtClean="0"/>
              <a:t>with on-premises</a:t>
            </a:r>
            <a:endParaRPr lang="en-US" sz="4800" dirty="0"/>
          </a:p>
        </p:txBody>
      </p:sp>
      <p:sp>
        <p:nvSpPr>
          <p:cNvPr id="4" name="Rectangle 3"/>
          <p:cNvSpPr/>
          <p:nvPr/>
        </p:nvSpPr>
        <p:spPr bwMode="auto">
          <a:xfrm>
            <a:off x="6235062" y="1212849"/>
            <a:ext cx="5926776" cy="54848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a:lnSpc>
                <a:spcPct val="90000"/>
              </a:lnSpc>
              <a:spcBef>
                <a:spcPts val="200"/>
              </a:spcBef>
            </a:pPr>
            <a:r>
              <a:rPr lang="en-US" sz="2800" dirty="0">
                <a:gradFill>
                  <a:gsLst>
                    <a:gs pos="0">
                      <a:srgbClr val="FFFFFF"/>
                    </a:gs>
                    <a:gs pos="100000">
                      <a:srgbClr val="FFFFFF"/>
                    </a:gs>
                  </a:gsLst>
                  <a:lin ang="5400000" scaled="0"/>
                </a:gradFill>
                <a:latin typeface="+mj-lt"/>
                <a:ea typeface="Segoe UI" pitchFamily="34" charset="0"/>
                <a:cs typeface="Segoe UI" pitchFamily="34" charset="0"/>
              </a:rPr>
              <a:t>Hybrid = On-premises + Cloud</a:t>
            </a:r>
          </a:p>
          <a:p>
            <a:pPr defTabSz="932472">
              <a:lnSpc>
                <a:spcPct val="90000"/>
              </a:lnSpc>
              <a:spcBef>
                <a:spcPts val="200"/>
              </a:spcBef>
            </a:pPr>
            <a:endParaRPr lang="en-US" sz="2800" dirty="0">
              <a:gradFill>
                <a:gsLst>
                  <a:gs pos="0">
                    <a:srgbClr val="FFFFFF"/>
                  </a:gs>
                  <a:gs pos="100000">
                    <a:srgbClr val="FFFFFF"/>
                  </a:gs>
                </a:gsLst>
                <a:lin ang="5400000" scaled="0"/>
              </a:gradFill>
              <a:latin typeface="+mj-lt"/>
              <a:ea typeface="Segoe UI" pitchFamily="34" charset="0"/>
              <a:cs typeface="Segoe UI" pitchFamily="34" charset="0"/>
            </a:endParaRPr>
          </a:p>
          <a:p>
            <a:pPr defTabSz="932472">
              <a:lnSpc>
                <a:spcPct val="90000"/>
              </a:lnSpc>
              <a:spcBef>
                <a:spcPts val="200"/>
              </a:spcBef>
            </a:pPr>
            <a:r>
              <a:rPr lang="en-US" sz="2800" dirty="0" err="1">
                <a:gradFill>
                  <a:gsLst>
                    <a:gs pos="0">
                      <a:srgbClr val="FFFFFF"/>
                    </a:gs>
                    <a:gs pos="100000">
                      <a:srgbClr val="FFFFFF"/>
                    </a:gs>
                  </a:gsLst>
                  <a:lin ang="5400000" scaled="0"/>
                </a:gradFill>
                <a:latin typeface="+mj-lt"/>
                <a:ea typeface="Segoe UI" pitchFamily="34" charset="0"/>
                <a:cs typeface="Segoe UI" pitchFamily="34" charset="0"/>
              </a:rPr>
              <a:t>Hortonworks</a:t>
            </a:r>
            <a:r>
              <a:rPr lang="en-US" sz="2800" dirty="0">
                <a:gradFill>
                  <a:gsLst>
                    <a:gs pos="0">
                      <a:srgbClr val="FFFFFF"/>
                    </a:gs>
                    <a:gs pos="100000">
                      <a:srgbClr val="FFFFFF"/>
                    </a:gs>
                  </a:gsLst>
                  <a:lin ang="5400000" scaled="0"/>
                </a:gradFill>
                <a:latin typeface="+mj-lt"/>
                <a:ea typeface="Segoe UI" pitchFamily="34" charset="0"/>
                <a:cs typeface="Segoe UI" pitchFamily="34" charset="0"/>
              </a:rPr>
              <a:t> On-Prem Hadoop Moves Data To </a:t>
            </a:r>
            <a:r>
              <a:rPr lang="en-US" sz="2800" dirty="0" err="1">
                <a:gradFill>
                  <a:gsLst>
                    <a:gs pos="0">
                      <a:srgbClr val="FFFFFF"/>
                    </a:gs>
                    <a:gs pos="100000">
                      <a:srgbClr val="FFFFFF"/>
                    </a:gs>
                  </a:gsLst>
                  <a:lin ang="5400000" scaled="0"/>
                </a:gradFill>
                <a:latin typeface="+mj-lt"/>
                <a:ea typeface="Segoe UI" pitchFamily="34" charset="0"/>
                <a:cs typeface="Segoe UI" pitchFamily="34" charset="0"/>
              </a:rPr>
              <a:t>HDInsight</a:t>
            </a:r>
            <a:r>
              <a:rPr lang="en-US" sz="2800" dirty="0">
                <a:gradFill>
                  <a:gsLst>
                    <a:gs pos="0">
                      <a:srgbClr val="FFFFFF"/>
                    </a:gs>
                    <a:gs pos="100000">
                      <a:srgbClr val="FFFFFF"/>
                    </a:gs>
                  </a:gsLst>
                  <a:lin ang="5400000" scaled="0"/>
                </a:gradFill>
                <a:latin typeface="+mj-lt"/>
                <a:ea typeface="Segoe UI" pitchFamily="34" charset="0"/>
                <a:cs typeface="Segoe UI" pitchFamily="34" charset="0"/>
              </a:rPr>
              <a:t> </a:t>
            </a:r>
          </a:p>
          <a:p>
            <a:pPr defTabSz="932472">
              <a:lnSpc>
                <a:spcPct val="90000"/>
              </a:lnSpc>
              <a:spcBef>
                <a:spcPts val="200"/>
              </a:spcBef>
            </a:pPr>
            <a:endParaRPr lang="en-US" sz="2800" dirty="0">
              <a:gradFill>
                <a:gsLst>
                  <a:gs pos="0">
                    <a:srgbClr val="FFFFFF"/>
                  </a:gs>
                  <a:gs pos="100000">
                    <a:srgbClr val="FFFFFF"/>
                  </a:gs>
                </a:gsLst>
                <a:lin ang="5400000" scaled="0"/>
              </a:gradFill>
              <a:latin typeface="+mj-lt"/>
              <a:ea typeface="Segoe UI" pitchFamily="34" charset="0"/>
              <a:cs typeface="Segoe UI" pitchFamily="34" charset="0"/>
            </a:endParaRPr>
          </a:p>
          <a:p>
            <a:pPr defTabSz="932472">
              <a:lnSpc>
                <a:spcPct val="90000"/>
              </a:lnSpc>
              <a:spcBef>
                <a:spcPts val="200"/>
              </a:spcBef>
            </a:pPr>
            <a:r>
              <a:rPr lang="en-US" sz="2800" dirty="0">
                <a:gradFill>
                  <a:gsLst>
                    <a:gs pos="0">
                      <a:srgbClr val="FFFFFF"/>
                    </a:gs>
                    <a:gs pos="100000">
                      <a:srgbClr val="FFFFFF"/>
                    </a:gs>
                  </a:gsLst>
                  <a:lin ang="5400000" scaled="0"/>
                </a:gradFill>
                <a:latin typeface="+mj-lt"/>
                <a:ea typeface="Segoe UI" pitchFamily="34" charset="0"/>
                <a:cs typeface="Segoe UI" pitchFamily="34" charset="0"/>
              </a:rPr>
              <a:t>Analytics Platform System can query </a:t>
            </a:r>
            <a:r>
              <a:rPr lang="en-US" sz="2800" dirty="0" err="1">
                <a:gradFill>
                  <a:gsLst>
                    <a:gs pos="0">
                      <a:srgbClr val="FFFFFF"/>
                    </a:gs>
                    <a:gs pos="100000">
                      <a:srgbClr val="FFFFFF"/>
                    </a:gs>
                  </a:gsLst>
                  <a:lin ang="5400000" scaled="0"/>
                </a:gradFill>
                <a:latin typeface="+mj-lt"/>
                <a:ea typeface="Segoe UI" pitchFamily="34" charset="0"/>
                <a:cs typeface="Segoe UI" pitchFamily="34" charset="0"/>
              </a:rPr>
              <a:t>HDInsight</a:t>
            </a:r>
            <a:r>
              <a:rPr lang="en-US" sz="2800" dirty="0">
                <a:gradFill>
                  <a:gsLst>
                    <a:gs pos="0">
                      <a:srgbClr val="FFFFFF"/>
                    </a:gs>
                    <a:gs pos="100000">
                      <a:srgbClr val="FFFFFF"/>
                    </a:gs>
                  </a:gsLst>
                  <a:lin ang="5400000" scaled="0"/>
                </a:gradFill>
                <a:latin typeface="+mj-lt"/>
                <a:ea typeface="Segoe UI" pitchFamily="34" charset="0"/>
                <a:cs typeface="Segoe UI" pitchFamily="34" charset="0"/>
              </a:rPr>
              <a:t> and join with on-</a:t>
            </a:r>
            <a:r>
              <a:rPr lang="en-US" sz="2800" dirty="0" err="1">
                <a:gradFill>
                  <a:gsLst>
                    <a:gs pos="0">
                      <a:srgbClr val="FFFFFF"/>
                    </a:gs>
                    <a:gs pos="100000">
                      <a:srgbClr val="FFFFFF"/>
                    </a:gs>
                  </a:gsLst>
                  <a:lin ang="5400000" scaled="0"/>
                </a:gradFill>
                <a:latin typeface="+mj-lt"/>
                <a:ea typeface="Segoe UI" pitchFamily="34" charset="0"/>
                <a:cs typeface="Segoe UI" pitchFamily="34" charset="0"/>
              </a:rPr>
              <a:t>prem</a:t>
            </a:r>
            <a:endParaRPr lang="en-US" sz="2800" dirty="0">
              <a:gradFill>
                <a:gsLst>
                  <a:gs pos="0">
                    <a:srgbClr val="FFFFFF"/>
                  </a:gs>
                  <a:gs pos="100000">
                    <a:srgbClr val="FFFFFF"/>
                  </a:gs>
                </a:gsLst>
                <a:lin ang="5400000" scaled="0"/>
              </a:gradFill>
              <a:latin typeface="+mj-lt"/>
              <a:ea typeface="Segoe UI" pitchFamily="34" charset="0"/>
              <a:cs typeface="Segoe UI" pitchFamily="34" charset="0"/>
            </a:endParaRPr>
          </a:p>
        </p:txBody>
      </p:sp>
      <p:grpSp>
        <p:nvGrpSpPr>
          <p:cNvPr id="5" name="Group 341"/>
          <p:cNvGrpSpPr/>
          <p:nvPr/>
        </p:nvGrpSpPr>
        <p:grpSpPr>
          <a:xfrm>
            <a:off x="273051" y="1212849"/>
            <a:ext cx="5912640" cy="5484814"/>
            <a:chOff x="273051" y="1212849"/>
            <a:chExt cx="5912640" cy="5484814"/>
          </a:xfrm>
        </p:grpSpPr>
        <p:sp>
          <p:nvSpPr>
            <p:cNvPr id="351" name="Rectangle 342">
              <a:hlinkClick r:id="rId2" action="ppaction://hlinksldjump"/>
            </p:cNvPr>
            <p:cNvSpPr/>
            <p:nvPr/>
          </p:nvSpPr>
          <p:spPr bwMode="auto">
            <a:xfrm>
              <a:off x="274639" y="1212849"/>
              <a:ext cx="5911052" cy="5484814"/>
            </a:xfrm>
            <a:prstGeom prst="rect">
              <a:avLst/>
            </a:prstGeom>
            <a:solidFill>
              <a:schemeClr val="bg1">
                <a:lumMod val="85000"/>
              </a:schemeClr>
            </a:solidFill>
            <a:ln w="19050" cap="flat" cmpd="sng" algn="ctr">
              <a:noFill/>
              <a:prstDash val="solid"/>
              <a:miter lim="800000"/>
              <a:headEnd type="none" w="med" len="med"/>
              <a:tailEnd type="none" w="med" len="med"/>
            </a:ln>
            <a:effectLst/>
          </p:spPr>
          <p:txBody>
            <a:bodyPr rot="0" spcFirstLastPara="0" vert="horz" wrap="square" lIns="182880" tIns="146304" rIns="182880" bIns="45720" numCol="1" spcCol="0" rtlCol="0" fromWordArt="0" anchor="t" anchorCtr="0" forceAA="0" compatLnSpc="1">
              <a:prstTxWarp prst="textNoShape">
                <a:avLst/>
              </a:prstTxWarp>
              <a:noAutofit/>
            </a:bodyPr>
            <a:lstStyle/>
            <a:p>
              <a:pPr>
                <a:lnSpc>
                  <a:spcPct val="90000"/>
                </a:lnSpc>
                <a:spcBef>
                  <a:spcPts val="1200"/>
                </a:spcBef>
                <a:buSzPct val="90000"/>
              </a:pPr>
              <a:r>
                <a:rPr lang="en-US" dirty="0">
                  <a:gradFill>
                    <a:gsLst>
                      <a:gs pos="2920">
                        <a:schemeClr val="tx2"/>
                      </a:gs>
                      <a:gs pos="39000">
                        <a:schemeClr val="tx2"/>
                      </a:gs>
                    </a:gsLst>
                    <a:lin ang="5400000" scaled="0"/>
                  </a:gradFill>
                  <a:latin typeface="Segoe UI Semibold" panose="020B0702040204020203" pitchFamily="34" charset="0"/>
                  <a:ea typeface="ＭＳ Ｐゴシック" charset="0"/>
                  <a:cs typeface="Segoe UI Semibold" panose="020B0702040204020203" pitchFamily="34" charset="0"/>
                </a:rPr>
                <a:t>Cloud Hadoop </a:t>
              </a:r>
            </a:p>
          </p:txBody>
        </p:sp>
        <p:sp>
          <p:nvSpPr>
            <p:cNvPr id="357" name="Rectangle 343"/>
            <p:cNvSpPr/>
            <p:nvPr/>
          </p:nvSpPr>
          <p:spPr bwMode="auto">
            <a:xfrm>
              <a:off x="2167270" y="2021851"/>
              <a:ext cx="1270349" cy="373504"/>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91440"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400" dirty="0" err="1">
                  <a:gradFill>
                    <a:gsLst>
                      <a:gs pos="85841">
                        <a:srgbClr val="FFFFFF"/>
                      </a:gs>
                      <a:gs pos="0">
                        <a:srgbClr val="FFFFFF"/>
                      </a:gs>
                    </a:gsLst>
                    <a:lin ang="5400000" scaled="0"/>
                  </a:gradFill>
                </a:rPr>
                <a:t>HDInsight</a:t>
              </a:r>
              <a:endParaRPr lang="en-US" sz="1400" dirty="0">
                <a:gradFill>
                  <a:gsLst>
                    <a:gs pos="85841">
                      <a:srgbClr val="FFFFFF"/>
                    </a:gs>
                    <a:gs pos="0">
                      <a:srgbClr val="FFFFFF"/>
                    </a:gs>
                  </a:gsLst>
                  <a:lin ang="5400000" scaled="0"/>
                </a:gradFill>
              </a:endParaRPr>
            </a:p>
          </p:txBody>
        </p:sp>
        <p:grpSp>
          <p:nvGrpSpPr>
            <p:cNvPr id="7" name="Group 344"/>
            <p:cNvGrpSpPr/>
            <p:nvPr/>
          </p:nvGrpSpPr>
          <p:grpSpPr>
            <a:xfrm>
              <a:off x="2166759" y="2440600"/>
              <a:ext cx="1268596" cy="854489"/>
              <a:chOff x="1598299" y="3789539"/>
              <a:chExt cx="1268596" cy="854489"/>
            </a:xfrm>
          </p:grpSpPr>
          <p:sp>
            <p:nvSpPr>
              <p:cNvPr id="32" name="Rectangle 365"/>
              <p:cNvSpPr/>
              <p:nvPr/>
            </p:nvSpPr>
            <p:spPr bwMode="auto">
              <a:xfrm>
                <a:off x="1598299" y="3789539"/>
                <a:ext cx="1268596" cy="854489"/>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91440" rIns="91440" bIns="9144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defTabSz="932472" fontAlgn="base">
                  <a:lnSpc>
                    <a:spcPct val="90000"/>
                  </a:lnSpc>
                  <a:spcBef>
                    <a:spcPct val="0"/>
                  </a:spcBef>
                  <a:spcAft>
                    <a:spcPct val="0"/>
                  </a:spcAft>
                </a:pPr>
                <a:r>
                  <a:rPr lang="en-US" sz="1200" dirty="0" smtClean="0">
                    <a:gradFill>
                      <a:gsLst>
                        <a:gs pos="85841">
                          <a:srgbClr val="FFFFFF"/>
                        </a:gs>
                        <a:gs pos="0">
                          <a:srgbClr val="FFFFFF"/>
                        </a:gs>
                      </a:gsLst>
                      <a:lin ang="5400000" scaled="0"/>
                    </a:gradFill>
                  </a:rPr>
                  <a:t>Cloud</a:t>
                </a:r>
                <a:endParaRPr lang="en-US" sz="1200" dirty="0">
                  <a:gradFill>
                    <a:gsLst>
                      <a:gs pos="85841">
                        <a:srgbClr val="FFFFFF"/>
                      </a:gs>
                      <a:gs pos="0">
                        <a:srgbClr val="FFFFFF"/>
                      </a:gs>
                    </a:gsLst>
                    <a:lin ang="5400000" scaled="0"/>
                  </a:gradFill>
                </a:endParaRPr>
              </a:p>
              <a:p>
                <a:pPr defTabSz="932472" fontAlgn="base">
                  <a:lnSpc>
                    <a:spcPct val="90000"/>
                  </a:lnSpc>
                  <a:spcBef>
                    <a:spcPct val="0"/>
                  </a:spcBef>
                  <a:spcAft>
                    <a:spcPct val="0"/>
                  </a:spcAft>
                </a:pPr>
                <a:endParaRPr lang="en-US" sz="1200" dirty="0" smtClean="0">
                  <a:gradFill>
                    <a:gsLst>
                      <a:gs pos="100000">
                        <a:schemeClr val="tx1"/>
                      </a:gs>
                      <a:gs pos="0">
                        <a:schemeClr val="tx1"/>
                      </a:gs>
                    </a:gsLst>
                    <a:lin ang="5400000" scaled="0"/>
                  </a:gradFill>
                  <a:ea typeface="Segoe UI" pitchFamily="34" charset="0"/>
                  <a:cs typeface="Segoe UI" pitchFamily="34" charset="0"/>
                </a:endParaRPr>
              </a:p>
            </p:txBody>
          </p:sp>
          <p:sp>
            <p:nvSpPr>
              <p:cNvPr id="34" name="Freeform 13"/>
              <p:cNvSpPr>
                <a:spLocks/>
              </p:cNvSpPr>
              <p:nvPr/>
            </p:nvSpPr>
            <p:spPr bwMode="auto">
              <a:xfrm>
                <a:off x="2042920" y="4178157"/>
                <a:ext cx="705534" cy="390753"/>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7" name="Freeform 13"/>
            <p:cNvSpPr>
              <a:spLocks noChangeAspect="1"/>
            </p:cNvSpPr>
            <p:nvPr/>
          </p:nvSpPr>
          <p:spPr bwMode="auto">
            <a:xfrm>
              <a:off x="4313936" y="2124075"/>
              <a:ext cx="1389888" cy="769776"/>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9" name="Group 346"/>
            <p:cNvGrpSpPr/>
            <p:nvPr/>
          </p:nvGrpSpPr>
          <p:grpSpPr>
            <a:xfrm>
              <a:off x="273051" y="4469194"/>
              <a:ext cx="5499035" cy="2009155"/>
              <a:chOff x="682626" y="4859719"/>
              <a:chExt cx="5499035" cy="2009155"/>
            </a:xfrm>
          </p:grpSpPr>
          <p:sp>
            <p:nvSpPr>
              <p:cNvPr id="350" name="Rectangle 352">
                <a:hlinkClick r:id="rId2" action="ppaction://hlinksldjump"/>
              </p:cNvPr>
              <p:cNvSpPr/>
              <p:nvPr/>
            </p:nvSpPr>
            <p:spPr bwMode="auto">
              <a:xfrm>
                <a:off x="682626" y="4859719"/>
                <a:ext cx="5499035" cy="1837944"/>
              </a:xfrm>
              <a:prstGeom prst="rect">
                <a:avLst/>
              </a:prstGeom>
              <a:noFill/>
              <a:ln w="19050" cap="flat" cmpd="sng" algn="ctr">
                <a:noFill/>
                <a:prstDash val="solid"/>
                <a:miter lim="800000"/>
                <a:headEnd type="none" w="med" len="med"/>
                <a:tailEnd type="none" w="med" len="med"/>
              </a:ln>
              <a:effectLst/>
            </p:spPr>
            <p:txBody>
              <a:bodyPr rot="0" spcFirstLastPara="0" vert="horz" wrap="square" lIns="182880" tIns="91440" rIns="182880" bIns="45720" numCol="1" spcCol="0" rtlCol="0" fromWordArt="0" anchor="t" anchorCtr="0" forceAA="0" compatLnSpc="1">
                <a:prstTxWarp prst="textNoShape">
                  <a:avLst/>
                </a:prstTxWarp>
                <a:noAutofit/>
              </a:bodyPr>
              <a:lstStyle/>
              <a:p>
                <a:pPr>
                  <a:lnSpc>
                    <a:spcPct val="90000"/>
                  </a:lnSpc>
                  <a:spcBef>
                    <a:spcPts val="1200"/>
                  </a:spcBef>
                  <a:buSzPct val="90000"/>
                </a:pPr>
                <a:r>
                  <a:rPr lang="en-US" dirty="0">
                    <a:gradFill>
                      <a:gsLst>
                        <a:gs pos="2920">
                          <a:schemeClr val="tx2"/>
                        </a:gs>
                        <a:gs pos="39000">
                          <a:schemeClr val="tx2"/>
                        </a:gs>
                      </a:gsLst>
                      <a:lin ang="5400000" scaled="0"/>
                    </a:gradFill>
                    <a:latin typeface="Segoe UI Semibold" panose="020B0702040204020203" pitchFamily="34" charset="0"/>
                    <a:ea typeface="ＭＳ Ｐゴシック" charset="0"/>
                    <a:cs typeface="Segoe UI Semibold" panose="020B0702040204020203" pitchFamily="34" charset="0"/>
                  </a:rPr>
                  <a:t>On-premises Hadoop </a:t>
                </a:r>
              </a:p>
            </p:txBody>
          </p:sp>
          <p:grpSp>
            <p:nvGrpSpPr>
              <p:cNvPr id="18" name="Group 353"/>
              <p:cNvGrpSpPr/>
              <p:nvPr/>
            </p:nvGrpSpPr>
            <p:grpSpPr>
              <a:xfrm>
                <a:off x="1934689" y="5594047"/>
                <a:ext cx="2586923" cy="1274827"/>
                <a:chOff x="60678" y="3570877"/>
                <a:chExt cx="2586923" cy="1274827"/>
              </a:xfrm>
            </p:grpSpPr>
            <p:sp>
              <p:nvSpPr>
                <p:cNvPr id="47" name="Rectangle 355"/>
                <p:cNvSpPr/>
                <p:nvPr/>
              </p:nvSpPr>
              <p:spPr bwMode="auto">
                <a:xfrm>
                  <a:off x="1376585" y="3991214"/>
                  <a:ext cx="1269846" cy="854490"/>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91440" rIns="91440" bIns="9144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spcAft>
                      <a:spcPts val="600"/>
                    </a:spcAft>
                  </a:pPr>
                  <a:r>
                    <a:rPr lang="en-US" sz="1200" dirty="0">
                      <a:gradFill>
                        <a:gsLst>
                          <a:gs pos="85841">
                            <a:srgbClr val="FFFFFF"/>
                          </a:gs>
                          <a:gs pos="0">
                            <a:srgbClr val="FFFFFF"/>
                          </a:gs>
                        </a:gsLst>
                        <a:lin ang="5400000" scaled="0"/>
                      </a:gradFill>
                    </a:rPr>
                    <a:t>S</a:t>
                  </a:r>
                  <a:r>
                    <a:rPr lang="en-US" sz="1200" dirty="0" smtClean="0">
                      <a:gradFill>
                        <a:gsLst>
                          <a:gs pos="85841">
                            <a:srgbClr val="FFFFFF"/>
                          </a:gs>
                          <a:gs pos="0">
                            <a:srgbClr val="FFFFFF"/>
                          </a:gs>
                        </a:gsLst>
                        <a:lin ang="5400000" scaled="0"/>
                      </a:gradFill>
                    </a:rPr>
                    <a:t>oftware</a:t>
                  </a:r>
                  <a:endParaRPr lang="en-US" sz="1200" dirty="0">
                    <a:gradFill>
                      <a:gsLst>
                        <a:gs pos="85841">
                          <a:srgbClr val="FFFFFF"/>
                        </a:gs>
                        <a:gs pos="0">
                          <a:srgbClr val="FFFFFF"/>
                        </a:gs>
                      </a:gsLst>
                      <a:lin ang="5400000" scaled="0"/>
                    </a:gradFill>
                  </a:endParaRPr>
                </a:p>
              </p:txBody>
            </p:sp>
            <p:grpSp>
              <p:nvGrpSpPr>
                <p:cNvPr id="9" name="Group 357"/>
                <p:cNvGrpSpPr/>
                <p:nvPr/>
              </p:nvGrpSpPr>
              <p:grpSpPr>
                <a:xfrm>
                  <a:off x="60929" y="3991214"/>
                  <a:ext cx="1269846" cy="854490"/>
                  <a:chOff x="34103" y="3991214"/>
                  <a:chExt cx="1269846" cy="854490"/>
                </a:xfrm>
              </p:grpSpPr>
              <p:sp>
                <p:nvSpPr>
                  <p:cNvPr id="49" name="Rectangle 363"/>
                  <p:cNvSpPr/>
                  <p:nvPr/>
                </p:nvSpPr>
                <p:spPr bwMode="auto">
                  <a:xfrm>
                    <a:off x="34103" y="3991214"/>
                    <a:ext cx="1269846" cy="854490"/>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91440" rIns="91440" bIns="9144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spcAft>
                        <a:spcPts val="600"/>
                      </a:spcAft>
                    </a:pPr>
                    <a:r>
                      <a:rPr lang="en-US" sz="1200" dirty="0" smtClean="0">
                        <a:gradFill>
                          <a:gsLst>
                            <a:gs pos="85841">
                              <a:srgbClr val="FFFFFF"/>
                            </a:gs>
                            <a:gs pos="0">
                              <a:srgbClr val="FFFFFF"/>
                            </a:gs>
                          </a:gsLst>
                          <a:lin ang="5400000" scaled="0"/>
                        </a:gradFill>
                      </a:rPr>
                      <a:t>Appliances</a:t>
                    </a:r>
                    <a:endParaRPr lang="en-US" sz="1200" dirty="0">
                      <a:gradFill>
                        <a:gsLst>
                          <a:gs pos="85841">
                            <a:srgbClr val="FFFFFF"/>
                          </a:gs>
                          <a:gs pos="0">
                            <a:srgbClr val="FFFFFF"/>
                          </a:gs>
                        </a:gsLst>
                        <a:lin ang="5400000" scaled="0"/>
                      </a:gradFill>
                    </a:endParaRPr>
                  </a:p>
                </p:txBody>
              </p:sp>
              <p:sp>
                <p:nvSpPr>
                  <p:cNvPr id="51" name="Freeform 21"/>
                  <p:cNvSpPr>
                    <a:spLocks noEditPoints="1"/>
                  </p:cNvSpPr>
                  <p:nvPr/>
                </p:nvSpPr>
                <p:spPr bwMode="auto">
                  <a:xfrm>
                    <a:off x="794607" y="4375290"/>
                    <a:ext cx="399754" cy="395295"/>
                  </a:xfrm>
                  <a:custGeom>
                    <a:avLst/>
                    <a:gdLst>
                      <a:gd name="T0" fmla="*/ 910 w 1856"/>
                      <a:gd name="T1" fmla="*/ 1264 h 1836"/>
                      <a:gd name="T2" fmla="*/ 819 w 1856"/>
                      <a:gd name="T3" fmla="*/ 1493 h 1836"/>
                      <a:gd name="T4" fmla="*/ 723 w 1856"/>
                      <a:gd name="T5" fmla="*/ 1721 h 1836"/>
                      <a:gd name="T6" fmla="*/ 295 w 1856"/>
                      <a:gd name="T7" fmla="*/ 1782 h 1836"/>
                      <a:gd name="T8" fmla="*/ 295 w 1856"/>
                      <a:gd name="T9" fmla="*/ 1739 h 1836"/>
                      <a:gd name="T10" fmla="*/ 536 w 1856"/>
                      <a:gd name="T11" fmla="*/ 1595 h 1836"/>
                      <a:gd name="T12" fmla="*/ 482 w 1856"/>
                      <a:gd name="T13" fmla="*/ 1390 h 1836"/>
                      <a:gd name="T14" fmla="*/ 392 w 1856"/>
                      <a:gd name="T15" fmla="*/ 1360 h 1836"/>
                      <a:gd name="T16" fmla="*/ 126 w 1856"/>
                      <a:gd name="T17" fmla="*/ 1499 h 1836"/>
                      <a:gd name="T18" fmla="*/ 235 w 1856"/>
                      <a:gd name="T19" fmla="*/ 1216 h 1836"/>
                      <a:gd name="T20" fmla="*/ 452 w 1856"/>
                      <a:gd name="T21" fmla="*/ 1119 h 1836"/>
                      <a:gd name="T22" fmla="*/ 464 w 1856"/>
                      <a:gd name="T23" fmla="*/ 1119 h 1836"/>
                      <a:gd name="T24" fmla="*/ 639 w 1856"/>
                      <a:gd name="T25" fmla="*/ 1071 h 1836"/>
                      <a:gd name="T26" fmla="*/ 681 w 1856"/>
                      <a:gd name="T27" fmla="*/ 1035 h 1836"/>
                      <a:gd name="T28" fmla="*/ 976 w 1856"/>
                      <a:gd name="T29" fmla="*/ 734 h 1836"/>
                      <a:gd name="T30" fmla="*/ 795 w 1856"/>
                      <a:gd name="T31" fmla="*/ 566 h 1836"/>
                      <a:gd name="T32" fmla="*/ 572 w 1856"/>
                      <a:gd name="T33" fmla="*/ 776 h 1836"/>
                      <a:gd name="T34" fmla="*/ 741 w 1856"/>
                      <a:gd name="T35" fmla="*/ 975 h 1836"/>
                      <a:gd name="T36" fmla="*/ 1579 w 1856"/>
                      <a:gd name="T37" fmla="*/ 1818 h 1836"/>
                      <a:gd name="T38" fmla="*/ 1820 w 1856"/>
                      <a:gd name="T39" fmla="*/ 1613 h 1836"/>
                      <a:gd name="T40" fmla="*/ 1820 w 1856"/>
                      <a:gd name="T41" fmla="*/ 1577 h 1836"/>
                      <a:gd name="T42" fmla="*/ 1211 w 1856"/>
                      <a:gd name="T43" fmla="*/ 969 h 1836"/>
                      <a:gd name="T44" fmla="*/ 1814 w 1856"/>
                      <a:gd name="T45" fmla="*/ 421 h 1836"/>
                      <a:gd name="T46" fmla="*/ 1573 w 1856"/>
                      <a:gd name="T47" fmla="*/ 560 h 1836"/>
                      <a:gd name="T48" fmla="*/ 1446 w 1856"/>
                      <a:gd name="T49" fmla="*/ 475 h 1836"/>
                      <a:gd name="T50" fmla="*/ 1440 w 1856"/>
                      <a:gd name="T51" fmla="*/ 319 h 1836"/>
                      <a:gd name="T52" fmla="*/ 1687 w 1856"/>
                      <a:gd name="T53" fmla="*/ 156 h 1836"/>
                      <a:gd name="T54" fmla="*/ 1308 w 1856"/>
                      <a:gd name="T55" fmla="*/ 150 h 1836"/>
                      <a:gd name="T56" fmla="*/ 1151 w 1856"/>
                      <a:gd name="T57" fmla="*/ 427 h 1836"/>
                      <a:gd name="T58" fmla="*/ 1097 w 1856"/>
                      <a:gd name="T59" fmla="*/ 614 h 1836"/>
                      <a:gd name="T60" fmla="*/ 1266 w 1856"/>
                      <a:gd name="T61" fmla="*/ 909 h 1836"/>
                      <a:gd name="T62" fmla="*/ 1501 w 1856"/>
                      <a:gd name="T63" fmla="*/ 800 h 1836"/>
                      <a:gd name="T64" fmla="*/ 1519 w 1856"/>
                      <a:gd name="T65" fmla="*/ 800 h 1836"/>
                      <a:gd name="T66" fmla="*/ 1663 w 1856"/>
                      <a:gd name="T67" fmla="*/ 758 h 1836"/>
                      <a:gd name="T68" fmla="*/ 1856 w 1856"/>
                      <a:gd name="T69" fmla="*/ 451 h 1836"/>
                      <a:gd name="T70" fmla="*/ 313 w 1856"/>
                      <a:gd name="T71" fmla="*/ 879 h 1836"/>
                      <a:gd name="T72" fmla="*/ 862 w 1856"/>
                      <a:gd name="T73" fmla="*/ 349 h 1836"/>
                      <a:gd name="T74" fmla="*/ 862 w 1856"/>
                      <a:gd name="T75" fmla="*/ 271 h 1836"/>
                      <a:gd name="T76" fmla="*/ 566 w 1856"/>
                      <a:gd name="T77" fmla="*/ 0 h 1836"/>
                      <a:gd name="T78" fmla="*/ 12 w 1856"/>
                      <a:gd name="T79" fmla="*/ 524 h 1836"/>
                      <a:gd name="T80" fmla="*/ 12 w 1856"/>
                      <a:gd name="T81" fmla="*/ 602 h 1836"/>
                      <a:gd name="T82" fmla="*/ 313 w 1856"/>
                      <a:gd name="T83" fmla="*/ 879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56" h="1836">
                        <a:moveTo>
                          <a:pt x="681" y="1035"/>
                        </a:moveTo>
                        <a:cubicBezTo>
                          <a:pt x="910" y="1264"/>
                          <a:pt x="910" y="1264"/>
                          <a:pt x="910" y="1264"/>
                        </a:cubicBezTo>
                        <a:cubicBezTo>
                          <a:pt x="868" y="1306"/>
                          <a:pt x="868" y="1306"/>
                          <a:pt x="868" y="1306"/>
                        </a:cubicBezTo>
                        <a:cubicBezTo>
                          <a:pt x="825" y="1348"/>
                          <a:pt x="819" y="1420"/>
                          <a:pt x="819" y="1493"/>
                        </a:cubicBezTo>
                        <a:cubicBezTo>
                          <a:pt x="819" y="1493"/>
                          <a:pt x="819" y="1493"/>
                          <a:pt x="819" y="1493"/>
                        </a:cubicBezTo>
                        <a:cubicBezTo>
                          <a:pt x="819" y="1577"/>
                          <a:pt x="783" y="1661"/>
                          <a:pt x="723" y="1721"/>
                        </a:cubicBezTo>
                        <a:cubicBezTo>
                          <a:pt x="705" y="1739"/>
                          <a:pt x="687" y="1758"/>
                          <a:pt x="657" y="1776"/>
                        </a:cubicBezTo>
                        <a:cubicBezTo>
                          <a:pt x="554" y="1836"/>
                          <a:pt x="410" y="1836"/>
                          <a:pt x="295" y="1782"/>
                        </a:cubicBezTo>
                        <a:cubicBezTo>
                          <a:pt x="289" y="1782"/>
                          <a:pt x="283" y="1770"/>
                          <a:pt x="283" y="1764"/>
                        </a:cubicBezTo>
                        <a:cubicBezTo>
                          <a:pt x="277" y="1751"/>
                          <a:pt x="283" y="1739"/>
                          <a:pt x="295" y="1739"/>
                        </a:cubicBezTo>
                        <a:cubicBezTo>
                          <a:pt x="530" y="1601"/>
                          <a:pt x="530" y="1601"/>
                          <a:pt x="530" y="1601"/>
                        </a:cubicBezTo>
                        <a:cubicBezTo>
                          <a:pt x="530" y="1601"/>
                          <a:pt x="536" y="1601"/>
                          <a:pt x="536" y="1595"/>
                        </a:cubicBezTo>
                        <a:cubicBezTo>
                          <a:pt x="554" y="1577"/>
                          <a:pt x="578" y="1547"/>
                          <a:pt x="524" y="1445"/>
                        </a:cubicBezTo>
                        <a:cubicBezTo>
                          <a:pt x="512" y="1420"/>
                          <a:pt x="494" y="1402"/>
                          <a:pt x="482" y="1390"/>
                        </a:cubicBezTo>
                        <a:cubicBezTo>
                          <a:pt x="440" y="1348"/>
                          <a:pt x="410" y="1354"/>
                          <a:pt x="398" y="1360"/>
                        </a:cubicBezTo>
                        <a:cubicBezTo>
                          <a:pt x="392" y="1360"/>
                          <a:pt x="392" y="1360"/>
                          <a:pt x="392" y="1360"/>
                        </a:cubicBezTo>
                        <a:cubicBezTo>
                          <a:pt x="156" y="1499"/>
                          <a:pt x="156" y="1499"/>
                          <a:pt x="156" y="1499"/>
                        </a:cubicBezTo>
                        <a:cubicBezTo>
                          <a:pt x="144" y="1499"/>
                          <a:pt x="132" y="1499"/>
                          <a:pt x="126" y="1499"/>
                        </a:cubicBezTo>
                        <a:cubicBezTo>
                          <a:pt x="120" y="1493"/>
                          <a:pt x="114" y="1481"/>
                          <a:pt x="114" y="1469"/>
                        </a:cubicBezTo>
                        <a:cubicBezTo>
                          <a:pt x="120" y="1378"/>
                          <a:pt x="168" y="1288"/>
                          <a:pt x="235" y="1216"/>
                        </a:cubicBezTo>
                        <a:cubicBezTo>
                          <a:pt x="253" y="1198"/>
                          <a:pt x="283" y="1180"/>
                          <a:pt x="307" y="1162"/>
                        </a:cubicBezTo>
                        <a:cubicBezTo>
                          <a:pt x="349" y="1137"/>
                          <a:pt x="398" y="1125"/>
                          <a:pt x="452" y="1119"/>
                        </a:cubicBezTo>
                        <a:cubicBezTo>
                          <a:pt x="446" y="1119"/>
                          <a:pt x="446" y="1119"/>
                          <a:pt x="446" y="1119"/>
                        </a:cubicBezTo>
                        <a:cubicBezTo>
                          <a:pt x="452" y="1119"/>
                          <a:pt x="458" y="1119"/>
                          <a:pt x="464" y="1119"/>
                        </a:cubicBezTo>
                        <a:cubicBezTo>
                          <a:pt x="464" y="1119"/>
                          <a:pt x="464" y="1119"/>
                          <a:pt x="470" y="1119"/>
                        </a:cubicBezTo>
                        <a:cubicBezTo>
                          <a:pt x="536" y="1119"/>
                          <a:pt x="602" y="1113"/>
                          <a:pt x="639" y="1071"/>
                        </a:cubicBezTo>
                        <a:cubicBezTo>
                          <a:pt x="681" y="1035"/>
                          <a:pt x="681" y="1035"/>
                          <a:pt x="681" y="1035"/>
                        </a:cubicBezTo>
                        <a:cubicBezTo>
                          <a:pt x="681" y="1035"/>
                          <a:pt x="681" y="1035"/>
                          <a:pt x="681" y="1035"/>
                        </a:cubicBezTo>
                        <a:close/>
                        <a:moveTo>
                          <a:pt x="1211" y="969"/>
                        </a:moveTo>
                        <a:cubicBezTo>
                          <a:pt x="976" y="734"/>
                          <a:pt x="976" y="734"/>
                          <a:pt x="976" y="734"/>
                        </a:cubicBezTo>
                        <a:cubicBezTo>
                          <a:pt x="813" y="572"/>
                          <a:pt x="813" y="572"/>
                          <a:pt x="813" y="572"/>
                        </a:cubicBezTo>
                        <a:cubicBezTo>
                          <a:pt x="807" y="566"/>
                          <a:pt x="801" y="566"/>
                          <a:pt x="795" y="566"/>
                        </a:cubicBezTo>
                        <a:cubicBezTo>
                          <a:pt x="789" y="566"/>
                          <a:pt x="783" y="566"/>
                          <a:pt x="777" y="572"/>
                        </a:cubicBezTo>
                        <a:cubicBezTo>
                          <a:pt x="572" y="776"/>
                          <a:pt x="572" y="776"/>
                          <a:pt x="572" y="776"/>
                        </a:cubicBezTo>
                        <a:cubicBezTo>
                          <a:pt x="566" y="782"/>
                          <a:pt x="566" y="800"/>
                          <a:pt x="572" y="812"/>
                        </a:cubicBezTo>
                        <a:cubicBezTo>
                          <a:pt x="741" y="975"/>
                          <a:pt x="741" y="975"/>
                          <a:pt x="741" y="975"/>
                        </a:cubicBezTo>
                        <a:cubicBezTo>
                          <a:pt x="970" y="1204"/>
                          <a:pt x="970" y="1204"/>
                          <a:pt x="970" y="1204"/>
                        </a:cubicBezTo>
                        <a:cubicBezTo>
                          <a:pt x="1579" y="1818"/>
                          <a:pt x="1579" y="1818"/>
                          <a:pt x="1579" y="1818"/>
                        </a:cubicBezTo>
                        <a:cubicBezTo>
                          <a:pt x="1591" y="1824"/>
                          <a:pt x="1603" y="1824"/>
                          <a:pt x="1615" y="1818"/>
                        </a:cubicBezTo>
                        <a:cubicBezTo>
                          <a:pt x="1820" y="1613"/>
                          <a:pt x="1820" y="1613"/>
                          <a:pt x="1820" y="1613"/>
                        </a:cubicBezTo>
                        <a:cubicBezTo>
                          <a:pt x="1826" y="1607"/>
                          <a:pt x="1826" y="1601"/>
                          <a:pt x="1826" y="1595"/>
                        </a:cubicBezTo>
                        <a:cubicBezTo>
                          <a:pt x="1826" y="1589"/>
                          <a:pt x="1826" y="1583"/>
                          <a:pt x="1820" y="1577"/>
                        </a:cubicBezTo>
                        <a:cubicBezTo>
                          <a:pt x="1211" y="969"/>
                          <a:pt x="1211" y="969"/>
                          <a:pt x="1211" y="969"/>
                        </a:cubicBezTo>
                        <a:cubicBezTo>
                          <a:pt x="1211" y="969"/>
                          <a:pt x="1211" y="969"/>
                          <a:pt x="1211" y="969"/>
                        </a:cubicBezTo>
                        <a:close/>
                        <a:moveTo>
                          <a:pt x="1844" y="421"/>
                        </a:moveTo>
                        <a:cubicBezTo>
                          <a:pt x="1832" y="421"/>
                          <a:pt x="1826" y="421"/>
                          <a:pt x="1814" y="421"/>
                        </a:cubicBezTo>
                        <a:cubicBezTo>
                          <a:pt x="1579" y="560"/>
                          <a:pt x="1579" y="560"/>
                          <a:pt x="1579" y="560"/>
                        </a:cubicBezTo>
                        <a:cubicBezTo>
                          <a:pt x="1579" y="560"/>
                          <a:pt x="1579" y="560"/>
                          <a:pt x="1573" y="560"/>
                        </a:cubicBezTo>
                        <a:cubicBezTo>
                          <a:pt x="1561" y="566"/>
                          <a:pt x="1531" y="572"/>
                          <a:pt x="1488" y="530"/>
                        </a:cubicBezTo>
                        <a:cubicBezTo>
                          <a:pt x="1470" y="517"/>
                          <a:pt x="1458" y="499"/>
                          <a:pt x="1446" y="475"/>
                        </a:cubicBezTo>
                        <a:cubicBezTo>
                          <a:pt x="1386" y="373"/>
                          <a:pt x="1416" y="343"/>
                          <a:pt x="1428" y="325"/>
                        </a:cubicBezTo>
                        <a:cubicBezTo>
                          <a:pt x="1434" y="319"/>
                          <a:pt x="1440" y="319"/>
                          <a:pt x="1440" y="319"/>
                        </a:cubicBezTo>
                        <a:cubicBezTo>
                          <a:pt x="1675" y="180"/>
                          <a:pt x="1675" y="180"/>
                          <a:pt x="1675" y="180"/>
                        </a:cubicBezTo>
                        <a:cubicBezTo>
                          <a:pt x="1687" y="180"/>
                          <a:pt x="1687" y="168"/>
                          <a:pt x="1687" y="156"/>
                        </a:cubicBezTo>
                        <a:cubicBezTo>
                          <a:pt x="1687" y="150"/>
                          <a:pt x="1681" y="138"/>
                          <a:pt x="1675" y="138"/>
                        </a:cubicBezTo>
                        <a:cubicBezTo>
                          <a:pt x="1561" y="84"/>
                          <a:pt x="1416" y="84"/>
                          <a:pt x="1308" y="150"/>
                        </a:cubicBezTo>
                        <a:cubicBezTo>
                          <a:pt x="1284" y="162"/>
                          <a:pt x="1266" y="180"/>
                          <a:pt x="1241" y="198"/>
                        </a:cubicBezTo>
                        <a:cubicBezTo>
                          <a:pt x="1181" y="259"/>
                          <a:pt x="1151" y="343"/>
                          <a:pt x="1151" y="427"/>
                        </a:cubicBezTo>
                        <a:cubicBezTo>
                          <a:pt x="1145" y="427"/>
                          <a:pt x="1145" y="427"/>
                          <a:pt x="1145" y="427"/>
                        </a:cubicBezTo>
                        <a:cubicBezTo>
                          <a:pt x="1151" y="499"/>
                          <a:pt x="1145" y="572"/>
                          <a:pt x="1097" y="614"/>
                        </a:cubicBezTo>
                        <a:cubicBezTo>
                          <a:pt x="1036" y="680"/>
                          <a:pt x="1036" y="680"/>
                          <a:pt x="1036" y="680"/>
                        </a:cubicBezTo>
                        <a:cubicBezTo>
                          <a:pt x="1266" y="909"/>
                          <a:pt x="1266" y="909"/>
                          <a:pt x="1266" y="909"/>
                        </a:cubicBezTo>
                        <a:cubicBezTo>
                          <a:pt x="1332" y="849"/>
                          <a:pt x="1332" y="849"/>
                          <a:pt x="1332" y="849"/>
                        </a:cubicBezTo>
                        <a:cubicBezTo>
                          <a:pt x="1368" y="806"/>
                          <a:pt x="1434" y="800"/>
                          <a:pt x="1501" y="800"/>
                        </a:cubicBezTo>
                        <a:cubicBezTo>
                          <a:pt x="1507" y="800"/>
                          <a:pt x="1507" y="800"/>
                          <a:pt x="1507" y="800"/>
                        </a:cubicBezTo>
                        <a:cubicBezTo>
                          <a:pt x="1513" y="800"/>
                          <a:pt x="1519" y="800"/>
                          <a:pt x="1519" y="800"/>
                        </a:cubicBezTo>
                        <a:cubicBezTo>
                          <a:pt x="1519" y="800"/>
                          <a:pt x="1519" y="800"/>
                          <a:pt x="1519" y="800"/>
                        </a:cubicBezTo>
                        <a:cubicBezTo>
                          <a:pt x="1567" y="794"/>
                          <a:pt x="1615" y="782"/>
                          <a:pt x="1663" y="758"/>
                        </a:cubicBezTo>
                        <a:cubicBezTo>
                          <a:pt x="1687" y="740"/>
                          <a:pt x="1712" y="722"/>
                          <a:pt x="1736" y="704"/>
                        </a:cubicBezTo>
                        <a:cubicBezTo>
                          <a:pt x="1802" y="638"/>
                          <a:pt x="1844" y="542"/>
                          <a:pt x="1856" y="451"/>
                        </a:cubicBezTo>
                        <a:cubicBezTo>
                          <a:pt x="1856" y="439"/>
                          <a:pt x="1850" y="427"/>
                          <a:pt x="1844" y="421"/>
                        </a:cubicBezTo>
                        <a:close/>
                        <a:moveTo>
                          <a:pt x="313" y="879"/>
                        </a:moveTo>
                        <a:cubicBezTo>
                          <a:pt x="325" y="879"/>
                          <a:pt x="343" y="873"/>
                          <a:pt x="349" y="861"/>
                        </a:cubicBezTo>
                        <a:cubicBezTo>
                          <a:pt x="862" y="349"/>
                          <a:pt x="862" y="349"/>
                          <a:pt x="862" y="349"/>
                        </a:cubicBezTo>
                        <a:cubicBezTo>
                          <a:pt x="874" y="343"/>
                          <a:pt x="880" y="325"/>
                          <a:pt x="880" y="313"/>
                        </a:cubicBezTo>
                        <a:cubicBezTo>
                          <a:pt x="880" y="295"/>
                          <a:pt x="874" y="283"/>
                          <a:pt x="862" y="271"/>
                        </a:cubicBezTo>
                        <a:cubicBezTo>
                          <a:pt x="602" y="12"/>
                          <a:pt x="602" y="12"/>
                          <a:pt x="602" y="12"/>
                        </a:cubicBezTo>
                        <a:cubicBezTo>
                          <a:pt x="590" y="6"/>
                          <a:pt x="578" y="0"/>
                          <a:pt x="566" y="0"/>
                        </a:cubicBezTo>
                        <a:cubicBezTo>
                          <a:pt x="548" y="0"/>
                          <a:pt x="536" y="6"/>
                          <a:pt x="524" y="12"/>
                        </a:cubicBezTo>
                        <a:cubicBezTo>
                          <a:pt x="12" y="524"/>
                          <a:pt x="12" y="524"/>
                          <a:pt x="12" y="524"/>
                        </a:cubicBezTo>
                        <a:cubicBezTo>
                          <a:pt x="6" y="535"/>
                          <a:pt x="0" y="548"/>
                          <a:pt x="0" y="560"/>
                        </a:cubicBezTo>
                        <a:cubicBezTo>
                          <a:pt x="0" y="578"/>
                          <a:pt x="6" y="590"/>
                          <a:pt x="12" y="602"/>
                        </a:cubicBezTo>
                        <a:cubicBezTo>
                          <a:pt x="277" y="861"/>
                          <a:pt x="277" y="861"/>
                          <a:pt x="277" y="861"/>
                        </a:cubicBezTo>
                        <a:cubicBezTo>
                          <a:pt x="283" y="873"/>
                          <a:pt x="301" y="879"/>
                          <a:pt x="313" y="87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53" name="Rectangle 358"/>
                <p:cNvSpPr/>
                <p:nvPr/>
              </p:nvSpPr>
              <p:spPr bwMode="auto">
                <a:xfrm>
                  <a:off x="60678" y="3570877"/>
                  <a:ext cx="1270349" cy="373504"/>
                </a:xfrm>
                <a:prstGeom prst="rect">
                  <a:avLst/>
                </a:prstGeom>
                <a:solidFill>
                  <a:schemeClr val="accent3">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91440"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400" dirty="0" smtClean="0">
                      <a:gradFill>
                        <a:gsLst>
                          <a:gs pos="85841">
                            <a:srgbClr val="FFFFFF"/>
                          </a:gs>
                          <a:gs pos="0">
                            <a:srgbClr val="FFFFFF"/>
                          </a:gs>
                        </a:gsLst>
                        <a:lin ang="5400000" scaled="0"/>
                      </a:gradFill>
                    </a:rPr>
                    <a:t>APS</a:t>
                  </a:r>
                  <a:endParaRPr lang="en-US" sz="1400" dirty="0">
                    <a:gradFill>
                      <a:gsLst>
                        <a:gs pos="85841">
                          <a:srgbClr val="FFFFFF"/>
                        </a:gs>
                        <a:gs pos="0">
                          <a:srgbClr val="FFFFFF"/>
                        </a:gs>
                      </a:gsLst>
                      <a:lin ang="5400000" scaled="0"/>
                    </a:gradFill>
                  </a:endParaRPr>
                </a:p>
              </p:txBody>
            </p:sp>
            <p:sp>
              <p:nvSpPr>
                <p:cNvPr id="13" name="Freeform 5"/>
                <p:cNvSpPr>
                  <a:spLocks noEditPoints="1"/>
                </p:cNvSpPr>
                <p:nvPr/>
              </p:nvSpPr>
              <p:spPr bwMode="auto">
                <a:xfrm>
                  <a:off x="2088761" y="4369285"/>
                  <a:ext cx="460108" cy="402298"/>
                </a:xfrm>
                <a:custGeom>
                  <a:avLst/>
                  <a:gdLst>
                    <a:gd name="T0" fmla="*/ 0 w 4266"/>
                    <a:gd name="T1" fmla="*/ 1598 h 3730"/>
                    <a:gd name="T2" fmla="*/ 2129 w 4266"/>
                    <a:gd name="T3" fmla="*/ 2132 h 3730"/>
                    <a:gd name="T4" fmla="*/ 4266 w 4266"/>
                    <a:gd name="T5" fmla="*/ 1598 h 3730"/>
                    <a:gd name="T6" fmla="*/ 4266 w 4266"/>
                    <a:gd name="T7" fmla="*/ 2132 h 3730"/>
                    <a:gd name="T8" fmla="*/ 2129 w 4266"/>
                    <a:gd name="T9" fmla="*/ 2665 h 3730"/>
                    <a:gd name="T10" fmla="*/ 0 w 4266"/>
                    <a:gd name="T11" fmla="*/ 2132 h 3730"/>
                    <a:gd name="T12" fmla="*/ 0 w 4266"/>
                    <a:gd name="T13" fmla="*/ 1598 h 3730"/>
                    <a:gd name="T14" fmla="*/ 0 w 4266"/>
                    <a:gd name="T15" fmla="*/ 1598 h 3730"/>
                    <a:gd name="T16" fmla="*/ 0 w 4266"/>
                    <a:gd name="T17" fmla="*/ 1598 h 3730"/>
                    <a:gd name="T18" fmla="*/ 0 w 4266"/>
                    <a:gd name="T19" fmla="*/ 2665 h 3730"/>
                    <a:gd name="T20" fmla="*/ 2129 w 4266"/>
                    <a:gd name="T21" fmla="*/ 3197 h 3730"/>
                    <a:gd name="T22" fmla="*/ 4266 w 4266"/>
                    <a:gd name="T23" fmla="*/ 2665 h 3730"/>
                    <a:gd name="T24" fmla="*/ 4266 w 4266"/>
                    <a:gd name="T25" fmla="*/ 3197 h 3730"/>
                    <a:gd name="T26" fmla="*/ 2129 w 4266"/>
                    <a:gd name="T27" fmla="*/ 3730 h 3730"/>
                    <a:gd name="T28" fmla="*/ 0 w 4266"/>
                    <a:gd name="T29" fmla="*/ 3197 h 3730"/>
                    <a:gd name="T30" fmla="*/ 0 w 4266"/>
                    <a:gd name="T31" fmla="*/ 2665 h 3730"/>
                    <a:gd name="T32" fmla="*/ 0 w 4266"/>
                    <a:gd name="T33" fmla="*/ 2665 h 3730"/>
                    <a:gd name="T34" fmla="*/ 0 w 4266"/>
                    <a:gd name="T35" fmla="*/ 2665 h 3730"/>
                    <a:gd name="T36" fmla="*/ 0 w 4266"/>
                    <a:gd name="T37" fmla="*/ 533 h 3730"/>
                    <a:gd name="T38" fmla="*/ 2129 w 4266"/>
                    <a:gd name="T39" fmla="*/ 0 h 3730"/>
                    <a:gd name="T40" fmla="*/ 4266 w 4266"/>
                    <a:gd name="T41" fmla="*/ 533 h 3730"/>
                    <a:gd name="T42" fmla="*/ 4266 w 4266"/>
                    <a:gd name="T43" fmla="*/ 1065 h 3730"/>
                    <a:gd name="T44" fmla="*/ 2129 w 4266"/>
                    <a:gd name="T45" fmla="*/ 1598 h 3730"/>
                    <a:gd name="T46" fmla="*/ 0 w 4266"/>
                    <a:gd name="T47" fmla="*/ 1065 h 3730"/>
                    <a:gd name="T48" fmla="*/ 0 w 4266"/>
                    <a:gd name="T49" fmla="*/ 533 h 3730"/>
                    <a:gd name="T50" fmla="*/ 0 w 4266"/>
                    <a:gd name="T51" fmla="*/ 533 h 3730"/>
                    <a:gd name="T52" fmla="*/ 0 w 4266"/>
                    <a:gd name="T53" fmla="*/ 533 h 3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66" h="3730">
                      <a:moveTo>
                        <a:pt x="0" y="1598"/>
                      </a:moveTo>
                      <a:lnTo>
                        <a:pt x="2129" y="2132"/>
                      </a:lnTo>
                      <a:lnTo>
                        <a:pt x="4266" y="1598"/>
                      </a:lnTo>
                      <a:lnTo>
                        <a:pt x="4266" y="2132"/>
                      </a:lnTo>
                      <a:lnTo>
                        <a:pt x="2129" y="2665"/>
                      </a:lnTo>
                      <a:lnTo>
                        <a:pt x="0" y="2132"/>
                      </a:lnTo>
                      <a:lnTo>
                        <a:pt x="0" y="1598"/>
                      </a:lnTo>
                      <a:lnTo>
                        <a:pt x="0" y="1598"/>
                      </a:lnTo>
                      <a:lnTo>
                        <a:pt x="0" y="1598"/>
                      </a:lnTo>
                      <a:close/>
                      <a:moveTo>
                        <a:pt x="0" y="2665"/>
                      </a:moveTo>
                      <a:lnTo>
                        <a:pt x="2129" y="3197"/>
                      </a:lnTo>
                      <a:lnTo>
                        <a:pt x="4266" y="2665"/>
                      </a:lnTo>
                      <a:lnTo>
                        <a:pt x="4266" y="3197"/>
                      </a:lnTo>
                      <a:lnTo>
                        <a:pt x="2129" y="3730"/>
                      </a:lnTo>
                      <a:lnTo>
                        <a:pt x="0" y="3197"/>
                      </a:lnTo>
                      <a:lnTo>
                        <a:pt x="0" y="2665"/>
                      </a:lnTo>
                      <a:lnTo>
                        <a:pt x="0" y="2665"/>
                      </a:lnTo>
                      <a:lnTo>
                        <a:pt x="0" y="2665"/>
                      </a:lnTo>
                      <a:close/>
                      <a:moveTo>
                        <a:pt x="0" y="533"/>
                      </a:moveTo>
                      <a:lnTo>
                        <a:pt x="2129" y="0"/>
                      </a:lnTo>
                      <a:lnTo>
                        <a:pt x="4266" y="533"/>
                      </a:lnTo>
                      <a:lnTo>
                        <a:pt x="4266" y="1065"/>
                      </a:lnTo>
                      <a:lnTo>
                        <a:pt x="2129" y="1598"/>
                      </a:lnTo>
                      <a:lnTo>
                        <a:pt x="0" y="1065"/>
                      </a:lnTo>
                      <a:lnTo>
                        <a:pt x="0" y="533"/>
                      </a:lnTo>
                      <a:lnTo>
                        <a:pt x="0" y="533"/>
                      </a:lnTo>
                      <a:lnTo>
                        <a:pt x="0" y="53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7" name="Group 360"/>
                <p:cNvGrpSpPr/>
                <p:nvPr/>
              </p:nvGrpSpPr>
              <p:grpSpPr>
                <a:xfrm>
                  <a:off x="1376585" y="3570877"/>
                  <a:ext cx="1271016" cy="373504"/>
                  <a:chOff x="1376585" y="3570877"/>
                  <a:chExt cx="1271016" cy="373504"/>
                </a:xfrm>
              </p:grpSpPr>
              <p:sp>
                <p:nvSpPr>
                  <p:cNvPr id="59" name="Rectangle 361"/>
                  <p:cNvSpPr/>
                  <p:nvPr/>
                </p:nvSpPr>
                <p:spPr bwMode="auto">
                  <a:xfrm>
                    <a:off x="1376585" y="3570877"/>
                    <a:ext cx="1271016" cy="373504"/>
                  </a:xfrm>
                  <a:prstGeom prst="rect">
                    <a:avLst/>
                  </a:prstGeom>
                  <a:solidFill>
                    <a:schemeClr val="accent3">
                      <a:lumMod val="50000"/>
                    </a:schemeClr>
                  </a:solidFill>
                  <a:ln w="38100" cap="flat" cmpd="sng" algn="ctr">
                    <a:noFill/>
                    <a:prstDash val="solid"/>
                    <a:headEnd type="none" w="med" len="med"/>
                    <a:tailEnd type="none" w="med" len="med"/>
                  </a:ln>
                  <a:effectLst/>
                </p:spPr>
                <p:txBody>
                  <a:bodyPr vert="horz" wrap="square" lIns="124347" tIns="124347" rIns="124347" bIns="190234" numCol="1" rtlCol="0" anchor="ctr" anchorCtr="0" compatLnSpc="1">
                    <a:prstTxWarp prst="textNoShape">
                      <a:avLst/>
                    </a:prstTxWarp>
                  </a:bodyPr>
                  <a:lstStyle/>
                  <a:p>
                    <a:pPr algn="ctr" defTabSz="931983" fontAlgn="base">
                      <a:lnSpc>
                        <a:spcPct val="90000"/>
                      </a:lnSpc>
                      <a:spcBef>
                        <a:spcPct val="0"/>
                      </a:spcBef>
                      <a:spcAft>
                        <a:spcPct val="0"/>
                      </a:spcAft>
                      <a:defRPr/>
                    </a:pPr>
                    <a:endParaRPr lang="en-US" sz="3128" kern="0" spc="-41" dirty="0">
                      <a:gradFill>
                        <a:gsLst>
                          <a:gs pos="0">
                            <a:srgbClr val="FFFFFF"/>
                          </a:gs>
                          <a:gs pos="100000">
                            <a:srgbClr val="FFFFFF"/>
                          </a:gs>
                        </a:gsLst>
                        <a:lin ang="5400000" scaled="0"/>
                      </a:gradFill>
                      <a:latin typeface="Segoe UI Light" pitchFamily="34" charset="0"/>
                    </a:endParaRPr>
                  </a:p>
                </p:txBody>
              </p:sp>
              <p:pic>
                <p:nvPicPr>
                  <p:cNvPr id="60" name="Picture 36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588323" y="3600088"/>
                    <a:ext cx="847540" cy="315082"/>
                  </a:xfrm>
                  <a:prstGeom prst="rect">
                    <a:avLst/>
                  </a:prstGeom>
                </p:spPr>
              </p:pic>
            </p:grpSp>
          </p:grpSp>
          <p:sp>
            <p:nvSpPr>
              <p:cNvPr id="65" name="Freeform 13"/>
              <p:cNvSpPr>
                <a:spLocks noEditPoints="1"/>
              </p:cNvSpPr>
              <p:nvPr/>
            </p:nvSpPr>
            <p:spPr bwMode="auto">
              <a:xfrm>
                <a:off x="4742031" y="5736467"/>
                <a:ext cx="1390482" cy="932621"/>
              </a:xfrm>
              <a:custGeom>
                <a:avLst/>
                <a:gdLst>
                  <a:gd name="T0" fmla="*/ 4368 w 5175"/>
                  <a:gd name="T1" fmla="*/ 1058 h 4354"/>
                  <a:gd name="T2" fmla="*/ 3287 w 5175"/>
                  <a:gd name="T3" fmla="*/ 724 h 4354"/>
                  <a:gd name="T4" fmla="*/ 0 w 5175"/>
                  <a:gd name="T5" fmla="*/ 845 h 4354"/>
                  <a:gd name="T6" fmla="*/ 3287 w 5175"/>
                  <a:gd name="T7" fmla="*/ 3623 h 4354"/>
                  <a:gd name="T8" fmla="*/ 4500 w 5175"/>
                  <a:gd name="T9" fmla="*/ 3117 h 4354"/>
                  <a:gd name="T10" fmla="*/ 5167 w 5175"/>
                  <a:gd name="T11" fmla="*/ 1479 h 4354"/>
                  <a:gd name="T12" fmla="*/ 3287 w 5175"/>
                  <a:gd name="T13" fmla="*/ 887 h 4354"/>
                  <a:gd name="T14" fmla="*/ 2094 w 5175"/>
                  <a:gd name="T15" fmla="*/ 144 h 4354"/>
                  <a:gd name="T16" fmla="*/ 2035 w 5175"/>
                  <a:gd name="T17" fmla="*/ 814 h 4354"/>
                  <a:gd name="T18" fmla="*/ 2035 w 5175"/>
                  <a:gd name="T19" fmla="*/ 1100 h 4354"/>
                  <a:gd name="T20" fmla="*/ 2035 w 5175"/>
                  <a:gd name="T21" fmla="*/ 1100 h 4354"/>
                  <a:gd name="T22" fmla="*/ 3287 w 5175"/>
                  <a:gd name="T23" fmla="*/ 1824 h 4354"/>
                  <a:gd name="T24" fmla="*/ 2035 w 5175"/>
                  <a:gd name="T25" fmla="*/ 1642 h 4354"/>
                  <a:gd name="T26" fmla="*/ 3287 w 5175"/>
                  <a:gd name="T27" fmla="*/ 2359 h 4354"/>
                  <a:gd name="T28" fmla="*/ 2035 w 5175"/>
                  <a:gd name="T29" fmla="*/ 2203 h 4354"/>
                  <a:gd name="T30" fmla="*/ 2035 w 5175"/>
                  <a:gd name="T31" fmla="*/ 3001 h 4354"/>
                  <a:gd name="T32" fmla="*/ 2035 w 5175"/>
                  <a:gd name="T33" fmla="*/ 3287 h 4354"/>
                  <a:gd name="T34" fmla="*/ 2035 w 5175"/>
                  <a:gd name="T35" fmla="*/ 3287 h 4354"/>
                  <a:gd name="T36" fmla="*/ 2035 w 5175"/>
                  <a:gd name="T37" fmla="*/ 3848 h 4354"/>
                  <a:gd name="T38" fmla="*/ 2035 w 5175"/>
                  <a:gd name="T39" fmla="*/ 4101 h 4354"/>
                  <a:gd name="T40" fmla="*/ 4368 w 5175"/>
                  <a:gd name="T41" fmla="*/ 1214 h 4354"/>
                  <a:gd name="T42" fmla="*/ 3568 w 5175"/>
                  <a:gd name="T43" fmla="*/ 724 h 4354"/>
                  <a:gd name="T44" fmla="*/ 3528 w 5175"/>
                  <a:gd name="T45" fmla="*/ 1183 h 4354"/>
                  <a:gd name="T46" fmla="*/ 3528 w 5175"/>
                  <a:gd name="T47" fmla="*/ 1382 h 4354"/>
                  <a:gd name="T48" fmla="*/ 3528 w 5175"/>
                  <a:gd name="T49" fmla="*/ 1382 h 4354"/>
                  <a:gd name="T50" fmla="*/ 4368 w 5175"/>
                  <a:gd name="T51" fmla="*/ 1872 h 4354"/>
                  <a:gd name="T52" fmla="*/ 3528 w 5175"/>
                  <a:gd name="T53" fmla="*/ 1751 h 4354"/>
                  <a:gd name="T54" fmla="*/ 4368 w 5175"/>
                  <a:gd name="T55" fmla="*/ 2246 h 4354"/>
                  <a:gd name="T56" fmla="*/ 3528 w 5175"/>
                  <a:gd name="T57" fmla="*/ 2137 h 4354"/>
                  <a:gd name="T58" fmla="*/ 3528 w 5175"/>
                  <a:gd name="T59" fmla="*/ 2688 h 4354"/>
                  <a:gd name="T60" fmla="*/ 3528 w 5175"/>
                  <a:gd name="T61" fmla="*/ 2885 h 4354"/>
                  <a:gd name="T62" fmla="*/ 3528 w 5175"/>
                  <a:gd name="T63" fmla="*/ 2885 h 4354"/>
                  <a:gd name="T64" fmla="*/ 3528 w 5175"/>
                  <a:gd name="T65" fmla="*/ 3273 h 4354"/>
                  <a:gd name="T66" fmla="*/ 3528 w 5175"/>
                  <a:gd name="T67" fmla="*/ 3443 h 4354"/>
                  <a:gd name="T68" fmla="*/ 5149 w 5175"/>
                  <a:gd name="T69" fmla="*/ 1436 h 4354"/>
                  <a:gd name="T70" fmla="*/ 4574 w 5175"/>
                  <a:gd name="T71" fmla="*/ 1074 h 4354"/>
                  <a:gd name="T72" fmla="*/ 5167 w 5175"/>
                  <a:gd name="T73" fmla="*/ 2579 h 4354"/>
                  <a:gd name="T74" fmla="*/ 5167 w 5175"/>
                  <a:gd name="T75" fmla="*/ 2489 h 4354"/>
                  <a:gd name="T76" fmla="*/ 5167 w 5175"/>
                  <a:gd name="T77" fmla="*/ 2489 h 4354"/>
                  <a:gd name="T78" fmla="*/ 4543 w 5175"/>
                  <a:gd name="T79" fmla="*/ 2456 h 4354"/>
                  <a:gd name="T80" fmla="*/ 5167 w 5175"/>
                  <a:gd name="T81" fmla="*/ 2319 h 4354"/>
                  <a:gd name="T82" fmla="*/ 4543 w 5175"/>
                  <a:gd name="T83" fmla="*/ 2071 h 4354"/>
                  <a:gd name="T84" fmla="*/ 5167 w 5175"/>
                  <a:gd name="T85" fmla="*/ 2144 h 4354"/>
                  <a:gd name="T86" fmla="*/ 5167 w 5175"/>
                  <a:gd name="T87" fmla="*/ 1891 h 4354"/>
                  <a:gd name="T88" fmla="*/ 5167 w 5175"/>
                  <a:gd name="T89" fmla="*/ 1798 h 4354"/>
                  <a:gd name="T90" fmla="*/ 5167 w 5175"/>
                  <a:gd name="T91" fmla="*/ 1798 h 4354"/>
                  <a:gd name="T92" fmla="*/ 4543 w 5175"/>
                  <a:gd name="T93" fmla="*/ 1406 h 4354"/>
                  <a:gd name="T94" fmla="*/ 5167 w 5175"/>
                  <a:gd name="T95" fmla="*/ 1626 h 4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75" h="4354">
                    <a:moveTo>
                      <a:pt x="5167" y="1479"/>
                    </a:moveTo>
                    <a:lnTo>
                      <a:pt x="5167" y="1370"/>
                    </a:lnTo>
                    <a:lnTo>
                      <a:pt x="4543" y="1008"/>
                    </a:lnTo>
                    <a:lnTo>
                      <a:pt x="4368" y="1058"/>
                    </a:lnTo>
                    <a:lnTo>
                      <a:pt x="4368" y="1100"/>
                    </a:lnTo>
                    <a:lnTo>
                      <a:pt x="3528" y="615"/>
                    </a:lnTo>
                    <a:lnTo>
                      <a:pt x="3287" y="696"/>
                    </a:lnTo>
                    <a:lnTo>
                      <a:pt x="3287" y="724"/>
                    </a:lnTo>
                    <a:lnTo>
                      <a:pt x="2028" y="0"/>
                    </a:lnTo>
                    <a:lnTo>
                      <a:pt x="90" y="615"/>
                    </a:lnTo>
                    <a:lnTo>
                      <a:pt x="90" y="821"/>
                    </a:lnTo>
                    <a:lnTo>
                      <a:pt x="0" y="845"/>
                    </a:lnTo>
                    <a:lnTo>
                      <a:pt x="0" y="3715"/>
                    </a:lnTo>
                    <a:lnTo>
                      <a:pt x="1955" y="4354"/>
                    </a:lnTo>
                    <a:lnTo>
                      <a:pt x="3287" y="3583"/>
                    </a:lnTo>
                    <a:lnTo>
                      <a:pt x="3287" y="3623"/>
                    </a:lnTo>
                    <a:lnTo>
                      <a:pt x="3469" y="3623"/>
                    </a:lnTo>
                    <a:lnTo>
                      <a:pt x="4368" y="3105"/>
                    </a:lnTo>
                    <a:lnTo>
                      <a:pt x="4368" y="3117"/>
                    </a:lnTo>
                    <a:lnTo>
                      <a:pt x="4500" y="3117"/>
                    </a:lnTo>
                    <a:lnTo>
                      <a:pt x="5175" y="2719"/>
                    </a:lnTo>
                    <a:lnTo>
                      <a:pt x="5175" y="1486"/>
                    </a:lnTo>
                    <a:lnTo>
                      <a:pt x="5167" y="1479"/>
                    </a:lnTo>
                    <a:lnTo>
                      <a:pt x="5167" y="1479"/>
                    </a:lnTo>
                    <a:lnTo>
                      <a:pt x="5167" y="1479"/>
                    </a:lnTo>
                    <a:close/>
                    <a:moveTo>
                      <a:pt x="2094" y="144"/>
                    </a:moveTo>
                    <a:lnTo>
                      <a:pt x="3287" y="797"/>
                    </a:lnTo>
                    <a:lnTo>
                      <a:pt x="3287" y="887"/>
                    </a:lnTo>
                    <a:lnTo>
                      <a:pt x="2094" y="277"/>
                    </a:lnTo>
                    <a:lnTo>
                      <a:pt x="2094" y="144"/>
                    </a:lnTo>
                    <a:lnTo>
                      <a:pt x="2094" y="144"/>
                    </a:lnTo>
                    <a:lnTo>
                      <a:pt x="2094" y="144"/>
                    </a:lnTo>
                    <a:close/>
                    <a:moveTo>
                      <a:pt x="2035" y="556"/>
                    </a:moveTo>
                    <a:lnTo>
                      <a:pt x="3287" y="1086"/>
                    </a:lnTo>
                    <a:lnTo>
                      <a:pt x="3287" y="1264"/>
                    </a:lnTo>
                    <a:lnTo>
                      <a:pt x="2035" y="814"/>
                    </a:lnTo>
                    <a:lnTo>
                      <a:pt x="2035" y="556"/>
                    </a:lnTo>
                    <a:lnTo>
                      <a:pt x="2035" y="556"/>
                    </a:lnTo>
                    <a:lnTo>
                      <a:pt x="2035" y="556"/>
                    </a:lnTo>
                    <a:close/>
                    <a:moveTo>
                      <a:pt x="2035" y="1100"/>
                    </a:moveTo>
                    <a:lnTo>
                      <a:pt x="3287" y="1455"/>
                    </a:lnTo>
                    <a:lnTo>
                      <a:pt x="3287" y="1626"/>
                    </a:lnTo>
                    <a:lnTo>
                      <a:pt x="2035" y="1370"/>
                    </a:lnTo>
                    <a:lnTo>
                      <a:pt x="2035" y="1100"/>
                    </a:lnTo>
                    <a:lnTo>
                      <a:pt x="2035" y="1100"/>
                    </a:lnTo>
                    <a:lnTo>
                      <a:pt x="2035" y="1100"/>
                    </a:lnTo>
                    <a:close/>
                    <a:moveTo>
                      <a:pt x="2035" y="1642"/>
                    </a:moveTo>
                    <a:lnTo>
                      <a:pt x="3287" y="1824"/>
                    </a:lnTo>
                    <a:lnTo>
                      <a:pt x="3287" y="1988"/>
                    </a:lnTo>
                    <a:lnTo>
                      <a:pt x="2035" y="1907"/>
                    </a:lnTo>
                    <a:lnTo>
                      <a:pt x="2035" y="1642"/>
                    </a:lnTo>
                    <a:lnTo>
                      <a:pt x="2035" y="1642"/>
                    </a:lnTo>
                    <a:lnTo>
                      <a:pt x="2035" y="1642"/>
                    </a:lnTo>
                    <a:close/>
                    <a:moveTo>
                      <a:pt x="2035" y="2203"/>
                    </a:moveTo>
                    <a:lnTo>
                      <a:pt x="3287" y="2179"/>
                    </a:lnTo>
                    <a:lnTo>
                      <a:pt x="3287" y="2359"/>
                    </a:lnTo>
                    <a:lnTo>
                      <a:pt x="2035" y="2456"/>
                    </a:lnTo>
                    <a:lnTo>
                      <a:pt x="2035" y="2203"/>
                    </a:lnTo>
                    <a:lnTo>
                      <a:pt x="2035" y="2203"/>
                    </a:lnTo>
                    <a:lnTo>
                      <a:pt x="2035" y="2203"/>
                    </a:lnTo>
                    <a:close/>
                    <a:moveTo>
                      <a:pt x="2035" y="2747"/>
                    </a:moveTo>
                    <a:lnTo>
                      <a:pt x="3287" y="2549"/>
                    </a:lnTo>
                    <a:lnTo>
                      <a:pt x="3287" y="2719"/>
                    </a:lnTo>
                    <a:lnTo>
                      <a:pt x="2035" y="3001"/>
                    </a:lnTo>
                    <a:lnTo>
                      <a:pt x="2035" y="2747"/>
                    </a:lnTo>
                    <a:lnTo>
                      <a:pt x="2035" y="2747"/>
                    </a:lnTo>
                    <a:lnTo>
                      <a:pt x="2035" y="2747"/>
                    </a:lnTo>
                    <a:close/>
                    <a:moveTo>
                      <a:pt x="2035" y="3287"/>
                    </a:moveTo>
                    <a:lnTo>
                      <a:pt x="3287" y="2918"/>
                    </a:lnTo>
                    <a:lnTo>
                      <a:pt x="3287" y="3081"/>
                    </a:lnTo>
                    <a:lnTo>
                      <a:pt x="2035" y="3557"/>
                    </a:lnTo>
                    <a:lnTo>
                      <a:pt x="2035" y="3287"/>
                    </a:lnTo>
                    <a:lnTo>
                      <a:pt x="2035" y="3287"/>
                    </a:lnTo>
                    <a:lnTo>
                      <a:pt x="2035" y="3287"/>
                    </a:lnTo>
                    <a:close/>
                    <a:moveTo>
                      <a:pt x="2035" y="4101"/>
                    </a:moveTo>
                    <a:lnTo>
                      <a:pt x="2035" y="3848"/>
                    </a:lnTo>
                    <a:lnTo>
                      <a:pt x="3287" y="3273"/>
                    </a:lnTo>
                    <a:lnTo>
                      <a:pt x="3287" y="3453"/>
                    </a:lnTo>
                    <a:lnTo>
                      <a:pt x="2035" y="4101"/>
                    </a:lnTo>
                    <a:lnTo>
                      <a:pt x="2035" y="4101"/>
                    </a:lnTo>
                    <a:lnTo>
                      <a:pt x="2035" y="4101"/>
                    </a:lnTo>
                    <a:close/>
                    <a:moveTo>
                      <a:pt x="3568" y="724"/>
                    </a:moveTo>
                    <a:lnTo>
                      <a:pt x="4368" y="1159"/>
                    </a:lnTo>
                    <a:lnTo>
                      <a:pt x="4368" y="1214"/>
                    </a:lnTo>
                    <a:lnTo>
                      <a:pt x="3568" y="814"/>
                    </a:lnTo>
                    <a:lnTo>
                      <a:pt x="3568" y="724"/>
                    </a:lnTo>
                    <a:lnTo>
                      <a:pt x="3568" y="724"/>
                    </a:lnTo>
                    <a:lnTo>
                      <a:pt x="3568" y="724"/>
                    </a:lnTo>
                    <a:close/>
                    <a:moveTo>
                      <a:pt x="3528" y="1001"/>
                    </a:moveTo>
                    <a:lnTo>
                      <a:pt x="4368" y="1354"/>
                    </a:lnTo>
                    <a:lnTo>
                      <a:pt x="4368" y="1486"/>
                    </a:lnTo>
                    <a:lnTo>
                      <a:pt x="3528" y="1183"/>
                    </a:lnTo>
                    <a:lnTo>
                      <a:pt x="3528" y="1001"/>
                    </a:lnTo>
                    <a:lnTo>
                      <a:pt x="3528" y="1001"/>
                    </a:lnTo>
                    <a:lnTo>
                      <a:pt x="3528" y="1001"/>
                    </a:lnTo>
                    <a:close/>
                    <a:moveTo>
                      <a:pt x="3528" y="1382"/>
                    </a:moveTo>
                    <a:lnTo>
                      <a:pt x="4368" y="1619"/>
                    </a:lnTo>
                    <a:lnTo>
                      <a:pt x="4368" y="1732"/>
                    </a:lnTo>
                    <a:lnTo>
                      <a:pt x="3528" y="1559"/>
                    </a:lnTo>
                    <a:lnTo>
                      <a:pt x="3528" y="1382"/>
                    </a:lnTo>
                    <a:lnTo>
                      <a:pt x="3528" y="1382"/>
                    </a:lnTo>
                    <a:lnTo>
                      <a:pt x="3528" y="1382"/>
                    </a:lnTo>
                    <a:close/>
                    <a:moveTo>
                      <a:pt x="3528" y="1751"/>
                    </a:moveTo>
                    <a:lnTo>
                      <a:pt x="4368" y="1872"/>
                    </a:lnTo>
                    <a:lnTo>
                      <a:pt x="4368" y="1988"/>
                    </a:lnTo>
                    <a:lnTo>
                      <a:pt x="3528" y="1931"/>
                    </a:lnTo>
                    <a:lnTo>
                      <a:pt x="3528" y="1751"/>
                    </a:lnTo>
                    <a:lnTo>
                      <a:pt x="3528" y="1751"/>
                    </a:lnTo>
                    <a:lnTo>
                      <a:pt x="3528" y="1751"/>
                    </a:lnTo>
                    <a:close/>
                    <a:moveTo>
                      <a:pt x="3528" y="2137"/>
                    </a:moveTo>
                    <a:lnTo>
                      <a:pt x="4368" y="2120"/>
                    </a:lnTo>
                    <a:lnTo>
                      <a:pt x="4368" y="2246"/>
                    </a:lnTo>
                    <a:lnTo>
                      <a:pt x="3528" y="2307"/>
                    </a:lnTo>
                    <a:lnTo>
                      <a:pt x="3528" y="2137"/>
                    </a:lnTo>
                    <a:lnTo>
                      <a:pt x="3528" y="2137"/>
                    </a:lnTo>
                    <a:lnTo>
                      <a:pt x="3528" y="2137"/>
                    </a:lnTo>
                    <a:close/>
                    <a:moveTo>
                      <a:pt x="3528" y="2513"/>
                    </a:moveTo>
                    <a:lnTo>
                      <a:pt x="4368" y="2385"/>
                    </a:lnTo>
                    <a:lnTo>
                      <a:pt x="4368" y="2499"/>
                    </a:lnTo>
                    <a:lnTo>
                      <a:pt x="3528" y="2688"/>
                    </a:lnTo>
                    <a:lnTo>
                      <a:pt x="3528" y="2513"/>
                    </a:lnTo>
                    <a:lnTo>
                      <a:pt x="3528" y="2513"/>
                    </a:lnTo>
                    <a:lnTo>
                      <a:pt x="3528" y="2513"/>
                    </a:lnTo>
                    <a:close/>
                    <a:moveTo>
                      <a:pt x="3528" y="2885"/>
                    </a:moveTo>
                    <a:lnTo>
                      <a:pt x="4368" y="2631"/>
                    </a:lnTo>
                    <a:lnTo>
                      <a:pt x="4368" y="2755"/>
                    </a:lnTo>
                    <a:lnTo>
                      <a:pt x="3528" y="3074"/>
                    </a:lnTo>
                    <a:lnTo>
                      <a:pt x="3528" y="2885"/>
                    </a:lnTo>
                    <a:lnTo>
                      <a:pt x="3528" y="2885"/>
                    </a:lnTo>
                    <a:lnTo>
                      <a:pt x="3528" y="2885"/>
                    </a:lnTo>
                    <a:close/>
                    <a:moveTo>
                      <a:pt x="3528" y="3443"/>
                    </a:moveTo>
                    <a:lnTo>
                      <a:pt x="3528" y="3273"/>
                    </a:lnTo>
                    <a:lnTo>
                      <a:pt x="4368" y="2885"/>
                    </a:lnTo>
                    <a:lnTo>
                      <a:pt x="4368" y="3008"/>
                    </a:lnTo>
                    <a:lnTo>
                      <a:pt x="3528" y="3443"/>
                    </a:lnTo>
                    <a:lnTo>
                      <a:pt x="3528" y="3443"/>
                    </a:lnTo>
                    <a:lnTo>
                      <a:pt x="3528" y="3443"/>
                    </a:lnTo>
                    <a:close/>
                    <a:moveTo>
                      <a:pt x="4574" y="1074"/>
                    </a:moveTo>
                    <a:lnTo>
                      <a:pt x="5149" y="1396"/>
                    </a:lnTo>
                    <a:lnTo>
                      <a:pt x="5149" y="1436"/>
                    </a:lnTo>
                    <a:lnTo>
                      <a:pt x="4574" y="1141"/>
                    </a:lnTo>
                    <a:lnTo>
                      <a:pt x="4574" y="1074"/>
                    </a:lnTo>
                    <a:lnTo>
                      <a:pt x="4574" y="1074"/>
                    </a:lnTo>
                    <a:lnTo>
                      <a:pt x="4574" y="1074"/>
                    </a:lnTo>
                    <a:close/>
                    <a:moveTo>
                      <a:pt x="5167" y="2669"/>
                    </a:moveTo>
                    <a:lnTo>
                      <a:pt x="4543" y="2991"/>
                    </a:lnTo>
                    <a:lnTo>
                      <a:pt x="4543" y="2868"/>
                    </a:lnTo>
                    <a:lnTo>
                      <a:pt x="5167" y="2579"/>
                    </a:lnTo>
                    <a:lnTo>
                      <a:pt x="5167" y="2669"/>
                    </a:lnTo>
                    <a:lnTo>
                      <a:pt x="5167" y="2669"/>
                    </a:lnTo>
                    <a:lnTo>
                      <a:pt x="5167" y="2669"/>
                    </a:lnTo>
                    <a:close/>
                    <a:moveTo>
                      <a:pt x="5167" y="2489"/>
                    </a:moveTo>
                    <a:lnTo>
                      <a:pt x="4543" y="2729"/>
                    </a:lnTo>
                    <a:lnTo>
                      <a:pt x="4543" y="2596"/>
                    </a:lnTo>
                    <a:lnTo>
                      <a:pt x="5167" y="2409"/>
                    </a:lnTo>
                    <a:lnTo>
                      <a:pt x="5167" y="2489"/>
                    </a:lnTo>
                    <a:lnTo>
                      <a:pt x="5167" y="2489"/>
                    </a:lnTo>
                    <a:lnTo>
                      <a:pt x="5167" y="2489"/>
                    </a:lnTo>
                    <a:close/>
                    <a:moveTo>
                      <a:pt x="5167" y="2319"/>
                    </a:moveTo>
                    <a:lnTo>
                      <a:pt x="4543" y="2456"/>
                    </a:lnTo>
                    <a:lnTo>
                      <a:pt x="4543" y="2331"/>
                    </a:lnTo>
                    <a:lnTo>
                      <a:pt x="5167" y="2234"/>
                    </a:lnTo>
                    <a:lnTo>
                      <a:pt x="5167" y="2319"/>
                    </a:lnTo>
                    <a:lnTo>
                      <a:pt x="5167" y="2319"/>
                    </a:lnTo>
                    <a:lnTo>
                      <a:pt x="5167" y="2319"/>
                    </a:lnTo>
                    <a:close/>
                    <a:moveTo>
                      <a:pt x="5167" y="2144"/>
                    </a:moveTo>
                    <a:lnTo>
                      <a:pt x="4543" y="2194"/>
                    </a:lnTo>
                    <a:lnTo>
                      <a:pt x="4543" y="2071"/>
                    </a:lnTo>
                    <a:lnTo>
                      <a:pt x="5167" y="2064"/>
                    </a:lnTo>
                    <a:lnTo>
                      <a:pt x="5167" y="2144"/>
                    </a:lnTo>
                    <a:lnTo>
                      <a:pt x="5167" y="2144"/>
                    </a:lnTo>
                    <a:lnTo>
                      <a:pt x="5167" y="2144"/>
                    </a:lnTo>
                    <a:close/>
                    <a:moveTo>
                      <a:pt x="5167" y="1974"/>
                    </a:moveTo>
                    <a:lnTo>
                      <a:pt x="4543" y="1931"/>
                    </a:lnTo>
                    <a:lnTo>
                      <a:pt x="4543" y="1806"/>
                    </a:lnTo>
                    <a:lnTo>
                      <a:pt x="5167" y="1891"/>
                    </a:lnTo>
                    <a:lnTo>
                      <a:pt x="5167" y="1974"/>
                    </a:lnTo>
                    <a:lnTo>
                      <a:pt x="5167" y="1974"/>
                    </a:lnTo>
                    <a:lnTo>
                      <a:pt x="5167" y="1974"/>
                    </a:lnTo>
                    <a:close/>
                    <a:moveTo>
                      <a:pt x="5167" y="1798"/>
                    </a:moveTo>
                    <a:lnTo>
                      <a:pt x="4543" y="1666"/>
                    </a:lnTo>
                    <a:lnTo>
                      <a:pt x="4543" y="1545"/>
                    </a:lnTo>
                    <a:lnTo>
                      <a:pt x="5167" y="1716"/>
                    </a:lnTo>
                    <a:lnTo>
                      <a:pt x="5167" y="1798"/>
                    </a:lnTo>
                    <a:lnTo>
                      <a:pt x="5167" y="1798"/>
                    </a:lnTo>
                    <a:lnTo>
                      <a:pt x="5167" y="1798"/>
                    </a:lnTo>
                    <a:close/>
                    <a:moveTo>
                      <a:pt x="5167" y="1626"/>
                    </a:moveTo>
                    <a:lnTo>
                      <a:pt x="4543" y="1406"/>
                    </a:lnTo>
                    <a:lnTo>
                      <a:pt x="4543" y="1280"/>
                    </a:lnTo>
                    <a:lnTo>
                      <a:pt x="5167" y="1545"/>
                    </a:lnTo>
                    <a:lnTo>
                      <a:pt x="5167" y="1626"/>
                    </a:lnTo>
                    <a:lnTo>
                      <a:pt x="5167" y="1626"/>
                    </a:lnTo>
                    <a:lnTo>
                      <a:pt x="5167" y="162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 name="Up-Down Arrow 351"/>
            <p:cNvSpPr/>
            <p:nvPr/>
          </p:nvSpPr>
          <p:spPr bwMode="auto">
            <a:xfrm>
              <a:off x="2568127" y="3359651"/>
              <a:ext cx="484632" cy="1216152"/>
            </a:xfrm>
            <a:prstGeom prst="up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grpSp>
      <p:sp useBgFill="1">
        <p:nvSpPr>
          <p:cNvPr id="6" name="Rectangle 5"/>
          <p:cNvSpPr/>
          <p:nvPr/>
        </p:nvSpPr>
        <p:spPr bwMode="auto">
          <a:xfrm>
            <a:off x="0" y="841248"/>
            <a:ext cx="274638" cy="6153277"/>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useBgFill="1">
        <p:nvSpPr>
          <p:cNvPr id="8" name="Rectangle 7"/>
          <p:cNvSpPr/>
          <p:nvPr/>
        </p:nvSpPr>
        <p:spPr bwMode="auto">
          <a:xfrm>
            <a:off x="12161838" y="0"/>
            <a:ext cx="603186" cy="6994525"/>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pic>
        <p:nvPicPr>
          <p:cNvPr id="12" name="Picture 11"/>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4699445" y="2322393"/>
            <a:ext cx="618869" cy="470661"/>
          </a:xfrm>
          <a:prstGeom prst="rect">
            <a:avLst/>
          </a:prstGeom>
        </p:spPr>
      </p:pic>
      <p:pic>
        <p:nvPicPr>
          <p:cNvPr id="36" name="Picture 35"/>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4322023" y="5623859"/>
            <a:ext cx="551432" cy="419374"/>
          </a:xfrm>
          <a:prstGeom prst="rect">
            <a:avLst/>
          </a:prstGeom>
        </p:spPr>
      </p:pic>
    </p:spTree>
    <p:extLst>
      <p:ext uri="{BB962C8B-B14F-4D97-AF65-F5344CB8AC3E}">
        <p14:creationId xmlns:p14="http://schemas.microsoft.com/office/powerpoint/2010/main" val="6648720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1+#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1"/>
          <p:cNvGrpSpPr/>
          <p:nvPr/>
        </p:nvGrpSpPr>
        <p:grpSpPr>
          <a:xfrm>
            <a:off x="3264725" y="4752074"/>
            <a:ext cx="5718997" cy="1991204"/>
            <a:chOff x="3264725" y="4752074"/>
            <a:chExt cx="5718997" cy="1991204"/>
          </a:xfrm>
        </p:grpSpPr>
        <p:sp>
          <p:nvSpPr>
            <p:cNvPr id="41" name="Rectangle 13">
              <a:hlinkClick r:id="rId2" action="ppaction://hlinksldjump"/>
            </p:cNvPr>
            <p:cNvSpPr/>
            <p:nvPr/>
          </p:nvSpPr>
          <p:spPr bwMode="auto">
            <a:xfrm>
              <a:off x="3264725" y="4752074"/>
              <a:ext cx="5718997" cy="1991204"/>
            </a:xfrm>
            <a:prstGeom prst="rect">
              <a:avLst/>
            </a:prstGeom>
            <a:solidFill>
              <a:schemeClr val="bg1">
                <a:lumMod val="85000"/>
              </a:schemeClr>
            </a:solidFill>
            <a:ln w="19050" cap="flat" cmpd="sng" algn="ctr">
              <a:noFill/>
              <a:prstDash val="solid"/>
              <a:miter lim="800000"/>
              <a:headEnd type="none" w="med" len="med"/>
              <a:tailEnd type="none" w="med" len="med"/>
            </a:ln>
            <a:effectLst/>
          </p:spPr>
          <p:txBody>
            <a:bodyPr rot="0" spcFirstLastPara="0" vert="horz" wrap="square" lIns="91440" tIns="91440" rIns="182880" bIns="45720" numCol="1" spcCol="0" rtlCol="0" fromWordArt="0" anchor="t" anchorCtr="0" forceAA="0" compatLnSpc="1">
              <a:prstTxWarp prst="textNoShape">
                <a:avLst/>
              </a:prstTxWarp>
              <a:noAutofit/>
            </a:bodyPr>
            <a:lstStyle/>
            <a:p>
              <a:pPr defTabSz="776927" fontAlgn="base">
                <a:lnSpc>
                  <a:spcPct val="90000"/>
                </a:lnSpc>
                <a:spcBef>
                  <a:spcPct val="0"/>
                </a:spcBef>
                <a:spcAft>
                  <a:spcPct val="0"/>
                </a:spcAft>
              </a:pPr>
              <a:r>
                <a:rPr lang="en-US" sz="2800" kern="0" dirty="0" smtClean="0">
                  <a:ln>
                    <a:solidFill>
                      <a:srgbClr val="FFFFFF">
                        <a:alpha val="0"/>
                      </a:srgbClr>
                    </a:solidFill>
                  </a:ln>
                  <a:gradFill>
                    <a:gsLst>
                      <a:gs pos="85841">
                        <a:schemeClr val="tx1"/>
                      </a:gs>
                      <a:gs pos="0">
                        <a:schemeClr val="tx1"/>
                      </a:gs>
                    </a:gsLst>
                    <a:lin ang="5400000" scaled="0"/>
                  </a:gradFill>
                  <a:latin typeface="+mj-lt"/>
                </a:rPr>
                <a:t>On-premises </a:t>
              </a:r>
              <a:r>
                <a:rPr lang="en-US" sz="2800" kern="0" dirty="0">
                  <a:ln>
                    <a:solidFill>
                      <a:srgbClr val="FFFFFF">
                        <a:alpha val="0"/>
                      </a:srgbClr>
                    </a:solidFill>
                  </a:ln>
                  <a:gradFill>
                    <a:gsLst>
                      <a:gs pos="85841">
                        <a:schemeClr val="tx1"/>
                      </a:gs>
                      <a:gs pos="0">
                        <a:schemeClr val="tx1"/>
                      </a:gs>
                    </a:gsLst>
                    <a:lin ang="5400000" scaled="0"/>
                  </a:gradFill>
                  <a:latin typeface="+mj-lt"/>
                </a:rPr>
                <a:t>Hadoop </a:t>
              </a:r>
            </a:p>
          </p:txBody>
        </p:sp>
        <p:grpSp>
          <p:nvGrpSpPr>
            <p:cNvPr id="42" name="Group 14"/>
            <p:cNvGrpSpPr/>
            <p:nvPr/>
          </p:nvGrpSpPr>
          <p:grpSpPr>
            <a:xfrm>
              <a:off x="4347030" y="5314003"/>
              <a:ext cx="2586923" cy="1274827"/>
              <a:chOff x="60678" y="3341928"/>
              <a:chExt cx="2586923" cy="1274827"/>
            </a:xfrm>
          </p:grpSpPr>
          <p:sp>
            <p:nvSpPr>
              <p:cNvPr id="44" name="Rectangle 16"/>
              <p:cNvSpPr/>
              <p:nvPr/>
            </p:nvSpPr>
            <p:spPr bwMode="auto">
              <a:xfrm>
                <a:off x="1376585" y="3762265"/>
                <a:ext cx="1269846" cy="854490"/>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91440" rIns="91440" bIns="9144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spcAft>
                    <a:spcPts val="600"/>
                  </a:spcAft>
                </a:pPr>
                <a:r>
                  <a:rPr lang="en-US" sz="1200" dirty="0">
                    <a:gradFill>
                      <a:gsLst>
                        <a:gs pos="85841">
                          <a:srgbClr val="FFFFFF"/>
                        </a:gs>
                        <a:gs pos="0">
                          <a:srgbClr val="FFFFFF"/>
                        </a:gs>
                      </a:gsLst>
                      <a:lin ang="5400000" scaled="0"/>
                    </a:gradFill>
                  </a:rPr>
                  <a:t>S</a:t>
                </a:r>
                <a:r>
                  <a:rPr lang="en-US" sz="1200" dirty="0" smtClean="0">
                    <a:gradFill>
                      <a:gsLst>
                        <a:gs pos="85841">
                          <a:srgbClr val="FFFFFF"/>
                        </a:gs>
                        <a:gs pos="0">
                          <a:srgbClr val="FFFFFF"/>
                        </a:gs>
                      </a:gsLst>
                      <a:lin ang="5400000" scaled="0"/>
                    </a:gradFill>
                  </a:rPr>
                  <a:t>oftware</a:t>
                </a:r>
                <a:endParaRPr lang="en-US" sz="1200" dirty="0">
                  <a:gradFill>
                    <a:gsLst>
                      <a:gs pos="85841">
                        <a:srgbClr val="FFFFFF"/>
                      </a:gs>
                      <a:gs pos="0">
                        <a:srgbClr val="FFFFFF"/>
                      </a:gs>
                    </a:gsLst>
                    <a:lin ang="5400000" scaled="0"/>
                  </a:gradFill>
                </a:endParaRPr>
              </a:p>
            </p:txBody>
          </p:sp>
          <p:grpSp>
            <p:nvGrpSpPr>
              <p:cNvPr id="45" name="Group 17"/>
              <p:cNvGrpSpPr/>
              <p:nvPr/>
            </p:nvGrpSpPr>
            <p:grpSpPr>
              <a:xfrm>
                <a:off x="60929" y="3762265"/>
                <a:ext cx="1269846" cy="854490"/>
                <a:chOff x="34103" y="3762265"/>
                <a:chExt cx="1269846" cy="854490"/>
              </a:xfrm>
            </p:grpSpPr>
            <p:sp>
              <p:nvSpPr>
                <p:cNvPr id="51" name="Rectangle 23"/>
                <p:cNvSpPr/>
                <p:nvPr/>
              </p:nvSpPr>
              <p:spPr bwMode="auto">
                <a:xfrm>
                  <a:off x="34103" y="3762265"/>
                  <a:ext cx="1269846" cy="854490"/>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91440" rIns="91440" bIns="9144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90000"/>
                    </a:lnSpc>
                    <a:spcAft>
                      <a:spcPts val="600"/>
                    </a:spcAft>
                  </a:pPr>
                  <a:r>
                    <a:rPr lang="en-US" sz="1200" dirty="0" smtClean="0">
                      <a:gradFill>
                        <a:gsLst>
                          <a:gs pos="85841">
                            <a:srgbClr val="FFFFFF"/>
                          </a:gs>
                          <a:gs pos="0">
                            <a:srgbClr val="FFFFFF"/>
                          </a:gs>
                        </a:gsLst>
                        <a:lin ang="5400000" scaled="0"/>
                      </a:gradFill>
                    </a:rPr>
                    <a:t>Appliances</a:t>
                  </a:r>
                  <a:endParaRPr lang="en-US" sz="1200" dirty="0">
                    <a:gradFill>
                      <a:gsLst>
                        <a:gs pos="85841">
                          <a:srgbClr val="FFFFFF"/>
                        </a:gs>
                        <a:gs pos="0">
                          <a:srgbClr val="FFFFFF"/>
                        </a:gs>
                      </a:gsLst>
                      <a:lin ang="5400000" scaled="0"/>
                    </a:gradFill>
                  </a:endParaRPr>
                </a:p>
              </p:txBody>
            </p:sp>
            <p:sp>
              <p:nvSpPr>
                <p:cNvPr id="52" name="Freeform 21"/>
                <p:cNvSpPr>
                  <a:spLocks noEditPoints="1"/>
                </p:cNvSpPr>
                <p:nvPr/>
              </p:nvSpPr>
              <p:spPr bwMode="auto">
                <a:xfrm>
                  <a:off x="794607" y="4146341"/>
                  <a:ext cx="399754" cy="395295"/>
                </a:xfrm>
                <a:custGeom>
                  <a:avLst/>
                  <a:gdLst>
                    <a:gd name="T0" fmla="*/ 910 w 1856"/>
                    <a:gd name="T1" fmla="*/ 1264 h 1836"/>
                    <a:gd name="T2" fmla="*/ 819 w 1856"/>
                    <a:gd name="T3" fmla="*/ 1493 h 1836"/>
                    <a:gd name="T4" fmla="*/ 723 w 1856"/>
                    <a:gd name="T5" fmla="*/ 1721 h 1836"/>
                    <a:gd name="T6" fmla="*/ 295 w 1856"/>
                    <a:gd name="T7" fmla="*/ 1782 h 1836"/>
                    <a:gd name="T8" fmla="*/ 295 w 1856"/>
                    <a:gd name="T9" fmla="*/ 1739 h 1836"/>
                    <a:gd name="T10" fmla="*/ 536 w 1856"/>
                    <a:gd name="T11" fmla="*/ 1595 h 1836"/>
                    <a:gd name="T12" fmla="*/ 482 w 1856"/>
                    <a:gd name="T13" fmla="*/ 1390 h 1836"/>
                    <a:gd name="T14" fmla="*/ 392 w 1856"/>
                    <a:gd name="T15" fmla="*/ 1360 h 1836"/>
                    <a:gd name="T16" fmla="*/ 126 w 1856"/>
                    <a:gd name="T17" fmla="*/ 1499 h 1836"/>
                    <a:gd name="T18" fmla="*/ 235 w 1856"/>
                    <a:gd name="T19" fmla="*/ 1216 h 1836"/>
                    <a:gd name="T20" fmla="*/ 452 w 1856"/>
                    <a:gd name="T21" fmla="*/ 1119 h 1836"/>
                    <a:gd name="T22" fmla="*/ 464 w 1856"/>
                    <a:gd name="T23" fmla="*/ 1119 h 1836"/>
                    <a:gd name="T24" fmla="*/ 639 w 1856"/>
                    <a:gd name="T25" fmla="*/ 1071 h 1836"/>
                    <a:gd name="T26" fmla="*/ 681 w 1856"/>
                    <a:gd name="T27" fmla="*/ 1035 h 1836"/>
                    <a:gd name="T28" fmla="*/ 976 w 1856"/>
                    <a:gd name="T29" fmla="*/ 734 h 1836"/>
                    <a:gd name="T30" fmla="*/ 795 w 1856"/>
                    <a:gd name="T31" fmla="*/ 566 h 1836"/>
                    <a:gd name="T32" fmla="*/ 572 w 1856"/>
                    <a:gd name="T33" fmla="*/ 776 h 1836"/>
                    <a:gd name="T34" fmla="*/ 741 w 1856"/>
                    <a:gd name="T35" fmla="*/ 975 h 1836"/>
                    <a:gd name="T36" fmla="*/ 1579 w 1856"/>
                    <a:gd name="T37" fmla="*/ 1818 h 1836"/>
                    <a:gd name="T38" fmla="*/ 1820 w 1856"/>
                    <a:gd name="T39" fmla="*/ 1613 h 1836"/>
                    <a:gd name="T40" fmla="*/ 1820 w 1856"/>
                    <a:gd name="T41" fmla="*/ 1577 h 1836"/>
                    <a:gd name="T42" fmla="*/ 1211 w 1856"/>
                    <a:gd name="T43" fmla="*/ 969 h 1836"/>
                    <a:gd name="T44" fmla="*/ 1814 w 1856"/>
                    <a:gd name="T45" fmla="*/ 421 h 1836"/>
                    <a:gd name="T46" fmla="*/ 1573 w 1856"/>
                    <a:gd name="T47" fmla="*/ 560 h 1836"/>
                    <a:gd name="T48" fmla="*/ 1446 w 1856"/>
                    <a:gd name="T49" fmla="*/ 475 h 1836"/>
                    <a:gd name="T50" fmla="*/ 1440 w 1856"/>
                    <a:gd name="T51" fmla="*/ 319 h 1836"/>
                    <a:gd name="T52" fmla="*/ 1687 w 1856"/>
                    <a:gd name="T53" fmla="*/ 156 h 1836"/>
                    <a:gd name="T54" fmla="*/ 1308 w 1856"/>
                    <a:gd name="T55" fmla="*/ 150 h 1836"/>
                    <a:gd name="T56" fmla="*/ 1151 w 1856"/>
                    <a:gd name="T57" fmla="*/ 427 h 1836"/>
                    <a:gd name="T58" fmla="*/ 1097 w 1856"/>
                    <a:gd name="T59" fmla="*/ 614 h 1836"/>
                    <a:gd name="T60" fmla="*/ 1266 w 1856"/>
                    <a:gd name="T61" fmla="*/ 909 h 1836"/>
                    <a:gd name="T62" fmla="*/ 1501 w 1856"/>
                    <a:gd name="T63" fmla="*/ 800 h 1836"/>
                    <a:gd name="T64" fmla="*/ 1519 w 1856"/>
                    <a:gd name="T65" fmla="*/ 800 h 1836"/>
                    <a:gd name="T66" fmla="*/ 1663 w 1856"/>
                    <a:gd name="T67" fmla="*/ 758 h 1836"/>
                    <a:gd name="T68" fmla="*/ 1856 w 1856"/>
                    <a:gd name="T69" fmla="*/ 451 h 1836"/>
                    <a:gd name="T70" fmla="*/ 313 w 1856"/>
                    <a:gd name="T71" fmla="*/ 879 h 1836"/>
                    <a:gd name="T72" fmla="*/ 862 w 1856"/>
                    <a:gd name="T73" fmla="*/ 349 h 1836"/>
                    <a:gd name="T74" fmla="*/ 862 w 1856"/>
                    <a:gd name="T75" fmla="*/ 271 h 1836"/>
                    <a:gd name="T76" fmla="*/ 566 w 1856"/>
                    <a:gd name="T77" fmla="*/ 0 h 1836"/>
                    <a:gd name="T78" fmla="*/ 12 w 1856"/>
                    <a:gd name="T79" fmla="*/ 524 h 1836"/>
                    <a:gd name="T80" fmla="*/ 12 w 1856"/>
                    <a:gd name="T81" fmla="*/ 602 h 1836"/>
                    <a:gd name="T82" fmla="*/ 313 w 1856"/>
                    <a:gd name="T83" fmla="*/ 879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56" h="1836">
                      <a:moveTo>
                        <a:pt x="681" y="1035"/>
                      </a:moveTo>
                      <a:cubicBezTo>
                        <a:pt x="910" y="1264"/>
                        <a:pt x="910" y="1264"/>
                        <a:pt x="910" y="1264"/>
                      </a:cubicBezTo>
                      <a:cubicBezTo>
                        <a:pt x="868" y="1306"/>
                        <a:pt x="868" y="1306"/>
                        <a:pt x="868" y="1306"/>
                      </a:cubicBezTo>
                      <a:cubicBezTo>
                        <a:pt x="825" y="1348"/>
                        <a:pt x="819" y="1420"/>
                        <a:pt x="819" y="1493"/>
                      </a:cubicBezTo>
                      <a:cubicBezTo>
                        <a:pt x="819" y="1493"/>
                        <a:pt x="819" y="1493"/>
                        <a:pt x="819" y="1493"/>
                      </a:cubicBezTo>
                      <a:cubicBezTo>
                        <a:pt x="819" y="1577"/>
                        <a:pt x="783" y="1661"/>
                        <a:pt x="723" y="1721"/>
                      </a:cubicBezTo>
                      <a:cubicBezTo>
                        <a:pt x="705" y="1739"/>
                        <a:pt x="687" y="1758"/>
                        <a:pt x="657" y="1776"/>
                      </a:cubicBezTo>
                      <a:cubicBezTo>
                        <a:pt x="554" y="1836"/>
                        <a:pt x="410" y="1836"/>
                        <a:pt x="295" y="1782"/>
                      </a:cubicBezTo>
                      <a:cubicBezTo>
                        <a:pt x="289" y="1782"/>
                        <a:pt x="283" y="1770"/>
                        <a:pt x="283" y="1764"/>
                      </a:cubicBezTo>
                      <a:cubicBezTo>
                        <a:pt x="277" y="1751"/>
                        <a:pt x="283" y="1739"/>
                        <a:pt x="295" y="1739"/>
                      </a:cubicBezTo>
                      <a:cubicBezTo>
                        <a:pt x="530" y="1601"/>
                        <a:pt x="530" y="1601"/>
                        <a:pt x="530" y="1601"/>
                      </a:cubicBezTo>
                      <a:cubicBezTo>
                        <a:pt x="530" y="1601"/>
                        <a:pt x="536" y="1601"/>
                        <a:pt x="536" y="1595"/>
                      </a:cubicBezTo>
                      <a:cubicBezTo>
                        <a:pt x="554" y="1577"/>
                        <a:pt x="578" y="1547"/>
                        <a:pt x="524" y="1445"/>
                      </a:cubicBezTo>
                      <a:cubicBezTo>
                        <a:pt x="512" y="1420"/>
                        <a:pt x="494" y="1402"/>
                        <a:pt x="482" y="1390"/>
                      </a:cubicBezTo>
                      <a:cubicBezTo>
                        <a:pt x="440" y="1348"/>
                        <a:pt x="410" y="1354"/>
                        <a:pt x="398" y="1360"/>
                      </a:cubicBezTo>
                      <a:cubicBezTo>
                        <a:pt x="392" y="1360"/>
                        <a:pt x="392" y="1360"/>
                        <a:pt x="392" y="1360"/>
                      </a:cubicBezTo>
                      <a:cubicBezTo>
                        <a:pt x="156" y="1499"/>
                        <a:pt x="156" y="1499"/>
                        <a:pt x="156" y="1499"/>
                      </a:cubicBezTo>
                      <a:cubicBezTo>
                        <a:pt x="144" y="1499"/>
                        <a:pt x="132" y="1499"/>
                        <a:pt x="126" y="1499"/>
                      </a:cubicBezTo>
                      <a:cubicBezTo>
                        <a:pt x="120" y="1493"/>
                        <a:pt x="114" y="1481"/>
                        <a:pt x="114" y="1469"/>
                      </a:cubicBezTo>
                      <a:cubicBezTo>
                        <a:pt x="120" y="1378"/>
                        <a:pt x="168" y="1288"/>
                        <a:pt x="235" y="1216"/>
                      </a:cubicBezTo>
                      <a:cubicBezTo>
                        <a:pt x="253" y="1198"/>
                        <a:pt x="283" y="1180"/>
                        <a:pt x="307" y="1162"/>
                      </a:cubicBezTo>
                      <a:cubicBezTo>
                        <a:pt x="349" y="1137"/>
                        <a:pt x="398" y="1125"/>
                        <a:pt x="452" y="1119"/>
                      </a:cubicBezTo>
                      <a:cubicBezTo>
                        <a:pt x="446" y="1119"/>
                        <a:pt x="446" y="1119"/>
                        <a:pt x="446" y="1119"/>
                      </a:cubicBezTo>
                      <a:cubicBezTo>
                        <a:pt x="452" y="1119"/>
                        <a:pt x="458" y="1119"/>
                        <a:pt x="464" y="1119"/>
                      </a:cubicBezTo>
                      <a:cubicBezTo>
                        <a:pt x="464" y="1119"/>
                        <a:pt x="464" y="1119"/>
                        <a:pt x="470" y="1119"/>
                      </a:cubicBezTo>
                      <a:cubicBezTo>
                        <a:pt x="536" y="1119"/>
                        <a:pt x="602" y="1113"/>
                        <a:pt x="639" y="1071"/>
                      </a:cubicBezTo>
                      <a:cubicBezTo>
                        <a:pt x="681" y="1035"/>
                        <a:pt x="681" y="1035"/>
                        <a:pt x="681" y="1035"/>
                      </a:cubicBezTo>
                      <a:cubicBezTo>
                        <a:pt x="681" y="1035"/>
                        <a:pt x="681" y="1035"/>
                        <a:pt x="681" y="1035"/>
                      </a:cubicBezTo>
                      <a:close/>
                      <a:moveTo>
                        <a:pt x="1211" y="969"/>
                      </a:moveTo>
                      <a:cubicBezTo>
                        <a:pt x="976" y="734"/>
                        <a:pt x="976" y="734"/>
                        <a:pt x="976" y="734"/>
                      </a:cubicBezTo>
                      <a:cubicBezTo>
                        <a:pt x="813" y="572"/>
                        <a:pt x="813" y="572"/>
                        <a:pt x="813" y="572"/>
                      </a:cubicBezTo>
                      <a:cubicBezTo>
                        <a:pt x="807" y="566"/>
                        <a:pt x="801" y="566"/>
                        <a:pt x="795" y="566"/>
                      </a:cubicBezTo>
                      <a:cubicBezTo>
                        <a:pt x="789" y="566"/>
                        <a:pt x="783" y="566"/>
                        <a:pt x="777" y="572"/>
                      </a:cubicBezTo>
                      <a:cubicBezTo>
                        <a:pt x="572" y="776"/>
                        <a:pt x="572" y="776"/>
                        <a:pt x="572" y="776"/>
                      </a:cubicBezTo>
                      <a:cubicBezTo>
                        <a:pt x="566" y="782"/>
                        <a:pt x="566" y="800"/>
                        <a:pt x="572" y="812"/>
                      </a:cubicBezTo>
                      <a:cubicBezTo>
                        <a:pt x="741" y="975"/>
                        <a:pt x="741" y="975"/>
                        <a:pt x="741" y="975"/>
                      </a:cubicBezTo>
                      <a:cubicBezTo>
                        <a:pt x="970" y="1204"/>
                        <a:pt x="970" y="1204"/>
                        <a:pt x="970" y="1204"/>
                      </a:cubicBezTo>
                      <a:cubicBezTo>
                        <a:pt x="1579" y="1818"/>
                        <a:pt x="1579" y="1818"/>
                        <a:pt x="1579" y="1818"/>
                      </a:cubicBezTo>
                      <a:cubicBezTo>
                        <a:pt x="1591" y="1824"/>
                        <a:pt x="1603" y="1824"/>
                        <a:pt x="1615" y="1818"/>
                      </a:cubicBezTo>
                      <a:cubicBezTo>
                        <a:pt x="1820" y="1613"/>
                        <a:pt x="1820" y="1613"/>
                        <a:pt x="1820" y="1613"/>
                      </a:cubicBezTo>
                      <a:cubicBezTo>
                        <a:pt x="1826" y="1607"/>
                        <a:pt x="1826" y="1601"/>
                        <a:pt x="1826" y="1595"/>
                      </a:cubicBezTo>
                      <a:cubicBezTo>
                        <a:pt x="1826" y="1589"/>
                        <a:pt x="1826" y="1583"/>
                        <a:pt x="1820" y="1577"/>
                      </a:cubicBezTo>
                      <a:cubicBezTo>
                        <a:pt x="1211" y="969"/>
                        <a:pt x="1211" y="969"/>
                        <a:pt x="1211" y="969"/>
                      </a:cubicBezTo>
                      <a:cubicBezTo>
                        <a:pt x="1211" y="969"/>
                        <a:pt x="1211" y="969"/>
                        <a:pt x="1211" y="969"/>
                      </a:cubicBezTo>
                      <a:close/>
                      <a:moveTo>
                        <a:pt x="1844" y="421"/>
                      </a:moveTo>
                      <a:cubicBezTo>
                        <a:pt x="1832" y="421"/>
                        <a:pt x="1826" y="421"/>
                        <a:pt x="1814" y="421"/>
                      </a:cubicBezTo>
                      <a:cubicBezTo>
                        <a:pt x="1579" y="560"/>
                        <a:pt x="1579" y="560"/>
                        <a:pt x="1579" y="560"/>
                      </a:cubicBezTo>
                      <a:cubicBezTo>
                        <a:pt x="1579" y="560"/>
                        <a:pt x="1579" y="560"/>
                        <a:pt x="1573" y="560"/>
                      </a:cubicBezTo>
                      <a:cubicBezTo>
                        <a:pt x="1561" y="566"/>
                        <a:pt x="1531" y="572"/>
                        <a:pt x="1488" y="530"/>
                      </a:cubicBezTo>
                      <a:cubicBezTo>
                        <a:pt x="1470" y="517"/>
                        <a:pt x="1458" y="499"/>
                        <a:pt x="1446" y="475"/>
                      </a:cubicBezTo>
                      <a:cubicBezTo>
                        <a:pt x="1386" y="373"/>
                        <a:pt x="1416" y="343"/>
                        <a:pt x="1428" y="325"/>
                      </a:cubicBezTo>
                      <a:cubicBezTo>
                        <a:pt x="1434" y="319"/>
                        <a:pt x="1440" y="319"/>
                        <a:pt x="1440" y="319"/>
                      </a:cubicBezTo>
                      <a:cubicBezTo>
                        <a:pt x="1675" y="180"/>
                        <a:pt x="1675" y="180"/>
                        <a:pt x="1675" y="180"/>
                      </a:cubicBezTo>
                      <a:cubicBezTo>
                        <a:pt x="1687" y="180"/>
                        <a:pt x="1687" y="168"/>
                        <a:pt x="1687" y="156"/>
                      </a:cubicBezTo>
                      <a:cubicBezTo>
                        <a:pt x="1687" y="150"/>
                        <a:pt x="1681" y="138"/>
                        <a:pt x="1675" y="138"/>
                      </a:cubicBezTo>
                      <a:cubicBezTo>
                        <a:pt x="1561" y="84"/>
                        <a:pt x="1416" y="84"/>
                        <a:pt x="1308" y="150"/>
                      </a:cubicBezTo>
                      <a:cubicBezTo>
                        <a:pt x="1284" y="162"/>
                        <a:pt x="1266" y="180"/>
                        <a:pt x="1241" y="198"/>
                      </a:cubicBezTo>
                      <a:cubicBezTo>
                        <a:pt x="1181" y="259"/>
                        <a:pt x="1151" y="343"/>
                        <a:pt x="1151" y="427"/>
                      </a:cubicBezTo>
                      <a:cubicBezTo>
                        <a:pt x="1145" y="427"/>
                        <a:pt x="1145" y="427"/>
                        <a:pt x="1145" y="427"/>
                      </a:cubicBezTo>
                      <a:cubicBezTo>
                        <a:pt x="1151" y="499"/>
                        <a:pt x="1145" y="572"/>
                        <a:pt x="1097" y="614"/>
                      </a:cubicBezTo>
                      <a:cubicBezTo>
                        <a:pt x="1036" y="680"/>
                        <a:pt x="1036" y="680"/>
                        <a:pt x="1036" y="680"/>
                      </a:cubicBezTo>
                      <a:cubicBezTo>
                        <a:pt x="1266" y="909"/>
                        <a:pt x="1266" y="909"/>
                        <a:pt x="1266" y="909"/>
                      </a:cubicBezTo>
                      <a:cubicBezTo>
                        <a:pt x="1332" y="849"/>
                        <a:pt x="1332" y="849"/>
                        <a:pt x="1332" y="849"/>
                      </a:cubicBezTo>
                      <a:cubicBezTo>
                        <a:pt x="1368" y="806"/>
                        <a:pt x="1434" y="800"/>
                        <a:pt x="1501" y="800"/>
                      </a:cubicBezTo>
                      <a:cubicBezTo>
                        <a:pt x="1507" y="800"/>
                        <a:pt x="1507" y="800"/>
                        <a:pt x="1507" y="800"/>
                      </a:cubicBezTo>
                      <a:cubicBezTo>
                        <a:pt x="1513" y="800"/>
                        <a:pt x="1519" y="800"/>
                        <a:pt x="1519" y="800"/>
                      </a:cubicBezTo>
                      <a:cubicBezTo>
                        <a:pt x="1519" y="800"/>
                        <a:pt x="1519" y="800"/>
                        <a:pt x="1519" y="800"/>
                      </a:cubicBezTo>
                      <a:cubicBezTo>
                        <a:pt x="1567" y="794"/>
                        <a:pt x="1615" y="782"/>
                        <a:pt x="1663" y="758"/>
                      </a:cubicBezTo>
                      <a:cubicBezTo>
                        <a:pt x="1687" y="740"/>
                        <a:pt x="1712" y="722"/>
                        <a:pt x="1736" y="704"/>
                      </a:cubicBezTo>
                      <a:cubicBezTo>
                        <a:pt x="1802" y="638"/>
                        <a:pt x="1844" y="542"/>
                        <a:pt x="1856" y="451"/>
                      </a:cubicBezTo>
                      <a:cubicBezTo>
                        <a:pt x="1856" y="439"/>
                        <a:pt x="1850" y="427"/>
                        <a:pt x="1844" y="421"/>
                      </a:cubicBezTo>
                      <a:close/>
                      <a:moveTo>
                        <a:pt x="313" y="879"/>
                      </a:moveTo>
                      <a:cubicBezTo>
                        <a:pt x="325" y="879"/>
                        <a:pt x="343" y="873"/>
                        <a:pt x="349" y="861"/>
                      </a:cubicBezTo>
                      <a:cubicBezTo>
                        <a:pt x="862" y="349"/>
                        <a:pt x="862" y="349"/>
                        <a:pt x="862" y="349"/>
                      </a:cubicBezTo>
                      <a:cubicBezTo>
                        <a:pt x="874" y="343"/>
                        <a:pt x="880" y="325"/>
                        <a:pt x="880" y="313"/>
                      </a:cubicBezTo>
                      <a:cubicBezTo>
                        <a:pt x="880" y="295"/>
                        <a:pt x="874" y="283"/>
                        <a:pt x="862" y="271"/>
                      </a:cubicBezTo>
                      <a:cubicBezTo>
                        <a:pt x="602" y="12"/>
                        <a:pt x="602" y="12"/>
                        <a:pt x="602" y="12"/>
                      </a:cubicBezTo>
                      <a:cubicBezTo>
                        <a:pt x="590" y="6"/>
                        <a:pt x="578" y="0"/>
                        <a:pt x="566" y="0"/>
                      </a:cubicBezTo>
                      <a:cubicBezTo>
                        <a:pt x="548" y="0"/>
                        <a:pt x="536" y="6"/>
                        <a:pt x="524" y="12"/>
                      </a:cubicBezTo>
                      <a:cubicBezTo>
                        <a:pt x="12" y="524"/>
                        <a:pt x="12" y="524"/>
                        <a:pt x="12" y="524"/>
                      </a:cubicBezTo>
                      <a:cubicBezTo>
                        <a:pt x="6" y="535"/>
                        <a:pt x="0" y="548"/>
                        <a:pt x="0" y="560"/>
                      </a:cubicBezTo>
                      <a:cubicBezTo>
                        <a:pt x="0" y="578"/>
                        <a:pt x="6" y="590"/>
                        <a:pt x="12" y="602"/>
                      </a:cubicBezTo>
                      <a:cubicBezTo>
                        <a:pt x="277" y="861"/>
                        <a:pt x="277" y="861"/>
                        <a:pt x="277" y="861"/>
                      </a:cubicBezTo>
                      <a:cubicBezTo>
                        <a:pt x="283" y="873"/>
                        <a:pt x="301" y="879"/>
                        <a:pt x="313" y="87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6" name="Rectangle 18"/>
              <p:cNvSpPr/>
              <p:nvPr/>
            </p:nvSpPr>
            <p:spPr bwMode="auto">
              <a:xfrm>
                <a:off x="60678" y="3341928"/>
                <a:ext cx="1270349" cy="373504"/>
              </a:xfrm>
              <a:prstGeom prst="rect">
                <a:avLst/>
              </a:prstGeom>
              <a:solidFill>
                <a:schemeClr val="accent3">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91440"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400" dirty="0" smtClean="0">
                    <a:gradFill>
                      <a:gsLst>
                        <a:gs pos="85841">
                          <a:srgbClr val="FFFFFF"/>
                        </a:gs>
                        <a:gs pos="0">
                          <a:srgbClr val="FFFFFF"/>
                        </a:gs>
                      </a:gsLst>
                      <a:lin ang="5400000" scaled="0"/>
                    </a:gradFill>
                  </a:rPr>
                  <a:t>APS</a:t>
                </a:r>
                <a:endParaRPr lang="en-US" sz="1400" dirty="0">
                  <a:gradFill>
                    <a:gsLst>
                      <a:gs pos="85841">
                        <a:srgbClr val="FFFFFF"/>
                      </a:gs>
                      <a:gs pos="0">
                        <a:srgbClr val="FFFFFF"/>
                      </a:gs>
                    </a:gsLst>
                    <a:lin ang="5400000" scaled="0"/>
                  </a:gradFill>
                </a:endParaRPr>
              </a:p>
            </p:txBody>
          </p:sp>
          <p:sp>
            <p:nvSpPr>
              <p:cNvPr id="47" name="Freeform 5"/>
              <p:cNvSpPr>
                <a:spLocks noEditPoints="1"/>
              </p:cNvSpPr>
              <p:nvPr/>
            </p:nvSpPr>
            <p:spPr bwMode="auto">
              <a:xfrm>
                <a:off x="2088761" y="4140336"/>
                <a:ext cx="460108" cy="402298"/>
              </a:xfrm>
              <a:custGeom>
                <a:avLst/>
                <a:gdLst>
                  <a:gd name="T0" fmla="*/ 0 w 4266"/>
                  <a:gd name="T1" fmla="*/ 1598 h 3730"/>
                  <a:gd name="T2" fmla="*/ 2129 w 4266"/>
                  <a:gd name="T3" fmla="*/ 2132 h 3730"/>
                  <a:gd name="T4" fmla="*/ 4266 w 4266"/>
                  <a:gd name="T5" fmla="*/ 1598 h 3730"/>
                  <a:gd name="T6" fmla="*/ 4266 w 4266"/>
                  <a:gd name="T7" fmla="*/ 2132 h 3730"/>
                  <a:gd name="T8" fmla="*/ 2129 w 4266"/>
                  <a:gd name="T9" fmla="*/ 2665 h 3730"/>
                  <a:gd name="T10" fmla="*/ 0 w 4266"/>
                  <a:gd name="T11" fmla="*/ 2132 h 3730"/>
                  <a:gd name="T12" fmla="*/ 0 w 4266"/>
                  <a:gd name="T13" fmla="*/ 1598 h 3730"/>
                  <a:gd name="T14" fmla="*/ 0 w 4266"/>
                  <a:gd name="T15" fmla="*/ 1598 h 3730"/>
                  <a:gd name="T16" fmla="*/ 0 w 4266"/>
                  <a:gd name="T17" fmla="*/ 1598 h 3730"/>
                  <a:gd name="T18" fmla="*/ 0 w 4266"/>
                  <a:gd name="T19" fmla="*/ 2665 h 3730"/>
                  <a:gd name="T20" fmla="*/ 2129 w 4266"/>
                  <a:gd name="T21" fmla="*/ 3197 h 3730"/>
                  <a:gd name="T22" fmla="*/ 4266 w 4266"/>
                  <a:gd name="T23" fmla="*/ 2665 h 3730"/>
                  <a:gd name="T24" fmla="*/ 4266 w 4266"/>
                  <a:gd name="T25" fmla="*/ 3197 h 3730"/>
                  <a:gd name="T26" fmla="*/ 2129 w 4266"/>
                  <a:gd name="T27" fmla="*/ 3730 h 3730"/>
                  <a:gd name="T28" fmla="*/ 0 w 4266"/>
                  <a:gd name="T29" fmla="*/ 3197 h 3730"/>
                  <a:gd name="T30" fmla="*/ 0 w 4266"/>
                  <a:gd name="T31" fmla="*/ 2665 h 3730"/>
                  <a:gd name="T32" fmla="*/ 0 w 4266"/>
                  <a:gd name="T33" fmla="*/ 2665 h 3730"/>
                  <a:gd name="T34" fmla="*/ 0 w 4266"/>
                  <a:gd name="T35" fmla="*/ 2665 h 3730"/>
                  <a:gd name="T36" fmla="*/ 0 w 4266"/>
                  <a:gd name="T37" fmla="*/ 533 h 3730"/>
                  <a:gd name="T38" fmla="*/ 2129 w 4266"/>
                  <a:gd name="T39" fmla="*/ 0 h 3730"/>
                  <a:gd name="T40" fmla="*/ 4266 w 4266"/>
                  <a:gd name="T41" fmla="*/ 533 h 3730"/>
                  <a:gd name="T42" fmla="*/ 4266 w 4266"/>
                  <a:gd name="T43" fmla="*/ 1065 h 3730"/>
                  <a:gd name="T44" fmla="*/ 2129 w 4266"/>
                  <a:gd name="T45" fmla="*/ 1598 h 3730"/>
                  <a:gd name="T46" fmla="*/ 0 w 4266"/>
                  <a:gd name="T47" fmla="*/ 1065 h 3730"/>
                  <a:gd name="T48" fmla="*/ 0 w 4266"/>
                  <a:gd name="T49" fmla="*/ 533 h 3730"/>
                  <a:gd name="T50" fmla="*/ 0 w 4266"/>
                  <a:gd name="T51" fmla="*/ 533 h 3730"/>
                  <a:gd name="T52" fmla="*/ 0 w 4266"/>
                  <a:gd name="T53" fmla="*/ 533 h 3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66" h="3730">
                    <a:moveTo>
                      <a:pt x="0" y="1598"/>
                    </a:moveTo>
                    <a:lnTo>
                      <a:pt x="2129" y="2132"/>
                    </a:lnTo>
                    <a:lnTo>
                      <a:pt x="4266" y="1598"/>
                    </a:lnTo>
                    <a:lnTo>
                      <a:pt x="4266" y="2132"/>
                    </a:lnTo>
                    <a:lnTo>
                      <a:pt x="2129" y="2665"/>
                    </a:lnTo>
                    <a:lnTo>
                      <a:pt x="0" y="2132"/>
                    </a:lnTo>
                    <a:lnTo>
                      <a:pt x="0" y="1598"/>
                    </a:lnTo>
                    <a:lnTo>
                      <a:pt x="0" y="1598"/>
                    </a:lnTo>
                    <a:lnTo>
                      <a:pt x="0" y="1598"/>
                    </a:lnTo>
                    <a:close/>
                    <a:moveTo>
                      <a:pt x="0" y="2665"/>
                    </a:moveTo>
                    <a:lnTo>
                      <a:pt x="2129" y="3197"/>
                    </a:lnTo>
                    <a:lnTo>
                      <a:pt x="4266" y="2665"/>
                    </a:lnTo>
                    <a:lnTo>
                      <a:pt x="4266" y="3197"/>
                    </a:lnTo>
                    <a:lnTo>
                      <a:pt x="2129" y="3730"/>
                    </a:lnTo>
                    <a:lnTo>
                      <a:pt x="0" y="3197"/>
                    </a:lnTo>
                    <a:lnTo>
                      <a:pt x="0" y="2665"/>
                    </a:lnTo>
                    <a:lnTo>
                      <a:pt x="0" y="2665"/>
                    </a:lnTo>
                    <a:lnTo>
                      <a:pt x="0" y="2665"/>
                    </a:lnTo>
                    <a:close/>
                    <a:moveTo>
                      <a:pt x="0" y="533"/>
                    </a:moveTo>
                    <a:lnTo>
                      <a:pt x="2129" y="0"/>
                    </a:lnTo>
                    <a:lnTo>
                      <a:pt x="4266" y="533"/>
                    </a:lnTo>
                    <a:lnTo>
                      <a:pt x="4266" y="1065"/>
                    </a:lnTo>
                    <a:lnTo>
                      <a:pt x="2129" y="1598"/>
                    </a:lnTo>
                    <a:lnTo>
                      <a:pt x="0" y="1065"/>
                    </a:lnTo>
                    <a:lnTo>
                      <a:pt x="0" y="533"/>
                    </a:lnTo>
                    <a:lnTo>
                      <a:pt x="0" y="533"/>
                    </a:lnTo>
                    <a:lnTo>
                      <a:pt x="0" y="53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48" name="Group 20"/>
              <p:cNvGrpSpPr/>
              <p:nvPr/>
            </p:nvGrpSpPr>
            <p:grpSpPr>
              <a:xfrm>
                <a:off x="1376585" y="3341928"/>
                <a:ext cx="1271016" cy="373504"/>
                <a:chOff x="1376585" y="3341928"/>
                <a:chExt cx="1271016" cy="373504"/>
              </a:xfrm>
            </p:grpSpPr>
            <p:sp>
              <p:nvSpPr>
                <p:cNvPr id="49" name="Rectangle 21"/>
                <p:cNvSpPr/>
                <p:nvPr/>
              </p:nvSpPr>
              <p:spPr bwMode="auto">
                <a:xfrm>
                  <a:off x="1376585" y="3341928"/>
                  <a:ext cx="1271016" cy="373504"/>
                </a:xfrm>
                <a:prstGeom prst="rect">
                  <a:avLst/>
                </a:prstGeom>
                <a:solidFill>
                  <a:schemeClr val="accent3">
                    <a:lumMod val="50000"/>
                  </a:schemeClr>
                </a:solidFill>
                <a:ln w="38100" cap="flat" cmpd="sng" algn="ctr">
                  <a:noFill/>
                  <a:prstDash val="solid"/>
                  <a:headEnd type="none" w="med" len="med"/>
                  <a:tailEnd type="none" w="med" len="med"/>
                </a:ln>
                <a:effectLst/>
              </p:spPr>
              <p:txBody>
                <a:bodyPr vert="horz" wrap="square" lIns="124347" tIns="124347" rIns="124347" bIns="190234" numCol="1" rtlCol="0" anchor="ctr" anchorCtr="0" compatLnSpc="1">
                  <a:prstTxWarp prst="textNoShape">
                    <a:avLst/>
                  </a:prstTxWarp>
                </a:bodyPr>
                <a:lstStyle/>
                <a:p>
                  <a:pPr algn="ctr" defTabSz="931983" fontAlgn="base">
                    <a:lnSpc>
                      <a:spcPct val="90000"/>
                    </a:lnSpc>
                    <a:spcBef>
                      <a:spcPct val="0"/>
                    </a:spcBef>
                    <a:spcAft>
                      <a:spcPct val="0"/>
                    </a:spcAft>
                    <a:defRPr/>
                  </a:pPr>
                  <a:endParaRPr lang="en-US" sz="3128" kern="0" spc="-41" dirty="0">
                    <a:gradFill>
                      <a:gsLst>
                        <a:gs pos="0">
                          <a:srgbClr val="FFFFFF"/>
                        </a:gs>
                        <a:gs pos="100000">
                          <a:srgbClr val="FFFFFF"/>
                        </a:gs>
                      </a:gsLst>
                      <a:lin ang="5400000" scaled="0"/>
                    </a:gradFill>
                    <a:latin typeface="Segoe UI Light" pitchFamily="34" charset="0"/>
                  </a:endParaRPr>
                </a:p>
              </p:txBody>
            </p:sp>
            <p:pic>
              <p:nvPicPr>
                <p:cNvPr id="50" name="Picture 22"/>
                <p:cNvPicPr>
                  <a:picLocks noChangeAspect="1"/>
                </p:cNvPicPr>
                <p:nvPr/>
              </p:nvPicPr>
              <p:blipFill>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02219" y="3371139"/>
                  <a:ext cx="819747" cy="315082"/>
                </a:xfrm>
                <a:prstGeom prst="rect">
                  <a:avLst/>
                </a:prstGeom>
              </p:spPr>
            </p:pic>
          </p:grpSp>
        </p:grpSp>
        <p:sp>
          <p:nvSpPr>
            <p:cNvPr id="43" name="Freeform 13"/>
            <p:cNvSpPr>
              <a:spLocks noEditPoints="1"/>
            </p:cNvSpPr>
            <p:nvPr/>
          </p:nvSpPr>
          <p:spPr bwMode="auto">
            <a:xfrm>
              <a:off x="7144521" y="5399807"/>
              <a:ext cx="1390482" cy="932621"/>
            </a:xfrm>
            <a:custGeom>
              <a:avLst/>
              <a:gdLst>
                <a:gd name="T0" fmla="*/ 4368 w 5175"/>
                <a:gd name="T1" fmla="*/ 1058 h 4354"/>
                <a:gd name="T2" fmla="*/ 3287 w 5175"/>
                <a:gd name="T3" fmla="*/ 724 h 4354"/>
                <a:gd name="T4" fmla="*/ 0 w 5175"/>
                <a:gd name="T5" fmla="*/ 845 h 4354"/>
                <a:gd name="T6" fmla="*/ 3287 w 5175"/>
                <a:gd name="T7" fmla="*/ 3623 h 4354"/>
                <a:gd name="T8" fmla="*/ 4500 w 5175"/>
                <a:gd name="T9" fmla="*/ 3117 h 4354"/>
                <a:gd name="T10" fmla="*/ 5167 w 5175"/>
                <a:gd name="T11" fmla="*/ 1479 h 4354"/>
                <a:gd name="T12" fmla="*/ 3287 w 5175"/>
                <a:gd name="T13" fmla="*/ 887 h 4354"/>
                <a:gd name="T14" fmla="*/ 2094 w 5175"/>
                <a:gd name="T15" fmla="*/ 144 h 4354"/>
                <a:gd name="T16" fmla="*/ 2035 w 5175"/>
                <a:gd name="T17" fmla="*/ 814 h 4354"/>
                <a:gd name="T18" fmla="*/ 2035 w 5175"/>
                <a:gd name="T19" fmla="*/ 1100 h 4354"/>
                <a:gd name="T20" fmla="*/ 2035 w 5175"/>
                <a:gd name="T21" fmla="*/ 1100 h 4354"/>
                <a:gd name="T22" fmla="*/ 3287 w 5175"/>
                <a:gd name="T23" fmla="*/ 1824 h 4354"/>
                <a:gd name="T24" fmla="*/ 2035 w 5175"/>
                <a:gd name="T25" fmla="*/ 1642 h 4354"/>
                <a:gd name="T26" fmla="*/ 3287 w 5175"/>
                <a:gd name="T27" fmla="*/ 2359 h 4354"/>
                <a:gd name="T28" fmla="*/ 2035 w 5175"/>
                <a:gd name="T29" fmla="*/ 2203 h 4354"/>
                <a:gd name="T30" fmla="*/ 2035 w 5175"/>
                <a:gd name="T31" fmla="*/ 3001 h 4354"/>
                <a:gd name="T32" fmla="*/ 2035 w 5175"/>
                <a:gd name="T33" fmla="*/ 3287 h 4354"/>
                <a:gd name="T34" fmla="*/ 2035 w 5175"/>
                <a:gd name="T35" fmla="*/ 3287 h 4354"/>
                <a:gd name="T36" fmla="*/ 2035 w 5175"/>
                <a:gd name="T37" fmla="*/ 3848 h 4354"/>
                <a:gd name="T38" fmla="*/ 2035 w 5175"/>
                <a:gd name="T39" fmla="*/ 4101 h 4354"/>
                <a:gd name="T40" fmla="*/ 4368 w 5175"/>
                <a:gd name="T41" fmla="*/ 1214 h 4354"/>
                <a:gd name="T42" fmla="*/ 3568 w 5175"/>
                <a:gd name="T43" fmla="*/ 724 h 4354"/>
                <a:gd name="T44" fmla="*/ 3528 w 5175"/>
                <a:gd name="T45" fmla="*/ 1183 h 4354"/>
                <a:gd name="T46" fmla="*/ 3528 w 5175"/>
                <a:gd name="T47" fmla="*/ 1382 h 4354"/>
                <a:gd name="T48" fmla="*/ 3528 w 5175"/>
                <a:gd name="T49" fmla="*/ 1382 h 4354"/>
                <a:gd name="T50" fmla="*/ 4368 w 5175"/>
                <a:gd name="T51" fmla="*/ 1872 h 4354"/>
                <a:gd name="T52" fmla="*/ 3528 w 5175"/>
                <a:gd name="T53" fmla="*/ 1751 h 4354"/>
                <a:gd name="T54" fmla="*/ 4368 w 5175"/>
                <a:gd name="T55" fmla="*/ 2246 h 4354"/>
                <a:gd name="T56" fmla="*/ 3528 w 5175"/>
                <a:gd name="T57" fmla="*/ 2137 h 4354"/>
                <a:gd name="T58" fmla="*/ 3528 w 5175"/>
                <a:gd name="T59" fmla="*/ 2688 h 4354"/>
                <a:gd name="T60" fmla="*/ 3528 w 5175"/>
                <a:gd name="T61" fmla="*/ 2885 h 4354"/>
                <a:gd name="T62" fmla="*/ 3528 w 5175"/>
                <a:gd name="T63" fmla="*/ 2885 h 4354"/>
                <a:gd name="T64" fmla="*/ 3528 w 5175"/>
                <a:gd name="T65" fmla="*/ 3273 h 4354"/>
                <a:gd name="T66" fmla="*/ 3528 w 5175"/>
                <a:gd name="T67" fmla="*/ 3443 h 4354"/>
                <a:gd name="T68" fmla="*/ 5149 w 5175"/>
                <a:gd name="T69" fmla="*/ 1436 h 4354"/>
                <a:gd name="T70" fmla="*/ 4574 w 5175"/>
                <a:gd name="T71" fmla="*/ 1074 h 4354"/>
                <a:gd name="T72" fmla="*/ 5167 w 5175"/>
                <a:gd name="T73" fmla="*/ 2579 h 4354"/>
                <a:gd name="T74" fmla="*/ 5167 w 5175"/>
                <a:gd name="T75" fmla="*/ 2489 h 4354"/>
                <a:gd name="T76" fmla="*/ 5167 w 5175"/>
                <a:gd name="T77" fmla="*/ 2489 h 4354"/>
                <a:gd name="T78" fmla="*/ 4543 w 5175"/>
                <a:gd name="T79" fmla="*/ 2456 h 4354"/>
                <a:gd name="T80" fmla="*/ 5167 w 5175"/>
                <a:gd name="T81" fmla="*/ 2319 h 4354"/>
                <a:gd name="T82" fmla="*/ 4543 w 5175"/>
                <a:gd name="T83" fmla="*/ 2071 h 4354"/>
                <a:gd name="T84" fmla="*/ 5167 w 5175"/>
                <a:gd name="T85" fmla="*/ 2144 h 4354"/>
                <a:gd name="T86" fmla="*/ 5167 w 5175"/>
                <a:gd name="T87" fmla="*/ 1891 h 4354"/>
                <a:gd name="T88" fmla="*/ 5167 w 5175"/>
                <a:gd name="T89" fmla="*/ 1798 h 4354"/>
                <a:gd name="T90" fmla="*/ 5167 w 5175"/>
                <a:gd name="T91" fmla="*/ 1798 h 4354"/>
                <a:gd name="T92" fmla="*/ 4543 w 5175"/>
                <a:gd name="T93" fmla="*/ 1406 h 4354"/>
                <a:gd name="T94" fmla="*/ 5167 w 5175"/>
                <a:gd name="T95" fmla="*/ 1626 h 4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75" h="4354">
                  <a:moveTo>
                    <a:pt x="5167" y="1479"/>
                  </a:moveTo>
                  <a:lnTo>
                    <a:pt x="5167" y="1370"/>
                  </a:lnTo>
                  <a:lnTo>
                    <a:pt x="4543" y="1008"/>
                  </a:lnTo>
                  <a:lnTo>
                    <a:pt x="4368" y="1058"/>
                  </a:lnTo>
                  <a:lnTo>
                    <a:pt x="4368" y="1100"/>
                  </a:lnTo>
                  <a:lnTo>
                    <a:pt x="3528" y="615"/>
                  </a:lnTo>
                  <a:lnTo>
                    <a:pt x="3287" y="696"/>
                  </a:lnTo>
                  <a:lnTo>
                    <a:pt x="3287" y="724"/>
                  </a:lnTo>
                  <a:lnTo>
                    <a:pt x="2028" y="0"/>
                  </a:lnTo>
                  <a:lnTo>
                    <a:pt x="90" y="615"/>
                  </a:lnTo>
                  <a:lnTo>
                    <a:pt x="90" y="821"/>
                  </a:lnTo>
                  <a:lnTo>
                    <a:pt x="0" y="845"/>
                  </a:lnTo>
                  <a:lnTo>
                    <a:pt x="0" y="3715"/>
                  </a:lnTo>
                  <a:lnTo>
                    <a:pt x="1955" y="4354"/>
                  </a:lnTo>
                  <a:lnTo>
                    <a:pt x="3287" y="3583"/>
                  </a:lnTo>
                  <a:lnTo>
                    <a:pt x="3287" y="3623"/>
                  </a:lnTo>
                  <a:lnTo>
                    <a:pt x="3469" y="3623"/>
                  </a:lnTo>
                  <a:lnTo>
                    <a:pt x="4368" y="3105"/>
                  </a:lnTo>
                  <a:lnTo>
                    <a:pt x="4368" y="3117"/>
                  </a:lnTo>
                  <a:lnTo>
                    <a:pt x="4500" y="3117"/>
                  </a:lnTo>
                  <a:lnTo>
                    <a:pt x="5175" y="2719"/>
                  </a:lnTo>
                  <a:lnTo>
                    <a:pt x="5175" y="1486"/>
                  </a:lnTo>
                  <a:lnTo>
                    <a:pt x="5167" y="1479"/>
                  </a:lnTo>
                  <a:lnTo>
                    <a:pt x="5167" y="1479"/>
                  </a:lnTo>
                  <a:lnTo>
                    <a:pt x="5167" y="1479"/>
                  </a:lnTo>
                  <a:close/>
                  <a:moveTo>
                    <a:pt x="2094" y="144"/>
                  </a:moveTo>
                  <a:lnTo>
                    <a:pt x="3287" y="797"/>
                  </a:lnTo>
                  <a:lnTo>
                    <a:pt x="3287" y="887"/>
                  </a:lnTo>
                  <a:lnTo>
                    <a:pt x="2094" y="277"/>
                  </a:lnTo>
                  <a:lnTo>
                    <a:pt x="2094" y="144"/>
                  </a:lnTo>
                  <a:lnTo>
                    <a:pt x="2094" y="144"/>
                  </a:lnTo>
                  <a:lnTo>
                    <a:pt x="2094" y="144"/>
                  </a:lnTo>
                  <a:close/>
                  <a:moveTo>
                    <a:pt x="2035" y="556"/>
                  </a:moveTo>
                  <a:lnTo>
                    <a:pt x="3287" y="1086"/>
                  </a:lnTo>
                  <a:lnTo>
                    <a:pt x="3287" y="1264"/>
                  </a:lnTo>
                  <a:lnTo>
                    <a:pt x="2035" y="814"/>
                  </a:lnTo>
                  <a:lnTo>
                    <a:pt x="2035" y="556"/>
                  </a:lnTo>
                  <a:lnTo>
                    <a:pt x="2035" y="556"/>
                  </a:lnTo>
                  <a:lnTo>
                    <a:pt x="2035" y="556"/>
                  </a:lnTo>
                  <a:close/>
                  <a:moveTo>
                    <a:pt x="2035" y="1100"/>
                  </a:moveTo>
                  <a:lnTo>
                    <a:pt x="3287" y="1455"/>
                  </a:lnTo>
                  <a:lnTo>
                    <a:pt x="3287" y="1626"/>
                  </a:lnTo>
                  <a:lnTo>
                    <a:pt x="2035" y="1370"/>
                  </a:lnTo>
                  <a:lnTo>
                    <a:pt x="2035" y="1100"/>
                  </a:lnTo>
                  <a:lnTo>
                    <a:pt x="2035" y="1100"/>
                  </a:lnTo>
                  <a:lnTo>
                    <a:pt x="2035" y="1100"/>
                  </a:lnTo>
                  <a:close/>
                  <a:moveTo>
                    <a:pt x="2035" y="1642"/>
                  </a:moveTo>
                  <a:lnTo>
                    <a:pt x="3287" y="1824"/>
                  </a:lnTo>
                  <a:lnTo>
                    <a:pt x="3287" y="1988"/>
                  </a:lnTo>
                  <a:lnTo>
                    <a:pt x="2035" y="1907"/>
                  </a:lnTo>
                  <a:lnTo>
                    <a:pt x="2035" y="1642"/>
                  </a:lnTo>
                  <a:lnTo>
                    <a:pt x="2035" y="1642"/>
                  </a:lnTo>
                  <a:lnTo>
                    <a:pt x="2035" y="1642"/>
                  </a:lnTo>
                  <a:close/>
                  <a:moveTo>
                    <a:pt x="2035" y="2203"/>
                  </a:moveTo>
                  <a:lnTo>
                    <a:pt x="3287" y="2179"/>
                  </a:lnTo>
                  <a:lnTo>
                    <a:pt x="3287" y="2359"/>
                  </a:lnTo>
                  <a:lnTo>
                    <a:pt x="2035" y="2456"/>
                  </a:lnTo>
                  <a:lnTo>
                    <a:pt x="2035" y="2203"/>
                  </a:lnTo>
                  <a:lnTo>
                    <a:pt x="2035" y="2203"/>
                  </a:lnTo>
                  <a:lnTo>
                    <a:pt x="2035" y="2203"/>
                  </a:lnTo>
                  <a:close/>
                  <a:moveTo>
                    <a:pt x="2035" y="2747"/>
                  </a:moveTo>
                  <a:lnTo>
                    <a:pt x="3287" y="2549"/>
                  </a:lnTo>
                  <a:lnTo>
                    <a:pt x="3287" y="2719"/>
                  </a:lnTo>
                  <a:lnTo>
                    <a:pt x="2035" y="3001"/>
                  </a:lnTo>
                  <a:lnTo>
                    <a:pt x="2035" y="2747"/>
                  </a:lnTo>
                  <a:lnTo>
                    <a:pt x="2035" y="2747"/>
                  </a:lnTo>
                  <a:lnTo>
                    <a:pt x="2035" y="2747"/>
                  </a:lnTo>
                  <a:close/>
                  <a:moveTo>
                    <a:pt x="2035" y="3287"/>
                  </a:moveTo>
                  <a:lnTo>
                    <a:pt x="3287" y="2918"/>
                  </a:lnTo>
                  <a:lnTo>
                    <a:pt x="3287" y="3081"/>
                  </a:lnTo>
                  <a:lnTo>
                    <a:pt x="2035" y="3557"/>
                  </a:lnTo>
                  <a:lnTo>
                    <a:pt x="2035" y="3287"/>
                  </a:lnTo>
                  <a:lnTo>
                    <a:pt x="2035" y="3287"/>
                  </a:lnTo>
                  <a:lnTo>
                    <a:pt x="2035" y="3287"/>
                  </a:lnTo>
                  <a:close/>
                  <a:moveTo>
                    <a:pt x="2035" y="4101"/>
                  </a:moveTo>
                  <a:lnTo>
                    <a:pt x="2035" y="3848"/>
                  </a:lnTo>
                  <a:lnTo>
                    <a:pt x="3287" y="3273"/>
                  </a:lnTo>
                  <a:lnTo>
                    <a:pt x="3287" y="3453"/>
                  </a:lnTo>
                  <a:lnTo>
                    <a:pt x="2035" y="4101"/>
                  </a:lnTo>
                  <a:lnTo>
                    <a:pt x="2035" y="4101"/>
                  </a:lnTo>
                  <a:lnTo>
                    <a:pt x="2035" y="4101"/>
                  </a:lnTo>
                  <a:close/>
                  <a:moveTo>
                    <a:pt x="3568" y="724"/>
                  </a:moveTo>
                  <a:lnTo>
                    <a:pt x="4368" y="1159"/>
                  </a:lnTo>
                  <a:lnTo>
                    <a:pt x="4368" y="1214"/>
                  </a:lnTo>
                  <a:lnTo>
                    <a:pt x="3568" y="814"/>
                  </a:lnTo>
                  <a:lnTo>
                    <a:pt x="3568" y="724"/>
                  </a:lnTo>
                  <a:lnTo>
                    <a:pt x="3568" y="724"/>
                  </a:lnTo>
                  <a:lnTo>
                    <a:pt x="3568" y="724"/>
                  </a:lnTo>
                  <a:close/>
                  <a:moveTo>
                    <a:pt x="3528" y="1001"/>
                  </a:moveTo>
                  <a:lnTo>
                    <a:pt x="4368" y="1354"/>
                  </a:lnTo>
                  <a:lnTo>
                    <a:pt x="4368" y="1486"/>
                  </a:lnTo>
                  <a:lnTo>
                    <a:pt x="3528" y="1183"/>
                  </a:lnTo>
                  <a:lnTo>
                    <a:pt x="3528" y="1001"/>
                  </a:lnTo>
                  <a:lnTo>
                    <a:pt x="3528" y="1001"/>
                  </a:lnTo>
                  <a:lnTo>
                    <a:pt x="3528" y="1001"/>
                  </a:lnTo>
                  <a:close/>
                  <a:moveTo>
                    <a:pt x="3528" y="1382"/>
                  </a:moveTo>
                  <a:lnTo>
                    <a:pt x="4368" y="1619"/>
                  </a:lnTo>
                  <a:lnTo>
                    <a:pt x="4368" y="1732"/>
                  </a:lnTo>
                  <a:lnTo>
                    <a:pt x="3528" y="1559"/>
                  </a:lnTo>
                  <a:lnTo>
                    <a:pt x="3528" y="1382"/>
                  </a:lnTo>
                  <a:lnTo>
                    <a:pt x="3528" y="1382"/>
                  </a:lnTo>
                  <a:lnTo>
                    <a:pt x="3528" y="1382"/>
                  </a:lnTo>
                  <a:close/>
                  <a:moveTo>
                    <a:pt x="3528" y="1751"/>
                  </a:moveTo>
                  <a:lnTo>
                    <a:pt x="4368" y="1872"/>
                  </a:lnTo>
                  <a:lnTo>
                    <a:pt x="4368" y="1988"/>
                  </a:lnTo>
                  <a:lnTo>
                    <a:pt x="3528" y="1931"/>
                  </a:lnTo>
                  <a:lnTo>
                    <a:pt x="3528" y="1751"/>
                  </a:lnTo>
                  <a:lnTo>
                    <a:pt x="3528" y="1751"/>
                  </a:lnTo>
                  <a:lnTo>
                    <a:pt x="3528" y="1751"/>
                  </a:lnTo>
                  <a:close/>
                  <a:moveTo>
                    <a:pt x="3528" y="2137"/>
                  </a:moveTo>
                  <a:lnTo>
                    <a:pt x="4368" y="2120"/>
                  </a:lnTo>
                  <a:lnTo>
                    <a:pt x="4368" y="2246"/>
                  </a:lnTo>
                  <a:lnTo>
                    <a:pt x="3528" y="2307"/>
                  </a:lnTo>
                  <a:lnTo>
                    <a:pt x="3528" y="2137"/>
                  </a:lnTo>
                  <a:lnTo>
                    <a:pt x="3528" y="2137"/>
                  </a:lnTo>
                  <a:lnTo>
                    <a:pt x="3528" y="2137"/>
                  </a:lnTo>
                  <a:close/>
                  <a:moveTo>
                    <a:pt x="3528" y="2513"/>
                  </a:moveTo>
                  <a:lnTo>
                    <a:pt x="4368" y="2385"/>
                  </a:lnTo>
                  <a:lnTo>
                    <a:pt x="4368" y="2499"/>
                  </a:lnTo>
                  <a:lnTo>
                    <a:pt x="3528" y="2688"/>
                  </a:lnTo>
                  <a:lnTo>
                    <a:pt x="3528" y="2513"/>
                  </a:lnTo>
                  <a:lnTo>
                    <a:pt x="3528" y="2513"/>
                  </a:lnTo>
                  <a:lnTo>
                    <a:pt x="3528" y="2513"/>
                  </a:lnTo>
                  <a:close/>
                  <a:moveTo>
                    <a:pt x="3528" y="2885"/>
                  </a:moveTo>
                  <a:lnTo>
                    <a:pt x="4368" y="2631"/>
                  </a:lnTo>
                  <a:lnTo>
                    <a:pt x="4368" y="2755"/>
                  </a:lnTo>
                  <a:lnTo>
                    <a:pt x="3528" y="3074"/>
                  </a:lnTo>
                  <a:lnTo>
                    <a:pt x="3528" y="2885"/>
                  </a:lnTo>
                  <a:lnTo>
                    <a:pt x="3528" y="2885"/>
                  </a:lnTo>
                  <a:lnTo>
                    <a:pt x="3528" y="2885"/>
                  </a:lnTo>
                  <a:close/>
                  <a:moveTo>
                    <a:pt x="3528" y="3443"/>
                  </a:moveTo>
                  <a:lnTo>
                    <a:pt x="3528" y="3273"/>
                  </a:lnTo>
                  <a:lnTo>
                    <a:pt x="4368" y="2885"/>
                  </a:lnTo>
                  <a:lnTo>
                    <a:pt x="4368" y="3008"/>
                  </a:lnTo>
                  <a:lnTo>
                    <a:pt x="3528" y="3443"/>
                  </a:lnTo>
                  <a:lnTo>
                    <a:pt x="3528" y="3443"/>
                  </a:lnTo>
                  <a:lnTo>
                    <a:pt x="3528" y="3443"/>
                  </a:lnTo>
                  <a:close/>
                  <a:moveTo>
                    <a:pt x="4574" y="1074"/>
                  </a:moveTo>
                  <a:lnTo>
                    <a:pt x="5149" y="1396"/>
                  </a:lnTo>
                  <a:lnTo>
                    <a:pt x="5149" y="1436"/>
                  </a:lnTo>
                  <a:lnTo>
                    <a:pt x="4574" y="1141"/>
                  </a:lnTo>
                  <a:lnTo>
                    <a:pt x="4574" y="1074"/>
                  </a:lnTo>
                  <a:lnTo>
                    <a:pt x="4574" y="1074"/>
                  </a:lnTo>
                  <a:lnTo>
                    <a:pt x="4574" y="1074"/>
                  </a:lnTo>
                  <a:close/>
                  <a:moveTo>
                    <a:pt x="5167" y="2669"/>
                  </a:moveTo>
                  <a:lnTo>
                    <a:pt x="4543" y="2991"/>
                  </a:lnTo>
                  <a:lnTo>
                    <a:pt x="4543" y="2868"/>
                  </a:lnTo>
                  <a:lnTo>
                    <a:pt x="5167" y="2579"/>
                  </a:lnTo>
                  <a:lnTo>
                    <a:pt x="5167" y="2669"/>
                  </a:lnTo>
                  <a:lnTo>
                    <a:pt x="5167" y="2669"/>
                  </a:lnTo>
                  <a:lnTo>
                    <a:pt x="5167" y="2669"/>
                  </a:lnTo>
                  <a:close/>
                  <a:moveTo>
                    <a:pt x="5167" y="2489"/>
                  </a:moveTo>
                  <a:lnTo>
                    <a:pt x="4543" y="2729"/>
                  </a:lnTo>
                  <a:lnTo>
                    <a:pt x="4543" y="2596"/>
                  </a:lnTo>
                  <a:lnTo>
                    <a:pt x="5167" y="2409"/>
                  </a:lnTo>
                  <a:lnTo>
                    <a:pt x="5167" y="2489"/>
                  </a:lnTo>
                  <a:lnTo>
                    <a:pt x="5167" y="2489"/>
                  </a:lnTo>
                  <a:lnTo>
                    <a:pt x="5167" y="2489"/>
                  </a:lnTo>
                  <a:close/>
                  <a:moveTo>
                    <a:pt x="5167" y="2319"/>
                  </a:moveTo>
                  <a:lnTo>
                    <a:pt x="4543" y="2456"/>
                  </a:lnTo>
                  <a:lnTo>
                    <a:pt x="4543" y="2331"/>
                  </a:lnTo>
                  <a:lnTo>
                    <a:pt x="5167" y="2234"/>
                  </a:lnTo>
                  <a:lnTo>
                    <a:pt x="5167" y="2319"/>
                  </a:lnTo>
                  <a:lnTo>
                    <a:pt x="5167" y="2319"/>
                  </a:lnTo>
                  <a:lnTo>
                    <a:pt x="5167" y="2319"/>
                  </a:lnTo>
                  <a:close/>
                  <a:moveTo>
                    <a:pt x="5167" y="2144"/>
                  </a:moveTo>
                  <a:lnTo>
                    <a:pt x="4543" y="2194"/>
                  </a:lnTo>
                  <a:lnTo>
                    <a:pt x="4543" y="2071"/>
                  </a:lnTo>
                  <a:lnTo>
                    <a:pt x="5167" y="2064"/>
                  </a:lnTo>
                  <a:lnTo>
                    <a:pt x="5167" y="2144"/>
                  </a:lnTo>
                  <a:lnTo>
                    <a:pt x="5167" y="2144"/>
                  </a:lnTo>
                  <a:lnTo>
                    <a:pt x="5167" y="2144"/>
                  </a:lnTo>
                  <a:close/>
                  <a:moveTo>
                    <a:pt x="5167" y="1974"/>
                  </a:moveTo>
                  <a:lnTo>
                    <a:pt x="4543" y="1931"/>
                  </a:lnTo>
                  <a:lnTo>
                    <a:pt x="4543" y="1806"/>
                  </a:lnTo>
                  <a:lnTo>
                    <a:pt x="5167" y="1891"/>
                  </a:lnTo>
                  <a:lnTo>
                    <a:pt x="5167" y="1974"/>
                  </a:lnTo>
                  <a:lnTo>
                    <a:pt x="5167" y="1974"/>
                  </a:lnTo>
                  <a:lnTo>
                    <a:pt x="5167" y="1974"/>
                  </a:lnTo>
                  <a:close/>
                  <a:moveTo>
                    <a:pt x="5167" y="1798"/>
                  </a:moveTo>
                  <a:lnTo>
                    <a:pt x="4543" y="1666"/>
                  </a:lnTo>
                  <a:lnTo>
                    <a:pt x="4543" y="1545"/>
                  </a:lnTo>
                  <a:lnTo>
                    <a:pt x="5167" y="1716"/>
                  </a:lnTo>
                  <a:lnTo>
                    <a:pt x="5167" y="1798"/>
                  </a:lnTo>
                  <a:lnTo>
                    <a:pt x="5167" y="1798"/>
                  </a:lnTo>
                  <a:lnTo>
                    <a:pt x="5167" y="1798"/>
                  </a:lnTo>
                  <a:close/>
                  <a:moveTo>
                    <a:pt x="5167" y="1626"/>
                  </a:moveTo>
                  <a:lnTo>
                    <a:pt x="4543" y="1406"/>
                  </a:lnTo>
                  <a:lnTo>
                    <a:pt x="4543" y="1280"/>
                  </a:lnTo>
                  <a:lnTo>
                    <a:pt x="5167" y="1545"/>
                  </a:lnTo>
                  <a:lnTo>
                    <a:pt x="5167" y="1626"/>
                  </a:lnTo>
                  <a:lnTo>
                    <a:pt x="5167" y="1626"/>
                  </a:lnTo>
                  <a:lnTo>
                    <a:pt x="5167" y="162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sp useBgFill="1">
        <p:nvSpPr>
          <p:cNvPr id="13" name="Rectangle 12"/>
          <p:cNvSpPr/>
          <p:nvPr/>
        </p:nvSpPr>
        <p:spPr bwMode="auto">
          <a:xfrm>
            <a:off x="-228600" y="0"/>
            <a:ext cx="12665075" cy="4676955"/>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2" name="Title 1"/>
          <p:cNvSpPr>
            <a:spLocks noGrp="1"/>
          </p:cNvSpPr>
          <p:nvPr>
            <p:ph type="title"/>
          </p:nvPr>
        </p:nvSpPr>
        <p:spPr>
          <a:xfrm>
            <a:off x="10899" y="115628"/>
            <a:ext cx="12347668" cy="917575"/>
          </a:xfrm>
        </p:spPr>
        <p:txBody>
          <a:bodyPr/>
          <a:lstStyle/>
          <a:p>
            <a:r>
              <a:rPr lang="en-US" dirty="0"/>
              <a:t>Scenarios </a:t>
            </a:r>
            <a:r>
              <a:rPr lang="en-US" dirty="0" smtClean="0"/>
              <a:t>for </a:t>
            </a:r>
            <a:r>
              <a:rPr lang="en-US" dirty="0"/>
              <a:t>d</a:t>
            </a:r>
            <a:r>
              <a:rPr lang="en-US" dirty="0" smtClean="0"/>
              <a:t>eploying </a:t>
            </a:r>
            <a:r>
              <a:rPr lang="en-US" dirty="0"/>
              <a:t>Hadoop </a:t>
            </a:r>
            <a:r>
              <a:rPr lang="en-US" dirty="0" smtClean="0"/>
              <a:t>as </a:t>
            </a:r>
            <a:r>
              <a:rPr lang="en-US" dirty="0"/>
              <a:t>h</a:t>
            </a:r>
            <a:r>
              <a:rPr lang="en-US" dirty="0" smtClean="0"/>
              <a:t>ybrid</a:t>
            </a:r>
            <a:endParaRPr lang="en-US" dirty="0"/>
          </a:p>
        </p:txBody>
      </p:sp>
      <p:sp>
        <p:nvSpPr>
          <p:cNvPr id="353" name="TextBox 73"/>
          <p:cNvSpPr txBox="1"/>
          <p:nvPr/>
        </p:nvSpPr>
        <p:spPr>
          <a:xfrm>
            <a:off x="2588961" y="2049462"/>
            <a:ext cx="769087" cy="161583"/>
          </a:xfrm>
          <a:prstGeom prst="rect">
            <a:avLst/>
          </a:prstGeom>
          <a:noFill/>
        </p:spPr>
        <p:txBody>
          <a:bodyPr wrap="square" lIns="0" tIns="0" rIns="0" bIns="0" rtlCol="0" anchor="ctr" anchorCtr="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3841"/>
            <a:r>
              <a:rPr lang="en-US" sz="1050" b="1" dirty="0">
                <a:gradFill>
                  <a:gsLst>
                    <a:gs pos="0">
                      <a:srgbClr val="FFFFFF"/>
                    </a:gs>
                    <a:gs pos="100000">
                      <a:srgbClr val="FFFFFF"/>
                    </a:gs>
                  </a:gsLst>
                  <a:lin ang="5400000" scaled="0"/>
                </a:gradFill>
                <a:latin typeface="Segoe UI Light"/>
              </a:rPr>
              <a:t>Cloud</a:t>
            </a:r>
          </a:p>
        </p:txBody>
      </p:sp>
      <p:sp>
        <p:nvSpPr>
          <p:cNvPr id="354" name="Freeform 353"/>
          <p:cNvSpPr>
            <a:spLocks/>
          </p:cNvSpPr>
          <p:nvPr/>
        </p:nvSpPr>
        <p:spPr bwMode="auto">
          <a:xfrm>
            <a:off x="2728482" y="2359918"/>
            <a:ext cx="402744" cy="243688"/>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1"/>
          </a:solidFill>
          <a:ln>
            <a:noFill/>
          </a:ln>
        </p:spPr>
        <p:txBody>
          <a:bodyPr vert="horz" wrap="square" lIns="0" tIns="0" rIns="0" bIns="0" numCol="1" anchor="ctr"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098"/>
            <a:endParaRPr lang="en-US" sz="600">
              <a:solidFill>
                <a:srgbClr val="000000"/>
              </a:solidFill>
              <a:latin typeface="Segoe"/>
            </a:endParaRPr>
          </a:p>
        </p:txBody>
      </p:sp>
      <p:grpSp>
        <p:nvGrpSpPr>
          <p:cNvPr id="3" name="Group 2"/>
          <p:cNvGrpSpPr/>
          <p:nvPr/>
        </p:nvGrpSpPr>
        <p:grpSpPr>
          <a:xfrm>
            <a:off x="251322" y="1212850"/>
            <a:ext cx="3728675" cy="2513661"/>
            <a:chOff x="251322" y="1212850"/>
            <a:chExt cx="3728675" cy="2513661"/>
          </a:xfrm>
        </p:grpSpPr>
        <p:grpSp>
          <p:nvGrpSpPr>
            <p:cNvPr id="10" name="Group 9"/>
            <p:cNvGrpSpPr/>
            <p:nvPr/>
          </p:nvGrpSpPr>
          <p:grpSpPr>
            <a:xfrm>
              <a:off x="251322" y="1212850"/>
              <a:ext cx="3728675" cy="2513661"/>
              <a:chOff x="326426" y="952501"/>
              <a:chExt cx="3728675" cy="2513661"/>
            </a:xfrm>
          </p:grpSpPr>
          <p:grpSp>
            <p:nvGrpSpPr>
              <p:cNvPr id="4" name="Group 3"/>
              <p:cNvGrpSpPr/>
              <p:nvPr/>
            </p:nvGrpSpPr>
            <p:grpSpPr>
              <a:xfrm>
                <a:off x="326426" y="952501"/>
                <a:ext cx="3728675" cy="2065090"/>
                <a:chOff x="326426" y="952501"/>
                <a:chExt cx="3728675" cy="2065090"/>
              </a:xfrm>
            </p:grpSpPr>
            <p:sp>
              <p:nvSpPr>
                <p:cNvPr id="54" name="Freeform 13"/>
                <p:cNvSpPr>
                  <a:spLocks noChangeAspect="1"/>
                </p:cNvSpPr>
                <p:nvPr/>
              </p:nvSpPr>
              <p:spPr bwMode="auto">
                <a:xfrm>
                  <a:off x="326426" y="952501"/>
                  <a:ext cx="3728675" cy="2065090"/>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2">
                    <a:lumMod val="75000"/>
                    <a:alpha val="7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56" name="Group 55"/>
                <p:cNvGrpSpPr/>
                <p:nvPr/>
              </p:nvGrpSpPr>
              <p:grpSpPr>
                <a:xfrm>
                  <a:off x="1356946" y="1893771"/>
                  <a:ext cx="1268596" cy="854489"/>
                  <a:chOff x="952843" y="3789539"/>
                  <a:chExt cx="1268596" cy="854489"/>
                </a:xfrm>
              </p:grpSpPr>
              <p:sp>
                <p:nvSpPr>
                  <p:cNvPr id="57" name="Rectangle 56"/>
                  <p:cNvSpPr/>
                  <p:nvPr/>
                </p:nvSpPr>
                <p:spPr bwMode="auto">
                  <a:xfrm>
                    <a:off x="952843" y="3789539"/>
                    <a:ext cx="1268596" cy="854489"/>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defTabSz="932472" fontAlgn="base">
                      <a:lnSpc>
                        <a:spcPct val="90000"/>
                      </a:lnSpc>
                      <a:spcBef>
                        <a:spcPct val="0"/>
                      </a:spcBef>
                      <a:spcAft>
                        <a:spcPct val="0"/>
                      </a:spcAft>
                    </a:pPr>
                    <a:r>
                      <a:rPr lang="en-US" sz="1200" dirty="0" smtClean="0">
                        <a:gradFill>
                          <a:gsLst>
                            <a:gs pos="85841">
                              <a:srgbClr val="FFFFFF"/>
                            </a:gs>
                            <a:gs pos="0">
                              <a:srgbClr val="FFFFFF"/>
                            </a:gs>
                          </a:gsLst>
                          <a:lin ang="5400000" scaled="0"/>
                        </a:gradFill>
                      </a:rPr>
                      <a:t>Cloud</a:t>
                    </a:r>
                    <a:endParaRPr lang="en-US" sz="1200" dirty="0">
                      <a:gradFill>
                        <a:gsLst>
                          <a:gs pos="85841">
                            <a:srgbClr val="FFFFFF"/>
                          </a:gs>
                          <a:gs pos="0">
                            <a:srgbClr val="FFFFFF"/>
                          </a:gs>
                        </a:gsLst>
                        <a:lin ang="5400000" scaled="0"/>
                      </a:gradFill>
                    </a:endParaRPr>
                  </a:p>
                  <a:p>
                    <a:pPr defTabSz="932472" fontAlgn="base">
                      <a:lnSpc>
                        <a:spcPct val="90000"/>
                      </a:lnSpc>
                      <a:spcBef>
                        <a:spcPct val="0"/>
                      </a:spcBef>
                      <a:spcAft>
                        <a:spcPct val="0"/>
                      </a:spcAft>
                    </a:pPr>
                    <a:endParaRPr lang="en-US" sz="1200" dirty="0" smtClean="0">
                      <a:gradFill>
                        <a:gsLst>
                          <a:gs pos="100000">
                            <a:schemeClr val="tx1"/>
                          </a:gs>
                          <a:gs pos="0">
                            <a:schemeClr val="tx1"/>
                          </a:gs>
                        </a:gsLst>
                        <a:lin ang="5400000" scaled="0"/>
                      </a:gradFill>
                      <a:ea typeface="Segoe UI" pitchFamily="34" charset="0"/>
                      <a:cs typeface="Segoe UI" pitchFamily="34" charset="0"/>
                    </a:endParaRPr>
                  </a:p>
                </p:txBody>
              </p:sp>
              <p:sp>
                <p:nvSpPr>
                  <p:cNvPr id="58" name="Freeform 13"/>
                  <p:cNvSpPr>
                    <a:spLocks/>
                  </p:cNvSpPr>
                  <p:nvPr/>
                </p:nvSpPr>
                <p:spPr bwMode="auto">
                  <a:xfrm>
                    <a:off x="1397464" y="4178157"/>
                    <a:ext cx="705534" cy="390753"/>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sp>
            <p:nvSpPr>
              <p:cNvPr id="5" name="TextBox 4"/>
              <p:cNvSpPr txBox="1"/>
              <p:nvPr/>
            </p:nvSpPr>
            <p:spPr>
              <a:xfrm>
                <a:off x="1026310" y="2949097"/>
                <a:ext cx="2328907"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smtClean="0">
                    <a:gradFill>
                      <a:gsLst>
                        <a:gs pos="2917">
                          <a:schemeClr val="tx1"/>
                        </a:gs>
                        <a:gs pos="100000">
                          <a:schemeClr val="tx1"/>
                        </a:gs>
                      </a:gsLst>
                      <a:lin ang="5400000" scaled="0"/>
                    </a:gradFill>
                  </a:rPr>
                  <a:t>Develop/POC</a:t>
                </a:r>
              </a:p>
            </p:txBody>
          </p:sp>
        </p:grpSp>
        <p:sp>
          <p:nvSpPr>
            <p:cNvPr id="53" name="Rectangle 52"/>
            <p:cNvSpPr/>
            <p:nvPr/>
          </p:nvSpPr>
          <p:spPr bwMode="auto">
            <a:xfrm>
              <a:off x="1281842" y="1750571"/>
              <a:ext cx="1270349" cy="373504"/>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91440"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1400" dirty="0" err="1">
                  <a:gradFill>
                    <a:gsLst>
                      <a:gs pos="85841">
                        <a:srgbClr val="FFFFFF"/>
                      </a:gs>
                      <a:gs pos="0">
                        <a:srgbClr val="FFFFFF"/>
                      </a:gs>
                    </a:gsLst>
                    <a:lin ang="5400000" scaled="0"/>
                  </a:gradFill>
                </a:rPr>
                <a:t>HDInsight</a:t>
              </a:r>
              <a:endParaRPr lang="en-US" sz="1400" dirty="0">
                <a:gradFill>
                  <a:gsLst>
                    <a:gs pos="85841">
                      <a:srgbClr val="FFFFFF"/>
                    </a:gs>
                    <a:gs pos="0">
                      <a:srgbClr val="FFFFFF"/>
                    </a:gs>
                  </a:gsLst>
                  <a:lin ang="5400000" scaled="0"/>
                </a:gradFill>
              </a:endParaRPr>
            </a:p>
          </p:txBody>
        </p:sp>
      </p:grpSp>
      <p:grpSp>
        <p:nvGrpSpPr>
          <p:cNvPr id="8" name="Group 7"/>
          <p:cNvGrpSpPr/>
          <p:nvPr/>
        </p:nvGrpSpPr>
        <p:grpSpPr>
          <a:xfrm>
            <a:off x="4347030" y="1222239"/>
            <a:ext cx="3728675" cy="2513797"/>
            <a:chOff x="4347030" y="1222239"/>
            <a:chExt cx="3728675" cy="2513797"/>
          </a:xfrm>
        </p:grpSpPr>
        <p:grpSp>
          <p:nvGrpSpPr>
            <p:cNvPr id="7" name="Group 6"/>
            <p:cNvGrpSpPr/>
            <p:nvPr/>
          </p:nvGrpSpPr>
          <p:grpSpPr>
            <a:xfrm>
              <a:off x="4347030" y="1222239"/>
              <a:ext cx="3728675" cy="2513797"/>
              <a:chOff x="4579315" y="952501"/>
              <a:chExt cx="3728675" cy="2513797"/>
            </a:xfrm>
          </p:grpSpPr>
          <p:grpSp>
            <p:nvGrpSpPr>
              <p:cNvPr id="59" name="Group 58"/>
              <p:cNvGrpSpPr/>
              <p:nvPr/>
            </p:nvGrpSpPr>
            <p:grpSpPr>
              <a:xfrm>
                <a:off x="4579315" y="952501"/>
                <a:ext cx="3728675" cy="2065090"/>
                <a:chOff x="326426" y="952501"/>
                <a:chExt cx="3728675" cy="2065090"/>
              </a:xfrm>
            </p:grpSpPr>
            <p:sp>
              <p:nvSpPr>
                <p:cNvPr id="60" name="Freeform 13"/>
                <p:cNvSpPr>
                  <a:spLocks noChangeAspect="1"/>
                </p:cNvSpPr>
                <p:nvPr/>
              </p:nvSpPr>
              <p:spPr bwMode="auto">
                <a:xfrm>
                  <a:off x="326426" y="952501"/>
                  <a:ext cx="3728675" cy="2065090"/>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2">
                    <a:lumMod val="75000"/>
                    <a:alpha val="7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61" name="Group 60"/>
                <p:cNvGrpSpPr/>
                <p:nvPr/>
              </p:nvGrpSpPr>
              <p:grpSpPr>
                <a:xfrm>
                  <a:off x="1356946" y="1884246"/>
                  <a:ext cx="1268596" cy="854489"/>
                  <a:chOff x="952843" y="3780014"/>
                  <a:chExt cx="1268596" cy="854489"/>
                </a:xfrm>
              </p:grpSpPr>
              <p:sp>
                <p:nvSpPr>
                  <p:cNvPr id="62" name="Rectangle 61"/>
                  <p:cNvSpPr/>
                  <p:nvPr/>
                </p:nvSpPr>
                <p:spPr bwMode="auto">
                  <a:xfrm>
                    <a:off x="952843" y="3780014"/>
                    <a:ext cx="1268596" cy="854489"/>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defTabSz="932472">
                      <a:lnSpc>
                        <a:spcPct val="90000"/>
                      </a:lnSpc>
                    </a:pPr>
                    <a:r>
                      <a:rPr lang="en-US" sz="1200" dirty="0">
                        <a:gradFill>
                          <a:gsLst>
                            <a:gs pos="85841">
                              <a:srgbClr val="FFFFFF"/>
                            </a:gs>
                            <a:gs pos="0">
                              <a:srgbClr val="FFFFFF"/>
                            </a:gs>
                          </a:gsLst>
                          <a:lin ang="5400000" scaled="0"/>
                        </a:gradFill>
                      </a:rPr>
                      <a:t>Cloud</a:t>
                    </a:r>
                  </a:p>
                  <a:p>
                    <a:pPr defTabSz="932472">
                      <a:lnSpc>
                        <a:spcPct val="90000"/>
                      </a:lnSpc>
                    </a:pPr>
                    <a:endParaRPr lang="en-US" sz="1200" dirty="0">
                      <a:gradFill>
                        <a:gsLst>
                          <a:gs pos="85841">
                            <a:srgbClr val="FFFFFF"/>
                          </a:gs>
                          <a:gs pos="0">
                            <a:srgbClr val="FFFFFF"/>
                          </a:gs>
                        </a:gsLst>
                        <a:lin ang="5400000" scaled="0"/>
                      </a:gradFill>
                    </a:endParaRPr>
                  </a:p>
                </p:txBody>
              </p:sp>
              <p:sp>
                <p:nvSpPr>
                  <p:cNvPr id="63" name="Freeform 13"/>
                  <p:cNvSpPr>
                    <a:spLocks/>
                  </p:cNvSpPr>
                  <p:nvPr/>
                </p:nvSpPr>
                <p:spPr bwMode="auto">
                  <a:xfrm>
                    <a:off x="1397464" y="4168632"/>
                    <a:ext cx="705534" cy="390753"/>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sp>
            <p:nvSpPr>
              <p:cNvPr id="69" name="TextBox 68"/>
              <p:cNvSpPr txBox="1"/>
              <p:nvPr/>
            </p:nvSpPr>
            <p:spPr>
              <a:xfrm>
                <a:off x="5279199" y="2949233"/>
                <a:ext cx="2328907"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gradFill>
                      <a:gsLst>
                        <a:gs pos="2917">
                          <a:schemeClr val="tx1"/>
                        </a:gs>
                        <a:gs pos="100000">
                          <a:schemeClr val="tx1"/>
                        </a:gs>
                      </a:gsLst>
                      <a:lin ang="5400000" scaled="0"/>
                    </a:gradFill>
                  </a:rPr>
                  <a:t>Bursting</a:t>
                </a:r>
              </a:p>
            </p:txBody>
          </p:sp>
        </p:grpSp>
        <p:sp>
          <p:nvSpPr>
            <p:cNvPr id="80" name="Rectangle 79"/>
            <p:cNvSpPr/>
            <p:nvPr/>
          </p:nvSpPr>
          <p:spPr bwMode="auto">
            <a:xfrm>
              <a:off x="5377550" y="1750571"/>
              <a:ext cx="1270349" cy="373504"/>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91440" rIns="182880" bIns="146304" numCol="1" spcCol="0" rtlCol="0" fromWordArt="0" anchor="t" anchorCtr="0" forceAA="0" compatLnSpc="1">
              <a:prstTxWarp prst="textNoShape">
                <a:avLst/>
              </a:prstTxWarp>
              <a:noAutofit/>
            </a:bodyPr>
            <a:lstStyle/>
            <a:p>
              <a:pPr defTabSz="932472">
                <a:lnSpc>
                  <a:spcPct val="90000"/>
                </a:lnSpc>
              </a:pPr>
              <a:r>
                <a:rPr lang="en-US" sz="1400" dirty="0" err="1">
                  <a:gradFill>
                    <a:gsLst>
                      <a:gs pos="85841">
                        <a:srgbClr val="FFFFFF"/>
                      </a:gs>
                      <a:gs pos="0">
                        <a:srgbClr val="FFFFFF"/>
                      </a:gs>
                    </a:gsLst>
                    <a:lin ang="5400000" scaled="0"/>
                  </a:gradFill>
                </a:rPr>
                <a:t>HDInsight</a:t>
              </a:r>
              <a:endParaRPr lang="en-US" sz="1400" dirty="0">
                <a:gradFill>
                  <a:gsLst>
                    <a:gs pos="85841">
                      <a:srgbClr val="FFFFFF"/>
                    </a:gs>
                    <a:gs pos="0">
                      <a:srgbClr val="FFFFFF"/>
                    </a:gs>
                  </a:gsLst>
                  <a:lin ang="5400000" scaled="0"/>
                </a:gradFill>
              </a:endParaRPr>
            </a:p>
          </p:txBody>
        </p:sp>
      </p:grpSp>
      <p:grpSp>
        <p:nvGrpSpPr>
          <p:cNvPr id="9" name="Group 8"/>
          <p:cNvGrpSpPr/>
          <p:nvPr/>
        </p:nvGrpSpPr>
        <p:grpSpPr>
          <a:xfrm>
            <a:off x="8442739" y="1222239"/>
            <a:ext cx="3728673" cy="2513797"/>
            <a:chOff x="8442739" y="1222239"/>
            <a:chExt cx="3728673" cy="2513797"/>
          </a:xfrm>
        </p:grpSpPr>
        <p:grpSp>
          <p:nvGrpSpPr>
            <p:cNvPr id="6" name="Group 5"/>
            <p:cNvGrpSpPr/>
            <p:nvPr/>
          </p:nvGrpSpPr>
          <p:grpSpPr>
            <a:xfrm>
              <a:off x="8442739" y="1222239"/>
              <a:ext cx="3728673" cy="2513797"/>
              <a:chOff x="8832203" y="952501"/>
              <a:chExt cx="3728673" cy="2513797"/>
            </a:xfrm>
          </p:grpSpPr>
          <p:grpSp>
            <p:nvGrpSpPr>
              <p:cNvPr id="64" name="Group 63"/>
              <p:cNvGrpSpPr/>
              <p:nvPr/>
            </p:nvGrpSpPr>
            <p:grpSpPr>
              <a:xfrm>
                <a:off x="8832203" y="952501"/>
                <a:ext cx="3728673" cy="2065089"/>
                <a:chOff x="326426" y="952501"/>
                <a:chExt cx="3728673" cy="2065089"/>
              </a:xfrm>
            </p:grpSpPr>
            <p:sp>
              <p:nvSpPr>
                <p:cNvPr id="65" name="Freeform 13"/>
                <p:cNvSpPr>
                  <a:spLocks noChangeAspect="1"/>
                </p:cNvSpPr>
                <p:nvPr/>
              </p:nvSpPr>
              <p:spPr bwMode="auto">
                <a:xfrm>
                  <a:off x="326426" y="952501"/>
                  <a:ext cx="3728673" cy="2065089"/>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2">
                    <a:lumMod val="75000"/>
                    <a:alpha val="7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66" name="Group 65"/>
                <p:cNvGrpSpPr/>
                <p:nvPr/>
              </p:nvGrpSpPr>
              <p:grpSpPr>
                <a:xfrm>
                  <a:off x="1356946" y="1884246"/>
                  <a:ext cx="1268596" cy="854489"/>
                  <a:chOff x="952843" y="3780014"/>
                  <a:chExt cx="1268596" cy="854489"/>
                </a:xfrm>
              </p:grpSpPr>
              <p:sp>
                <p:nvSpPr>
                  <p:cNvPr id="67" name="Rectangle 66"/>
                  <p:cNvSpPr/>
                  <p:nvPr/>
                </p:nvSpPr>
                <p:spPr bwMode="auto">
                  <a:xfrm>
                    <a:off x="952843" y="3780014"/>
                    <a:ext cx="1268596" cy="854489"/>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defTabSz="932472">
                      <a:lnSpc>
                        <a:spcPct val="90000"/>
                      </a:lnSpc>
                    </a:pPr>
                    <a:r>
                      <a:rPr lang="en-US" sz="1200" dirty="0">
                        <a:gradFill>
                          <a:gsLst>
                            <a:gs pos="85841">
                              <a:srgbClr val="FFFFFF"/>
                            </a:gs>
                            <a:gs pos="0">
                              <a:srgbClr val="FFFFFF"/>
                            </a:gs>
                          </a:gsLst>
                          <a:lin ang="5400000" scaled="0"/>
                        </a:gradFill>
                      </a:rPr>
                      <a:t>Cloud</a:t>
                    </a:r>
                  </a:p>
                  <a:p>
                    <a:pPr defTabSz="932472">
                      <a:lnSpc>
                        <a:spcPct val="90000"/>
                      </a:lnSpc>
                    </a:pPr>
                    <a:endParaRPr lang="en-US" sz="1200" dirty="0">
                      <a:gradFill>
                        <a:gsLst>
                          <a:gs pos="85841">
                            <a:srgbClr val="FFFFFF"/>
                          </a:gs>
                          <a:gs pos="0">
                            <a:srgbClr val="FFFFFF"/>
                          </a:gs>
                        </a:gsLst>
                        <a:lin ang="5400000" scaled="0"/>
                      </a:gradFill>
                    </a:endParaRPr>
                  </a:p>
                </p:txBody>
              </p:sp>
              <p:sp>
                <p:nvSpPr>
                  <p:cNvPr id="68" name="Freeform 13"/>
                  <p:cNvSpPr>
                    <a:spLocks/>
                  </p:cNvSpPr>
                  <p:nvPr/>
                </p:nvSpPr>
                <p:spPr bwMode="auto">
                  <a:xfrm>
                    <a:off x="1397464" y="4168632"/>
                    <a:ext cx="705534" cy="390753"/>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sp>
            <p:nvSpPr>
              <p:cNvPr id="70" name="TextBox 69"/>
              <p:cNvSpPr txBox="1"/>
              <p:nvPr/>
            </p:nvSpPr>
            <p:spPr>
              <a:xfrm>
                <a:off x="9373186" y="2949233"/>
                <a:ext cx="2646707"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gradFill>
                      <a:gsLst>
                        <a:gs pos="2917">
                          <a:schemeClr val="tx1"/>
                        </a:gs>
                        <a:gs pos="100000">
                          <a:schemeClr val="tx1"/>
                        </a:gs>
                      </a:gsLst>
                      <a:lin ang="5400000" scaled="0"/>
                    </a:gradFill>
                  </a:rPr>
                  <a:t>Backup/archive</a:t>
                </a:r>
              </a:p>
            </p:txBody>
          </p:sp>
        </p:grpSp>
        <p:sp>
          <p:nvSpPr>
            <p:cNvPr id="81" name="Rectangle 80"/>
            <p:cNvSpPr/>
            <p:nvPr/>
          </p:nvSpPr>
          <p:spPr bwMode="auto">
            <a:xfrm>
              <a:off x="9473259" y="1750571"/>
              <a:ext cx="1270349" cy="373504"/>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91440" rIns="182880" bIns="146304" numCol="1" spcCol="0" rtlCol="0" fromWordArt="0" anchor="t" anchorCtr="0" forceAA="0" compatLnSpc="1">
              <a:prstTxWarp prst="textNoShape">
                <a:avLst/>
              </a:prstTxWarp>
              <a:noAutofit/>
            </a:bodyPr>
            <a:lstStyle/>
            <a:p>
              <a:pPr defTabSz="932472">
                <a:lnSpc>
                  <a:spcPct val="90000"/>
                </a:lnSpc>
              </a:pPr>
              <a:r>
                <a:rPr lang="en-US" sz="1400" dirty="0" err="1">
                  <a:gradFill>
                    <a:gsLst>
                      <a:gs pos="85841">
                        <a:srgbClr val="FFFFFF"/>
                      </a:gs>
                      <a:gs pos="0">
                        <a:srgbClr val="FFFFFF"/>
                      </a:gs>
                    </a:gsLst>
                    <a:lin ang="5400000" scaled="0"/>
                  </a:gradFill>
                </a:rPr>
                <a:t>HDInsight</a:t>
              </a:r>
              <a:endParaRPr lang="en-US" sz="1400" dirty="0">
                <a:gradFill>
                  <a:gsLst>
                    <a:gs pos="85841">
                      <a:srgbClr val="FFFFFF"/>
                    </a:gs>
                    <a:gs pos="0">
                      <a:srgbClr val="FFFFFF"/>
                    </a:gs>
                  </a:gsLst>
                  <a:lin ang="5400000" scaled="0"/>
                </a:gradFill>
              </a:endParaRPr>
            </a:p>
          </p:txBody>
        </p:sp>
      </p:grpSp>
      <p:sp>
        <p:nvSpPr>
          <p:cNvPr id="82" name="Up-Down Arrow 81"/>
          <p:cNvSpPr/>
          <p:nvPr/>
        </p:nvSpPr>
        <p:spPr bwMode="auto">
          <a:xfrm>
            <a:off x="5969585" y="3656589"/>
            <a:ext cx="484632" cy="1036414"/>
          </a:xfrm>
          <a:prstGeom prst="up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4" name="Up-Down Arrow 83"/>
          <p:cNvSpPr/>
          <p:nvPr/>
        </p:nvSpPr>
        <p:spPr bwMode="auto">
          <a:xfrm rot="2672052" flipH="1">
            <a:off x="8081413" y="3673626"/>
            <a:ext cx="484632" cy="1036414"/>
          </a:xfrm>
          <a:prstGeom prst="up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85" name="Up-Down Arrow 84"/>
          <p:cNvSpPr/>
          <p:nvPr/>
        </p:nvSpPr>
        <p:spPr bwMode="auto">
          <a:xfrm rot="18927948">
            <a:off x="3857757" y="3673628"/>
            <a:ext cx="484632" cy="1036414"/>
          </a:xfrm>
          <a:prstGeom prst="up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Tree>
    <p:extLst>
      <p:ext uri="{BB962C8B-B14F-4D97-AF65-F5344CB8AC3E}">
        <p14:creationId xmlns:p14="http://schemas.microsoft.com/office/powerpoint/2010/main" val="31950018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ppt_x"/>
                                          </p:val>
                                        </p:tav>
                                        <p:tav tm="100000">
                                          <p:val>
                                            <p:strVal val="#ppt_x"/>
                                          </p:val>
                                        </p:tav>
                                      </p:tavLst>
                                    </p:anim>
                                    <p:anim calcmode="lin" valueType="num">
                                      <p:cBhvr additive="base">
                                        <p:cTn id="8" dur="750" fill="hold"/>
                                        <p:tgtEl>
                                          <p:spTgt spid="11"/>
                                        </p:tgtEl>
                                        <p:attrNameLst>
                                          <p:attrName>ppt_y</p:attrName>
                                        </p:attrNameLst>
                                      </p:cBhvr>
                                      <p:tavLst>
                                        <p:tav tm="0">
                                          <p:val>
                                            <p:strVal val="0-#ppt_h/2"/>
                                          </p:val>
                                        </p:tav>
                                        <p:tav tm="100000">
                                          <p:val>
                                            <p:strVal val="#ppt_y"/>
                                          </p:val>
                                        </p:tav>
                                      </p:tavLst>
                                    </p:anim>
                                  </p:childTnLst>
                                </p:cTn>
                              </p:par>
                            </p:childTnLst>
                          </p:cTn>
                        </p:par>
                        <p:par>
                          <p:cTn id="9" fill="hold">
                            <p:stCondLst>
                              <p:cond delay="750"/>
                            </p:stCondLst>
                            <p:childTnLst>
                              <p:par>
                                <p:cTn id="10" presetID="22" presetClass="entr" presetSubtype="4" fill="hold" grpId="0" nodeType="afterEffect">
                                  <p:stCondLst>
                                    <p:cond delay="0"/>
                                  </p:stCondLst>
                                  <p:childTnLst>
                                    <p:set>
                                      <p:cBhvr>
                                        <p:cTn id="11" dur="1" fill="hold">
                                          <p:stCondLst>
                                            <p:cond delay="0"/>
                                          </p:stCondLst>
                                        </p:cTn>
                                        <p:tgtEl>
                                          <p:spTgt spid="84"/>
                                        </p:tgtEl>
                                        <p:attrNameLst>
                                          <p:attrName>style.visibility</p:attrName>
                                        </p:attrNameLst>
                                      </p:cBhvr>
                                      <p:to>
                                        <p:strVal val="visible"/>
                                      </p:to>
                                    </p:set>
                                    <p:animEffect transition="in" filter="wipe(down)">
                                      <p:cBhvr>
                                        <p:cTn id="12" dur="500"/>
                                        <p:tgtEl>
                                          <p:spTgt spid="8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82"/>
                                        </p:tgtEl>
                                        <p:attrNameLst>
                                          <p:attrName>style.visibility</p:attrName>
                                        </p:attrNameLst>
                                      </p:cBhvr>
                                      <p:to>
                                        <p:strVal val="visible"/>
                                      </p:to>
                                    </p:set>
                                    <p:animEffect transition="in" filter="wipe(down)">
                                      <p:cBhvr>
                                        <p:cTn id="15" dur="500"/>
                                        <p:tgtEl>
                                          <p:spTgt spid="82"/>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85"/>
                                        </p:tgtEl>
                                        <p:attrNameLst>
                                          <p:attrName>style.visibility</p:attrName>
                                        </p:attrNameLst>
                                      </p:cBhvr>
                                      <p:to>
                                        <p:strVal val="visible"/>
                                      </p:to>
                                    </p:set>
                                    <p:animEffect transition="in" filter="wipe(down)">
                                      <p:cBhvr>
                                        <p:cTn id="18" dur="500"/>
                                        <p:tgtEl>
                                          <p:spTgt spid="85"/>
                                        </p:tgtEl>
                                      </p:cBhvr>
                                    </p:animEffect>
                                  </p:childTnLst>
                                </p:cTn>
                              </p:par>
                            </p:childTnLst>
                          </p:cTn>
                        </p:par>
                        <p:par>
                          <p:cTn id="19" fill="hold">
                            <p:stCondLst>
                              <p:cond delay="1250"/>
                            </p:stCondLst>
                            <p:childTnLst>
                              <p:par>
                                <p:cTn id="20" presetID="10" presetClass="entr" presetSubtype="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750"/>
                                        <p:tgtEl>
                                          <p:spTgt spid="3"/>
                                        </p:tgtEl>
                                      </p:cBhvr>
                                    </p:animEffect>
                                  </p:childTnLst>
                                </p:cTn>
                              </p:par>
                              <p:par>
                                <p:cTn id="23" presetID="10"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750"/>
                                        <p:tgtEl>
                                          <p:spTgt spid="8"/>
                                        </p:tgtEl>
                                      </p:cBhvr>
                                    </p:animEffect>
                                  </p:childTnLst>
                                </p:cTn>
                              </p:par>
                              <p:par>
                                <p:cTn id="26" presetID="10"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P spid="84" grpId="0" animBg="1"/>
      <p:bldP spid="8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457200" y="5935663"/>
            <a:ext cx="11521757" cy="626389"/>
            <a:chOff x="457200" y="5935663"/>
            <a:chExt cx="11521757" cy="626389"/>
          </a:xfrm>
        </p:grpSpPr>
        <p:cxnSp>
          <p:nvCxnSpPr>
            <p:cNvPr id="8" name="Straight Arrow Connector 7"/>
            <p:cNvCxnSpPr/>
            <p:nvPr/>
          </p:nvCxnSpPr>
          <p:spPr>
            <a:xfrm>
              <a:off x="457200" y="5935663"/>
              <a:ext cx="11521757" cy="0"/>
            </a:xfrm>
            <a:prstGeom prst="straightConnector1">
              <a:avLst/>
            </a:prstGeom>
            <a:ln w="381000">
              <a:solidFill>
                <a:srgbClr val="C0C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912575" y="6100388"/>
              <a:ext cx="4611006" cy="461664"/>
            </a:xfrm>
            <a:prstGeom prst="rect">
              <a:avLst/>
            </a:prstGeom>
            <a:noFill/>
          </p:spPr>
          <p:txBody>
            <a:bodyPr wrap="square" rtlCol="0">
              <a:spAutoFit/>
            </a:bodyPr>
            <a:lstStyle/>
            <a:p>
              <a:pPr algn="ctr"/>
              <a:r>
                <a:rPr lang="en-US" sz="2400" dirty="0">
                  <a:gradFill>
                    <a:gsLst>
                      <a:gs pos="885">
                        <a:schemeClr val="tx1"/>
                      </a:gs>
                      <a:gs pos="100000">
                        <a:schemeClr val="tx1"/>
                      </a:gs>
                    </a:gsLst>
                    <a:lin ang="5400000" scaled="0"/>
                  </a:gradFill>
                  <a:ea typeface="+mj-ea"/>
                  <a:cs typeface="+mj-cs"/>
                </a:rPr>
                <a:t>Scalable, </a:t>
              </a:r>
              <a:r>
                <a:rPr lang="en-US" sz="2400" dirty="0" smtClean="0">
                  <a:gradFill>
                    <a:gsLst>
                      <a:gs pos="885">
                        <a:schemeClr val="tx1"/>
                      </a:gs>
                      <a:gs pos="100000">
                        <a:schemeClr val="tx1"/>
                      </a:gs>
                    </a:gsLst>
                    <a:lin ang="5400000" scaled="0"/>
                  </a:gradFill>
                  <a:ea typeface="+mj-ea"/>
                  <a:cs typeface="+mj-cs"/>
                </a:rPr>
                <a:t>manageable, trusted</a:t>
              </a:r>
              <a:endParaRPr lang="en-US" sz="2400" dirty="0">
                <a:gradFill>
                  <a:gsLst>
                    <a:gs pos="885">
                      <a:schemeClr val="tx1"/>
                    </a:gs>
                    <a:gs pos="100000">
                      <a:schemeClr val="tx1"/>
                    </a:gs>
                  </a:gsLst>
                  <a:lin ang="5400000" scaled="0"/>
                </a:gradFill>
                <a:ea typeface="+mj-ea"/>
                <a:cs typeface="+mj-cs"/>
              </a:endParaRPr>
            </a:p>
          </p:txBody>
        </p:sp>
      </p:grpSp>
      <p:sp useBgFill="1">
        <p:nvSpPr>
          <p:cNvPr id="9" name="Rectangle 8"/>
          <p:cNvSpPr/>
          <p:nvPr/>
        </p:nvSpPr>
        <p:spPr bwMode="auto">
          <a:xfrm>
            <a:off x="457199" y="4773613"/>
            <a:ext cx="11522076" cy="1066800"/>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nvGrpSpPr>
          <p:cNvPr id="11" name="Group 10"/>
          <p:cNvGrpSpPr/>
          <p:nvPr/>
        </p:nvGrpSpPr>
        <p:grpSpPr>
          <a:xfrm>
            <a:off x="457199" y="3135312"/>
            <a:ext cx="5715000" cy="2647951"/>
            <a:chOff x="457199" y="3135312"/>
            <a:chExt cx="5715000" cy="2647951"/>
          </a:xfrm>
        </p:grpSpPr>
        <p:sp>
          <p:nvSpPr>
            <p:cNvPr id="2" name="Rectangle 1"/>
            <p:cNvSpPr/>
            <p:nvPr/>
          </p:nvSpPr>
          <p:spPr bwMode="auto">
            <a:xfrm>
              <a:off x="457199" y="3135312"/>
              <a:ext cx="5715000" cy="2647951"/>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40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8" name="TextBox 37"/>
            <p:cNvSpPr txBox="1"/>
            <p:nvPr/>
          </p:nvSpPr>
          <p:spPr>
            <a:xfrm>
              <a:off x="457199" y="3175656"/>
              <a:ext cx="5715000" cy="2299091"/>
            </a:xfrm>
            <a:prstGeom prst="rect">
              <a:avLst/>
            </a:prstGeom>
            <a:noFill/>
          </p:spPr>
          <p:txBody>
            <a:bodyPr wrap="square" lIns="182880" tIns="146304" rIns="182880" bIns="146304" rtlCol="0">
              <a:spAutoFit/>
            </a:bodyPr>
            <a:lstStyle/>
            <a:p>
              <a:pPr>
                <a:lnSpc>
                  <a:spcPct val="90000"/>
                </a:lnSpc>
                <a:spcAft>
                  <a:spcPts val="600"/>
                </a:spcAft>
              </a:pPr>
              <a:r>
                <a:rPr lang="en-US" sz="2800" dirty="0" smtClean="0">
                  <a:gradFill>
                    <a:gsLst>
                      <a:gs pos="0">
                        <a:srgbClr val="FFFFFF"/>
                      </a:gs>
                      <a:gs pos="100000">
                        <a:srgbClr val="FFFFFF"/>
                      </a:gs>
                    </a:gsLst>
                    <a:lin ang="5400000" scaled="0"/>
                  </a:gradFill>
                  <a:ea typeface="Segoe UI" pitchFamily="34" charset="0"/>
                  <a:cs typeface="Segoe UI" pitchFamily="34" charset="0"/>
                </a:rPr>
                <a:t>1 </a:t>
              </a:r>
              <a:r>
                <a:rPr lang="en-US" sz="2800" dirty="0">
                  <a:gradFill>
                    <a:gsLst>
                      <a:gs pos="0">
                        <a:srgbClr val="FFFFFF"/>
                      </a:gs>
                      <a:gs pos="100000">
                        <a:srgbClr val="FFFFFF"/>
                      </a:gs>
                    </a:gsLst>
                    <a:lin ang="5400000" scaled="0"/>
                  </a:gradFill>
                  <a:ea typeface="Segoe UI" pitchFamily="34" charset="0"/>
                  <a:cs typeface="Segoe UI" pitchFamily="34" charset="0"/>
                </a:rPr>
                <a:t>Billion </a:t>
              </a:r>
              <a:r>
                <a:rPr lang="en-US" sz="2800" dirty="0" smtClean="0">
                  <a:gradFill>
                    <a:gsLst>
                      <a:gs pos="0">
                        <a:srgbClr val="FFFFFF"/>
                      </a:gs>
                      <a:gs pos="100000">
                        <a:srgbClr val="FFFFFF"/>
                      </a:gs>
                    </a:gsLst>
                    <a:lin ang="5400000" scaled="0"/>
                  </a:gradFill>
                  <a:ea typeface="Segoe UI" pitchFamily="34" charset="0"/>
                  <a:cs typeface="Segoe UI" pitchFamily="34" charset="0"/>
                </a:rPr>
                <a:t/>
              </a:r>
              <a:br>
                <a:rPr lang="en-US" sz="2800" dirty="0" smtClean="0">
                  <a:gradFill>
                    <a:gsLst>
                      <a:gs pos="0">
                        <a:srgbClr val="FFFFFF"/>
                      </a:gs>
                      <a:gs pos="100000">
                        <a:srgbClr val="FFFFFF"/>
                      </a:gs>
                    </a:gsLst>
                    <a:lin ang="5400000" scaled="0"/>
                  </a:gradFill>
                  <a:ea typeface="Segoe UI" pitchFamily="34" charset="0"/>
                  <a:cs typeface="Segoe UI" pitchFamily="34" charset="0"/>
                </a:rPr>
              </a:br>
              <a:r>
                <a:rPr lang="en-US" sz="2800" dirty="0" smtClean="0">
                  <a:gradFill>
                    <a:gsLst>
                      <a:gs pos="0">
                        <a:srgbClr val="FFFFFF"/>
                      </a:gs>
                      <a:gs pos="100000">
                        <a:srgbClr val="FFFFFF"/>
                      </a:gs>
                    </a:gsLst>
                    <a:lin ang="5400000" scaled="0"/>
                  </a:gradFill>
                  <a:ea typeface="Segoe UI" pitchFamily="34" charset="0"/>
                  <a:cs typeface="Segoe UI" pitchFamily="34" charset="0"/>
                </a:rPr>
                <a:t>Microsoft </a:t>
              </a:r>
              <a:r>
                <a:rPr lang="en-US" sz="2800" dirty="0">
                  <a:gradFill>
                    <a:gsLst>
                      <a:gs pos="0">
                        <a:srgbClr val="FFFFFF"/>
                      </a:gs>
                      <a:gs pos="100000">
                        <a:srgbClr val="FFFFFF"/>
                      </a:gs>
                    </a:gsLst>
                    <a:lin ang="5400000" scaled="0"/>
                  </a:gradFill>
                  <a:ea typeface="Segoe UI" pitchFamily="34" charset="0"/>
                  <a:cs typeface="Segoe UI" pitchFamily="34" charset="0"/>
                </a:rPr>
                <a:t>Office </a:t>
              </a:r>
              <a:r>
                <a:rPr lang="en-US" sz="2800" dirty="0" smtClean="0">
                  <a:gradFill>
                    <a:gsLst>
                      <a:gs pos="0">
                        <a:srgbClr val="FFFFFF"/>
                      </a:gs>
                      <a:gs pos="100000">
                        <a:srgbClr val="FFFFFF"/>
                      </a:gs>
                    </a:gsLst>
                    <a:lin ang="5400000" scaled="0"/>
                  </a:gradFill>
                  <a:ea typeface="Segoe UI" pitchFamily="34" charset="0"/>
                  <a:cs typeface="Segoe UI" pitchFamily="34" charset="0"/>
                </a:rPr>
                <a:t>users</a:t>
              </a:r>
            </a:p>
            <a:p>
              <a:pPr marL="342900" indent="-342900">
                <a:lnSpc>
                  <a:spcPct val="90000"/>
                </a:lnSpc>
                <a:spcAft>
                  <a:spcPts val="600"/>
                </a:spcAft>
                <a:buFont typeface="Wingdings" panose="05000000000000000000" pitchFamily="2" charset="2"/>
                <a:buChar char="§"/>
              </a:pPr>
              <a:r>
                <a:rPr lang="en-US" sz="2400" dirty="0" smtClean="0">
                  <a:gradFill>
                    <a:gsLst>
                      <a:gs pos="0">
                        <a:srgbClr val="FFFFFF"/>
                      </a:gs>
                      <a:gs pos="100000">
                        <a:srgbClr val="FFFFFF"/>
                      </a:gs>
                    </a:gsLst>
                    <a:lin ang="5400000" scaled="0"/>
                  </a:gradFill>
                  <a:ea typeface="Segoe UI" pitchFamily="34" charset="0"/>
                  <a:cs typeface="Segoe UI" pitchFamily="34" charset="0"/>
                </a:rPr>
                <a:t>Connect to </a:t>
              </a:r>
              <a:r>
                <a:rPr lang="en-US" sz="2400" dirty="0" err="1" smtClean="0">
                  <a:gradFill>
                    <a:gsLst>
                      <a:gs pos="0">
                        <a:srgbClr val="FFFFFF"/>
                      </a:gs>
                      <a:gs pos="100000">
                        <a:srgbClr val="FFFFFF"/>
                      </a:gs>
                    </a:gsLst>
                    <a:lin ang="5400000" scaled="0"/>
                  </a:gradFill>
                  <a:ea typeface="Segoe UI" pitchFamily="34" charset="0"/>
                  <a:cs typeface="Segoe UI" pitchFamily="34" charset="0"/>
                </a:rPr>
                <a:t>HDInsight</a:t>
              </a:r>
              <a:endParaRPr lang="en-US" sz="2400" dirty="0" smtClean="0">
                <a:gradFill>
                  <a:gsLst>
                    <a:gs pos="0">
                      <a:srgbClr val="FFFFFF"/>
                    </a:gs>
                    <a:gs pos="100000">
                      <a:srgbClr val="FFFFFF"/>
                    </a:gs>
                  </a:gsLst>
                  <a:lin ang="5400000" scaled="0"/>
                </a:gradFill>
                <a:ea typeface="Segoe UI" pitchFamily="34" charset="0"/>
                <a:cs typeface="Segoe UI" pitchFamily="34" charset="0"/>
              </a:endParaRPr>
            </a:p>
            <a:p>
              <a:pPr marL="342900" indent="-342900">
                <a:lnSpc>
                  <a:spcPct val="90000"/>
                </a:lnSpc>
                <a:spcAft>
                  <a:spcPts val="600"/>
                </a:spcAft>
                <a:buFont typeface="Wingdings" panose="05000000000000000000" pitchFamily="2" charset="2"/>
                <a:buChar char="§"/>
              </a:pPr>
              <a:r>
                <a:rPr lang="en-US" sz="2400" dirty="0" smtClean="0">
                  <a:gradFill>
                    <a:gsLst>
                      <a:gs pos="0">
                        <a:srgbClr val="FFFFFF"/>
                      </a:gs>
                      <a:gs pos="100000">
                        <a:srgbClr val="FFFFFF"/>
                      </a:gs>
                    </a:gsLst>
                    <a:lin ang="5400000" scaled="0"/>
                  </a:gradFill>
                  <a:ea typeface="Segoe UI" pitchFamily="34" charset="0"/>
                  <a:cs typeface="Segoe UI" pitchFamily="34" charset="0"/>
                </a:rPr>
                <a:t>Analyze </a:t>
              </a:r>
            </a:p>
            <a:p>
              <a:pPr marL="342900" indent="-342900">
                <a:lnSpc>
                  <a:spcPct val="90000"/>
                </a:lnSpc>
                <a:spcAft>
                  <a:spcPts val="600"/>
                </a:spcAft>
                <a:buFont typeface="Wingdings" panose="05000000000000000000" pitchFamily="2" charset="2"/>
                <a:buChar char="§"/>
              </a:pPr>
              <a:r>
                <a:rPr lang="en-US" sz="2400" dirty="0" smtClean="0">
                  <a:gradFill>
                    <a:gsLst>
                      <a:gs pos="0">
                        <a:srgbClr val="FFFFFF"/>
                      </a:gs>
                      <a:gs pos="100000">
                        <a:srgbClr val="FFFFFF"/>
                      </a:gs>
                    </a:gsLst>
                    <a:lin ang="5400000" scaled="0"/>
                  </a:gradFill>
                  <a:ea typeface="Segoe UI" pitchFamily="34" charset="0"/>
                  <a:cs typeface="Segoe UI" pitchFamily="34" charset="0"/>
                </a:rPr>
                <a:t>Visualize</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2" name="Group 11"/>
          <p:cNvGrpSpPr/>
          <p:nvPr/>
        </p:nvGrpSpPr>
        <p:grpSpPr>
          <a:xfrm>
            <a:off x="6218237" y="3135312"/>
            <a:ext cx="5761038" cy="2647951"/>
            <a:chOff x="6218237" y="3135312"/>
            <a:chExt cx="5761038" cy="2647951"/>
          </a:xfrm>
        </p:grpSpPr>
        <p:sp>
          <p:nvSpPr>
            <p:cNvPr id="31" name="Rectangle 30"/>
            <p:cNvSpPr/>
            <p:nvPr/>
          </p:nvSpPr>
          <p:spPr bwMode="auto">
            <a:xfrm>
              <a:off x="6218237" y="3135312"/>
              <a:ext cx="5761038" cy="2647951"/>
            </a:xfrm>
            <a:prstGeom prst="rect">
              <a:avLst/>
            </a:prstGeom>
            <a:solidFill>
              <a:schemeClr val="accent5">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91440" numCol="1" spcCol="0" rtlCol="0" fromWordArt="0" anchor="t" anchorCtr="0" forceAA="0" compatLnSpc="1">
              <a:prstTxWarp prst="textNoShape">
                <a:avLst/>
              </a:prstTxWarp>
              <a:noAutofit/>
            </a:bodyPr>
            <a:lstStyle/>
            <a:p>
              <a:pPr defTabSz="950760" fontAlgn="base">
                <a:spcBef>
                  <a:spcPct val="0"/>
                </a:spcBef>
                <a:spcAft>
                  <a:spcPct val="0"/>
                </a:spcAft>
              </a:pPr>
              <a:endParaRPr lang="en-US" sz="2800" dirty="0">
                <a:solidFill>
                  <a:srgbClr val="FFFFFF"/>
                </a:solidFill>
                <a:cs typeface="Segoe UI Light" panose="020B0502040204020203" pitchFamily="34" charset="0"/>
              </a:endParaRPr>
            </a:p>
          </p:txBody>
        </p:sp>
        <p:sp>
          <p:nvSpPr>
            <p:cNvPr id="28" name="TextBox 27"/>
            <p:cNvSpPr txBox="1"/>
            <p:nvPr/>
          </p:nvSpPr>
          <p:spPr>
            <a:xfrm>
              <a:off x="6218237" y="3175656"/>
              <a:ext cx="5760720" cy="2299091"/>
            </a:xfrm>
            <a:prstGeom prst="rect">
              <a:avLst/>
            </a:prstGeom>
            <a:noFill/>
          </p:spPr>
          <p:txBody>
            <a:bodyPr wrap="square" lIns="182880" tIns="146304" rIns="182880" bIns="146304" rtlCol="0">
              <a:spAutoFit/>
            </a:bodyPr>
            <a:lstStyle/>
            <a:p>
              <a:pPr>
                <a:lnSpc>
                  <a:spcPct val="90000"/>
                </a:lnSpc>
                <a:spcAft>
                  <a:spcPts val="600"/>
                </a:spcAft>
              </a:pPr>
              <a:r>
                <a:rPr lang="en-US" sz="2800" dirty="0">
                  <a:gradFill>
                    <a:gsLst>
                      <a:gs pos="0">
                        <a:srgbClr val="FFFFFF"/>
                      </a:gs>
                      <a:gs pos="100000">
                        <a:srgbClr val="FFFFFF"/>
                      </a:gs>
                    </a:gsLst>
                    <a:lin ang="5400000" scaled="0"/>
                  </a:gradFill>
                  <a:ea typeface="Segoe UI" pitchFamily="34" charset="0"/>
                  <a:cs typeface="Segoe UI" pitchFamily="34" charset="0"/>
                </a:rPr>
                <a:t>Office 365 is our fastest-growing commercial product ever</a:t>
              </a:r>
            </a:p>
            <a:p>
              <a:pPr marL="342900" indent="-342900">
                <a:lnSpc>
                  <a:spcPct val="90000"/>
                </a:lnSpc>
                <a:spcAft>
                  <a:spcPts val="600"/>
                </a:spcAft>
                <a:buFont typeface="Wingdings" panose="05000000000000000000" pitchFamily="2" charset="2"/>
                <a:buChar char="§"/>
              </a:pPr>
              <a:r>
                <a:rPr lang="en-US" sz="2400" dirty="0" smtClean="0">
                  <a:gradFill>
                    <a:gsLst>
                      <a:gs pos="0">
                        <a:srgbClr val="FFFFFF"/>
                      </a:gs>
                      <a:gs pos="100000">
                        <a:srgbClr val="FFFFFF"/>
                      </a:gs>
                    </a:gsLst>
                    <a:lin ang="5400000" scaled="0"/>
                  </a:gradFill>
                  <a:ea typeface="Segoe UI" pitchFamily="34" charset="0"/>
                  <a:cs typeface="Segoe UI" pitchFamily="34" charset="0"/>
                </a:rPr>
                <a:t>Share</a:t>
              </a:r>
              <a:endParaRPr lang="en-US" sz="2400" dirty="0">
                <a:gradFill>
                  <a:gsLst>
                    <a:gs pos="0">
                      <a:srgbClr val="FFFFFF"/>
                    </a:gs>
                    <a:gs pos="100000">
                      <a:srgbClr val="FFFFFF"/>
                    </a:gs>
                  </a:gsLst>
                  <a:lin ang="5400000" scaled="0"/>
                </a:gradFill>
                <a:ea typeface="Segoe UI" pitchFamily="34" charset="0"/>
                <a:cs typeface="Segoe UI" pitchFamily="34" charset="0"/>
              </a:endParaRPr>
            </a:p>
            <a:p>
              <a:pPr marL="342900" indent="-342900">
                <a:lnSpc>
                  <a:spcPct val="90000"/>
                </a:lnSpc>
                <a:spcAft>
                  <a:spcPts val="600"/>
                </a:spcAft>
                <a:buFont typeface="Wingdings" panose="05000000000000000000" pitchFamily="2" charset="2"/>
                <a:buChar char="§"/>
              </a:pPr>
              <a:r>
                <a:rPr lang="en-US" sz="2400" dirty="0">
                  <a:gradFill>
                    <a:gsLst>
                      <a:gs pos="0">
                        <a:srgbClr val="FFFFFF"/>
                      </a:gs>
                      <a:gs pos="100000">
                        <a:srgbClr val="FFFFFF"/>
                      </a:gs>
                    </a:gsLst>
                    <a:lin ang="5400000" scaled="0"/>
                  </a:gradFill>
                  <a:ea typeface="Segoe UI" pitchFamily="34" charset="0"/>
                  <a:cs typeface="Segoe UI" pitchFamily="34" charset="0"/>
                </a:rPr>
                <a:t>Ask</a:t>
              </a:r>
            </a:p>
            <a:p>
              <a:pPr marL="342900" indent="-342900">
                <a:lnSpc>
                  <a:spcPct val="90000"/>
                </a:lnSpc>
                <a:spcAft>
                  <a:spcPts val="600"/>
                </a:spcAft>
                <a:buFont typeface="Wingdings" panose="05000000000000000000" pitchFamily="2" charset="2"/>
                <a:buChar char="§"/>
              </a:pPr>
              <a:r>
                <a:rPr lang="en-US" sz="2400" dirty="0">
                  <a:gradFill>
                    <a:gsLst>
                      <a:gs pos="0">
                        <a:srgbClr val="FFFFFF"/>
                      </a:gs>
                      <a:gs pos="100000">
                        <a:srgbClr val="FFFFFF"/>
                      </a:gs>
                    </a:gsLst>
                    <a:lin ang="5400000" scaled="0"/>
                  </a:gradFill>
                  <a:ea typeface="Segoe UI" pitchFamily="34" charset="0"/>
                  <a:cs typeface="Segoe UI" pitchFamily="34" charset="0"/>
                </a:rPr>
                <a:t>Access</a:t>
              </a:r>
            </a:p>
          </p:txBody>
        </p:sp>
      </p:grpSp>
      <p:sp useBgFill="1">
        <p:nvSpPr>
          <p:cNvPr id="13" name="Rectangle 12"/>
          <p:cNvSpPr/>
          <p:nvPr/>
        </p:nvSpPr>
        <p:spPr bwMode="auto">
          <a:xfrm>
            <a:off x="0" y="0"/>
            <a:ext cx="12436475" cy="3135312"/>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Title 9"/>
          <p:cNvSpPr>
            <a:spLocks noGrp="1"/>
          </p:cNvSpPr>
          <p:nvPr>
            <p:ph type="title"/>
          </p:nvPr>
        </p:nvSpPr>
        <p:spPr/>
        <p:txBody>
          <a:bodyPr/>
          <a:lstStyle/>
          <a:p>
            <a:r>
              <a:rPr lang="en-US" dirty="0" smtClean="0"/>
              <a:t>Bringing Hadoop to a billion people</a:t>
            </a:r>
            <a:endParaRPr lang="en-US" dirty="0"/>
          </a:p>
        </p:txBody>
      </p:sp>
      <p:grpSp>
        <p:nvGrpSpPr>
          <p:cNvPr id="3" name="Group 2"/>
          <p:cNvGrpSpPr/>
          <p:nvPr/>
        </p:nvGrpSpPr>
        <p:grpSpPr>
          <a:xfrm>
            <a:off x="457200" y="1568835"/>
            <a:ext cx="5714999" cy="1566477"/>
            <a:chOff x="457200" y="1568835"/>
            <a:chExt cx="5714999" cy="1566477"/>
          </a:xfrm>
        </p:grpSpPr>
        <p:sp>
          <p:nvSpPr>
            <p:cNvPr id="4" name="Rectangle 3"/>
            <p:cNvSpPr/>
            <p:nvPr/>
          </p:nvSpPr>
          <p:spPr bwMode="auto">
            <a:xfrm>
              <a:off x="457200" y="1568835"/>
              <a:ext cx="5714999" cy="1566477"/>
            </a:xfrm>
            <a:prstGeom prst="rect">
              <a:avLst/>
            </a:prstGeom>
            <a:solidFill>
              <a:srgbClr val="F8F8F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3200" dirty="0">
                  <a:gradFill>
                    <a:gsLst>
                      <a:gs pos="7965">
                        <a:srgbClr val="505050"/>
                      </a:gs>
                      <a:gs pos="50000">
                        <a:srgbClr val="505050"/>
                      </a:gs>
                    </a:gsLst>
                    <a:lin ang="5400000" scaled="0"/>
                  </a:gradFill>
                  <a:ea typeface="Segoe UI" pitchFamily="34" charset="0"/>
                  <a:cs typeface="Segoe UI" pitchFamily="34" charset="0"/>
                </a:rPr>
                <a:t>Excel </a:t>
              </a:r>
              <a:r>
                <a:rPr lang="en-US" sz="3200" dirty="0">
                  <a:gradFill>
                    <a:gsLst>
                      <a:gs pos="7965">
                        <a:srgbClr val="505050"/>
                      </a:gs>
                      <a:gs pos="50000">
                        <a:srgbClr val="505050"/>
                      </a:gs>
                    </a:gsLst>
                    <a:lin ang="5400000" scaled="0"/>
                  </a:gradFill>
                  <a:latin typeface="+mj-lt"/>
                  <a:ea typeface="Segoe UI" pitchFamily="34" charset="0"/>
                  <a:cs typeface="Segoe UI" pitchFamily="34" charset="0"/>
                </a:rPr>
                <a:t>as the BI tool </a:t>
              </a:r>
              <a:br>
                <a:rPr lang="en-US" sz="3200" dirty="0">
                  <a:gradFill>
                    <a:gsLst>
                      <a:gs pos="7965">
                        <a:srgbClr val="505050"/>
                      </a:gs>
                      <a:gs pos="50000">
                        <a:srgbClr val="505050"/>
                      </a:gs>
                    </a:gsLst>
                    <a:lin ang="5400000" scaled="0"/>
                  </a:gradFill>
                  <a:latin typeface="+mj-lt"/>
                  <a:ea typeface="Segoe UI" pitchFamily="34" charset="0"/>
                  <a:cs typeface="Segoe UI" pitchFamily="34" charset="0"/>
                </a:rPr>
              </a:br>
              <a:r>
                <a:rPr lang="en-US" sz="3200" dirty="0">
                  <a:gradFill>
                    <a:gsLst>
                      <a:gs pos="7965">
                        <a:srgbClr val="505050"/>
                      </a:gs>
                      <a:gs pos="50000">
                        <a:srgbClr val="505050"/>
                      </a:gs>
                    </a:gsLst>
                    <a:lin ang="5400000" scaled="0"/>
                  </a:gradFill>
                  <a:latin typeface="+mj-lt"/>
                  <a:ea typeface="Segoe UI" pitchFamily="34" charset="0"/>
                  <a:cs typeface="Segoe UI" pitchFamily="34" charset="0"/>
                </a:rPr>
                <a:t>for everyone</a:t>
              </a:r>
            </a:p>
          </p:txBody>
        </p:sp>
        <p:pic>
          <p:nvPicPr>
            <p:cNvPr id="5" name="Picture 4"/>
            <p:cNvPicPr>
              <a:picLocks noChangeAspect="1"/>
            </p:cNvPicPr>
            <p:nvPr/>
          </p:nvPicPr>
          <p:blipFill>
            <a:blip r:embed="rId3"/>
            <a:stretch>
              <a:fillRect/>
            </a:stretch>
          </p:blipFill>
          <p:spPr>
            <a:xfrm>
              <a:off x="3685369" y="2389882"/>
              <a:ext cx="2322538" cy="610771"/>
            </a:xfrm>
            <a:prstGeom prst="rect">
              <a:avLst/>
            </a:prstGeom>
          </p:spPr>
        </p:pic>
      </p:grpSp>
      <p:grpSp>
        <p:nvGrpSpPr>
          <p:cNvPr id="7" name="Group 6"/>
          <p:cNvGrpSpPr/>
          <p:nvPr/>
        </p:nvGrpSpPr>
        <p:grpSpPr>
          <a:xfrm>
            <a:off x="6218555" y="1568835"/>
            <a:ext cx="5760720" cy="1566477"/>
            <a:chOff x="6218555" y="1568835"/>
            <a:chExt cx="5760720" cy="1566477"/>
          </a:xfrm>
        </p:grpSpPr>
        <p:sp>
          <p:nvSpPr>
            <p:cNvPr id="34" name="Rectangle 33"/>
            <p:cNvSpPr/>
            <p:nvPr/>
          </p:nvSpPr>
          <p:spPr bwMode="auto">
            <a:xfrm>
              <a:off x="6218555" y="1568835"/>
              <a:ext cx="5760720" cy="1566477"/>
            </a:xfrm>
            <a:prstGeom prst="rect">
              <a:avLst/>
            </a:prstGeom>
            <a:solidFill>
              <a:srgbClr val="F8F8F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3200" dirty="0">
                  <a:gradFill>
                    <a:gsLst>
                      <a:gs pos="7965">
                        <a:srgbClr val="505050"/>
                      </a:gs>
                      <a:gs pos="50000">
                        <a:srgbClr val="505050"/>
                      </a:gs>
                    </a:gsLst>
                    <a:lin ang="5400000" scaled="0"/>
                  </a:gradFill>
                  <a:ea typeface="Segoe UI" pitchFamily="34" charset="0"/>
                  <a:cs typeface="Segoe UI" pitchFamily="34" charset="0"/>
                </a:rPr>
                <a:t>Power </a:t>
              </a:r>
              <a:r>
                <a:rPr lang="en-US" sz="3200" dirty="0">
                  <a:gradFill>
                    <a:gsLst>
                      <a:gs pos="7965">
                        <a:srgbClr val="505050"/>
                      </a:gs>
                      <a:gs pos="50000">
                        <a:srgbClr val="505050"/>
                      </a:gs>
                    </a:gsLst>
                    <a:lin ang="5400000" scaled="0"/>
                  </a:gradFill>
                  <a:latin typeface="+mj-lt"/>
                  <a:ea typeface="Segoe UI" pitchFamily="34" charset="0"/>
                  <a:cs typeface="Segoe UI" pitchFamily="34" charset="0"/>
                </a:rPr>
                <a:t>BI </a:t>
              </a:r>
              <a:r>
                <a:rPr lang="en-US" sz="3200" dirty="0" smtClean="0">
                  <a:gradFill>
                    <a:gsLst>
                      <a:gs pos="7965">
                        <a:srgbClr val="505050"/>
                      </a:gs>
                      <a:gs pos="50000">
                        <a:srgbClr val="505050"/>
                      </a:gs>
                    </a:gsLst>
                    <a:lin ang="5400000" scaled="0"/>
                  </a:gradFill>
                  <a:latin typeface="+mj-lt"/>
                  <a:ea typeface="Segoe UI" pitchFamily="34" charset="0"/>
                  <a:cs typeface="Segoe UI" pitchFamily="34" charset="0"/>
                </a:rPr>
                <a:t>for collaboration</a:t>
              </a:r>
              <a:r>
                <a:rPr lang="en-US" sz="3200" dirty="0">
                  <a:gradFill>
                    <a:gsLst>
                      <a:gs pos="7965">
                        <a:srgbClr val="505050"/>
                      </a:gs>
                      <a:gs pos="50000">
                        <a:srgbClr val="505050"/>
                      </a:gs>
                    </a:gsLst>
                    <a:lin ang="5400000" scaled="0"/>
                  </a:gradFill>
                  <a:latin typeface="+mj-lt"/>
                  <a:ea typeface="Segoe UI" pitchFamily="34" charset="0"/>
                  <a:cs typeface="Segoe UI" pitchFamily="34" charset="0"/>
                </a:rPr>
                <a:t/>
              </a:r>
              <a:br>
                <a:rPr lang="en-US" sz="3200" dirty="0">
                  <a:gradFill>
                    <a:gsLst>
                      <a:gs pos="7965">
                        <a:srgbClr val="505050"/>
                      </a:gs>
                      <a:gs pos="50000">
                        <a:srgbClr val="505050"/>
                      </a:gs>
                    </a:gsLst>
                    <a:lin ang="5400000" scaled="0"/>
                  </a:gradFill>
                  <a:latin typeface="+mj-lt"/>
                  <a:ea typeface="Segoe UI" pitchFamily="34" charset="0"/>
                  <a:cs typeface="Segoe UI" pitchFamily="34" charset="0"/>
                </a:rPr>
              </a:br>
              <a:r>
                <a:rPr lang="en-US" sz="3200" dirty="0">
                  <a:gradFill>
                    <a:gsLst>
                      <a:gs pos="7965">
                        <a:srgbClr val="505050"/>
                      </a:gs>
                      <a:gs pos="50000">
                        <a:srgbClr val="505050"/>
                      </a:gs>
                    </a:gsLst>
                    <a:lin ang="5400000" scaled="0"/>
                  </a:gradFill>
                  <a:latin typeface="+mj-lt"/>
                  <a:ea typeface="Segoe UI" pitchFamily="34" charset="0"/>
                  <a:cs typeface="Segoe UI" pitchFamily="34" charset="0"/>
                </a:rPr>
                <a:t>&amp; new experiences</a:t>
              </a:r>
            </a:p>
          </p:txBody>
        </p:sp>
        <p:pic>
          <p:nvPicPr>
            <p:cNvPr id="6" name="Picture 5"/>
            <p:cNvPicPr>
              <a:picLocks noChangeAspect="1"/>
            </p:cNvPicPr>
            <p:nvPr/>
          </p:nvPicPr>
          <p:blipFill>
            <a:blip r:embed="rId4"/>
            <a:stretch>
              <a:fillRect/>
            </a:stretch>
          </p:blipFill>
          <p:spPr>
            <a:xfrm>
              <a:off x="10321926" y="2313682"/>
              <a:ext cx="1531353" cy="715443"/>
            </a:xfrm>
            <a:prstGeom prst="rect">
              <a:avLst/>
            </a:prstGeom>
          </p:spPr>
        </p:pic>
      </p:grpSp>
    </p:spTree>
    <p:extLst>
      <p:ext uri="{BB962C8B-B14F-4D97-AF65-F5344CB8AC3E}">
        <p14:creationId xmlns:p14="http://schemas.microsoft.com/office/powerpoint/2010/main" val="37953147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2" presetClass="entr" presetSubtype="1" decel="100000" fill="hold" nodeType="withEffect">
                                  <p:stCondLst>
                                    <p:cond delay="25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750" fill="hold"/>
                                        <p:tgtEl>
                                          <p:spTgt spid="11"/>
                                        </p:tgtEl>
                                        <p:attrNameLst>
                                          <p:attrName>ppt_x</p:attrName>
                                        </p:attrNameLst>
                                      </p:cBhvr>
                                      <p:tavLst>
                                        <p:tav tm="0">
                                          <p:val>
                                            <p:strVal val="#ppt_x"/>
                                          </p:val>
                                        </p:tav>
                                        <p:tav tm="100000">
                                          <p:val>
                                            <p:strVal val="#ppt_x"/>
                                          </p:val>
                                        </p:tav>
                                      </p:tavLst>
                                    </p:anim>
                                    <p:anim calcmode="lin" valueType="num">
                                      <p:cBhvr additive="base">
                                        <p:cTn id="14" dur="750" fill="hold"/>
                                        <p:tgtEl>
                                          <p:spTgt spid="11"/>
                                        </p:tgtEl>
                                        <p:attrNameLst>
                                          <p:attrName>ppt_y</p:attrName>
                                        </p:attrNameLst>
                                      </p:cBhvr>
                                      <p:tavLst>
                                        <p:tav tm="0">
                                          <p:val>
                                            <p:strVal val="0-#ppt_h/2"/>
                                          </p:val>
                                        </p:tav>
                                        <p:tav tm="100000">
                                          <p:val>
                                            <p:strVal val="#ppt_y"/>
                                          </p:val>
                                        </p:tav>
                                      </p:tavLst>
                                    </p:anim>
                                  </p:childTnLst>
                                </p:cTn>
                              </p:par>
                              <p:par>
                                <p:cTn id="15" presetID="2" presetClass="entr" presetSubtype="1" decel="100000" fill="hold" nodeType="withEffect">
                                  <p:stCondLst>
                                    <p:cond delay="50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750" fill="hold"/>
                                        <p:tgtEl>
                                          <p:spTgt spid="12"/>
                                        </p:tgtEl>
                                        <p:attrNameLst>
                                          <p:attrName>ppt_x</p:attrName>
                                        </p:attrNameLst>
                                      </p:cBhvr>
                                      <p:tavLst>
                                        <p:tav tm="0">
                                          <p:val>
                                            <p:strVal val="#ppt_x"/>
                                          </p:val>
                                        </p:tav>
                                        <p:tav tm="100000">
                                          <p:val>
                                            <p:strVal val="#ppt_x"/>
                                          </p:val>
                                        </p:tav>
                                      </p:tavLst>
                                    </p:anim>
                                    <p:anim calcmode="lin" valueType="num">
                                      <p:cBhvr additive="base">
                                        <p:cTn id="18" dur="750" fill="hold"/>
                                        <p:tgtEl>
                                          <p:spTgt spid="12"/>
                                        </p:tgtEl>
                                        <p:attrNameLst>
                                          <p:attrName>ppt_y</p:attrName>
                                        </p:attrNameLst>
                                      </p:cBhvr>
                                      <p:tavLst>
                                        <p:tav tm="0">
                                          <p:val>
                                            <p:strVal val="0-#ppt_h/2"/>
                                          </p:val>
                                        </p:tav>
                                        <p:tav tm="100000">
                                          <p:val>
                                            <p:strVal val="#ppt_y"/>
                                          </p:val>
                                        </p:tav>
                                      </p:tavLst>
                                    </p:anim>
                                  </p:childTnLst>
                                </p:cTn>
                              </p:par>
                              <p:par>
                                <p:cTn id="19" presetID="16" presetClass="entr" presetSubtype="37" fill="hold" nodeType="withEffect">
                                  <p:stCondLst>
                                    <p:cond delay="1000"/>
                                  </p:stCondLst>
                                  <p:childTnLst>
                                    <p:set>
                                      <p:cBhvr>
                                        <p:cTn id="20" dur="1" fill="hold">
                                          <p:stCondLst>
                                            <p:cond delay="0"/>
                                          </p:stCondLst>
                                        </p:cTn>
                                        <p:tgtEl>
                                          <p:spTgt spid="14"/>
                                        </p:tgtEl>
                                        <p:attrNameLst>
                                          <p:attrName>style.visibility</p:attrName>
                                        </p:attrNameLst>
                                      </p:cBhvr>
                                      <p:to>
                                        <p:strVal val="visible"/>
                                      </p:to>
                                    </p:set>
                                    <p:animEffect transition="in" filter="barn(outVertical)">
                                      <p:cBhvr>
                                        <p:cTn id="2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0"/>
            <a:ext cx="5325035" cy="69945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endParaRPr lang="en-US" sz="5400" dirty="0" smtClean="0">
              <a:solidFill>
                <a:schemeClr val="bg1"/>
              </a:solidFill>
              <a:latin typeface="+mj-lt"/>
              <a:ea typeface="Segoe UI" pitchFamily="34" charset="0"/>
              <a:cs typeface="Segoe UI" pitchFamily="34" charset="0"/>
            </a:endParaRPr>
          </a:p>
          <a:p>
            <a:pPr defTabSz="932472" fontAlgn="base">
              <a:lnSpc>
                <a:spcPct val="90000"/>
              </a:lnSpc>
              <a:spcBef>
                <a:spcPct val="0"/>
              </a:spcBef>
              <a:spcAft>
                <a:spcPct val="0"/>
              </a:spcAft>
            </a:pPr>
            <a:endParaRPr lang="en-US" sz="5400" dirty="0">
              <a:solidFill>
                <a:schemeClr val="bg1"/>
              </a:solidFill>
              <a:latin typeface="+mj-lt"/>
              <a:ea typeface="Segoe UI" pitchFamily="34" charset="0"/>
              <a:cs typeface="Segoe UI" pitchFamily="34" charset="0"/>
            </a:endParaRPr>
          </a:p>
        </p:txBody>
      </p:sp>
      <p:sp>
        <p:nvSpPr>
          <p:cNvPr id="5" name="Rectangle 4"/>
          <p:cNvSpPr/>
          <p:nvPr/>
        </p:nvSpPr>
        <p:spPr bwMode="auto">
          <a:xfrm>
            <a:off x="0" y="6445885"/>
            <a:ext cx="5325035" cy="548640"/>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a:lnSpc>
                <a:spcPct val="90000"/>
              </a:lnSpc>
            </a:pPr>
            <a:endParaRPr lang="en-US" sz="2400" kern="0" dirty="0">
              <a:ln>
                <a:solidFill>
                  <a:srgbClr val="FFFFFF">
                    <a:alpha val="0"/>
                  </a:srgbClr>
                </a:solidFill>
              </a:ln>
              <a:solidFill>
                <a:schemeClr val="bg1"/>
              </a:solidFill>
              <a:latin typeface="Segoe UI Semibold" panose="020B0702040204020203" pitchFamily="34" charset="0"/>
              <a:ea typeface="MS PGothic" charset="0"/>
              <a:cs typeface="Segoe UI Semibold" panose="020B0702040204020203" pitchFamily="34" charset="0"/>
            </a:endParaRPr>
          </a:p>
        </p:txBody>
      </p:sp>
      <p:sp>
        <p:nvSpPr>
          <p:cNvPr id="7" name="Rectangle 6"/>
          <p:cNvSpPr/>
          <p:nvPr/>
        </p:nvSpPr>
        <p:spPr>
          <a:xfrm>
            <a:off x="9108" y="1237136"/>
            <a:ext cx="5325034" cy="2336024"/>
          </a:xfrm>
          <a:prstGeom prst="rect">
            <a:avLst/>
          </a:prstGeom>
        </p:spPr>
        <p:txBody>
          <a:bodyPr wrap="square" lIns="274320">
            <a:spAutoFit/>
          </a:bodyPr>
          <a:lstStyle/>
          <a:p>
            <a:pPr defTabSz="932472" fontAlgn="base">
              <a:lnSpc>
                <a:spcPct val="90000"/>
              </a:lnSpc>
              <a:spcBef>
                <a:spcPct val="0"/>
              </a:spcBef>
              <a:spcAft>
                <a:spcPct val="0"/>
              </a:spcAft>
            </a:pPr>
            <a:r>
              <a:rPr lang="en-US" sz="5400" dirty="0" smtClean="0">
                <a:solidFill>
                  <a:schemeClr val="bg1"/>
                </a:solidFill>
                <a:latin typeface="+mj-lt"/>
                <a:ea typeface="Segoe UI" pitchFamily="34" charset="0"/>
                <a:cs typeface="Segoe UI" pitchFamily="34" charset="0"/>
              </a:rPr>
              <a:t>Microsoft </a:t>
            </a:r>
          </a:p>
          <a:p>
            <a:pPr defTabSz="932472" fontAlgn="base">
              <a:lnSpc>
                <a:spcPct val="90000"/>
              </a:lnSpc>
              <a:spcBef>
                <a:spcPct val="0"/>
              </a:spcBef>
              <a:spcAft>
                <a:spcPct val="0"/>
              </a:spcAft>
            </a:pPr>
            <a:r>
              <a:rPr lang="en-US" sz="5400" dirty="0" smtClean="0">
                <a:solidFill>
                  <a:schemeClr val="bg1"/>
                </a:solidFill>
                <a:latin typeface="+mj-lt"/>
                <a:ea typeface="Segoe UI" pitchFamily="34" charset="0"/>
                <a:cs typeface="Segoe UI" pitchFamily="34" charset="0"/>
              </a:rPr>
              <a:t>Big Data Fundamentals</a:t>
            </a:r>
            <a:endParaRPr lang="en-US" sz="5400" dirty="0">
              <a:solidFill>
                <a:schemeClr val="bg1"/>
              </a:solidFill>
              <a:latin typeface="+mj-lt"/>
              <a:ea typeface="Segoe UI" pitchFamily="34" charset="0"/>
              <a:cs typeface="Segoe UI" pitchFamily="34" charset="0"/>
            </a:endParaRPr>
          </a:p>
        </p:txBody>
      </p:sp>
      <p:sp>
        <p:nvSpPr>
          <p:cNvPr id="2" name="Slide Number Placeholder 1"/>
          <p:cNvSpPr>
            <a:spLocks noGrp="1"/>
          </p:cNvSpPr>
          <p:nvPr>
            <p:ph type="sldNum" sz="quarter" idx="4294967295"/>
          </p:nvPr>
        </p:nvSpPr>
        <p:spPr>
          <a:xfrm>
            <a:off x="11595100" y="6565900"/>
            <a:ext cx="566738" cy="136525"/>
          </a:xfrm>
          <a:prstGeom prst="rect">
            <a:avLst/>
          </a:prstGeom>
        </p:spPr>
        <p:txBody>
          <a:bodyPr/>
          <a:lstStyle/>
          <a:p>
            <a:pPr>
              <a:defRPr/>
            </a:pPr>
            <a:fld id="{F8A0AC42-AA1D-4944-8D96-660DE70C7E1B}" type="slidenum">
              <a:rPr lang="en-IN" smtClean="0"/>
              <a:pPr>
                <a:defRPr/>
              </a:pPr>
              <a:t>3</a:t>
            </a:fld>
            <a:endParaRPr lang="en-IN" dirty="0"/>
          </a:p>
        </p:txBody>
      </p:sp>
      <p:sp>
        <p:nvSpPr>
          <p:cNvPr id="9" name="TextBox 8"/>
          <p:cNvSpPr txBox="1"/>
          <p:nvPr/>
        </p:nvSpPr>
        <p:spPr>
          <a:xfrm>
            <a:off x="5796207" y="1514455"/>
            <a:ext cx="6513024" cy="1711195"/>
          </a:xfrm>
          <a:prstGeom prst="rect">
            <a:avLst/>
          </a:prstGeom>
          <a:noFill/>
        </p:spPr>
        <p:txBody>
          <a:bodyPr wrap="square" lIns="274281" tIns="146283" rIns="182854" bIns="146283" rtlCol="0">
            <a:spAutoFit/>
          </a:bodyPr>
          <a:lstStyle/>
          <a:p>
            <a:pPr marL="682625" lvl="1" indent="0" defTabSz="932133">
              <a:spcBef>
                <a:spcPts val="1200"/>
              </a:spcBef>
              <a:buClr>
                <a:schemeClr val="accent3">
                  <a:lumMod val="50000"/>
                </a:schemeClr>
              </a:buClr>
            </a:pPr>
            <a:r>
              <a:rPr lang="en-IN" dirty="0" smtClean="0">
                <a:solidFill>
                  <a:schemeClr val="tx2"/>
                </a:solidFill>
                <a:latin typeface="+mj-lt"/>
                <a:ea typeface="Segoe UI" pitchFamily="34" charset="0"/>
                <a:cs typeface="Segoe UI" pitchFamily="34" charset="0"/>
              </a:rPr>
              <a:t>Why Hadoop</a:t>
            </a:r>
          </a:p>
          <a:p>
            <a:pPr marL="682625" lvl="1" indent="0" defTabSz="932133">
              <a:spcBef>
                <a:spcPts val="1200"/>
              </a:spcBef>
              <a:buClr>
                <a:schemeClr val="accent3">
                  <a:lumMod val="50000"/>
                </a:schemeClr>
              </a:buClr>
            </a:pPr>
            <a:r>
              <a:rPr lang="en-US" dirty="0" smtClean="0">
                <a:solidFill>
                  <a:schemeClr val="tx2"/>
                </a:solidFill>
                <a:latin typeface="+mj-lt"/>
                <a:ea typeface="Segoe UI" pitchFamily="34" charset="0"/>
                <a:cs typeface="Segoe UI" pitchFamily="34" charset="0"/>
              </a:rPr>
              <a:t>Getting started with HDInsight</a:t>
            </a:r>
          </a:p>
          <a:p>
            <a:pPr marL="682625" lvl="1" indent="0" defTabSz="932133">
              <a:spcBef>
                <a:spcPts val="1200"/>
              </a:spcBef>
              <a:buClr>
                <a:schemeClr val="accent3">
                  <a:lumMod val="50000"/>
                </a:schemeClr>
              </a:buClr>
            </a:pPr>
            <a:r>
              <a:rPr lang="en-US" dirty="0">
                <a:solidFill>
                  <a:schemeClr val="tx2"/>
                </a:solidFill>
                <a:latin typeface="+mj-lt"/>
                <a:ea typeface="Segoe UI" pitchFamily="34" charset="0"/>
                <a:cs typeface="Segoe UI" pitchFamily="34" charset="0"/>
              </a:rPr>
              <a:t>Why </a:t>
            </a:r>
            <a:r>
              <a:rPr lang="en-US" dirty="0" smtClean="0">
                <a:solidFill>
                  <a:schemeClr val="tx2"/>
                </a:solidFill>
                <a:latin typeface="+mj-lt"/>
                <a:ea typeface="Segoe UI" pitchFamily="34" charset="0"/>
                <a:cs typeface="Segoe UI" pitchFamily="34" charset="0"/>
              </a:rPr>
              <a:t>HDInsight</a:t>
            </a:r>
            <a:endParaRPr lang="en-US" dirty="0">
              <a:solidFill>
                <a:schemeClr val="tx2"/>
              </a:solidFill>
              <a:latin typeface="+mj-lt"/>
              <a:ea typeface="Segoe UI" pitchFamily="34" charset="0"/>
              <a:cs typeface="Segoe UI" pitchFamily="34" charset="0"/>
            </a:endParaRPr>
          </a:p>
        </p:txBody>
      </p:sp>
      <p:sp>
        <p:nvSpPr>
          <p:cNvPr id="12" name="Freeform 11"/>
          <p:cNvSpPr>
            <a:spLocks/>
          </p:cNvSpPr>
          <p:nvPr/>
        </p:nvSpPr>
        <p:spPr bwMode="auto">
          <a:xfrm>
            <a:off x="6036464" y="2194152"/>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3" name="Freeform 12"/>
          <p:cNvSpPr>
            <a:spLocks/>
          </p:cNvSpPr>
          <p:nvPr/>
        </p:nvSpPr>
        <p:spPr bwMode="auto">
          <a:xfrm flipH="1">
            <a:off x="2671625" y="4267200"/>
            <a:ext cx="2653409" cy="2178685"/>
          </a:xfrm>
          <a:custGeom>
            <a:avLst/>
            <a:gdLst>
              <a:gd name="connsiteX0" fmla="*/ 603413 w 1090712"/>
              <a:gd name="connsiteY0" fmla="*/ 721327 h 895572"/>
              <a:gd name="connsiteX1" fmla="*/ 578466 w 1090712"/>
              <a:gd name="connsiteY1" fmla="*/ 770746 h 895572"/>
              <a:gd name="connsiteX2" fmla="*/ 553519 w 1090712"/>
              <a:gd name="connsiteY2" fmla="*/ 818264 h 895572"/>
              <a:gd name="connsiteX3" fmla="*/ 528334 w 1090712"/>
              <a:gd name="connsiteY3" fmla="*/ 865069 h 895572"/>
              <a:gd name="connsiteX4" fmla="*/ 511825 w 1090712"/>
              <a:gd name="connsiteY4" fmla="*/ 895572 h 895572"/>
              <a:gd name="connsiteX5" fmla="*/ 624528 w 1090712"/>
              <a:gd name="connsiteY5" fmla="*/ 895572 h 895572"/>
              <a:gd name="connsiteX6" fmla="*/ 624796 w 1090712"/>
              <a:gd name="connsiteY6" fmla="*/ 894768 h 895572"/>
              <a:gd name="connsiteX7" fmla="*/ 625271 w 1090712"/>
              <a:gd name="connsiteY7" fmla="*/ 891679 h 895572"/>
              <a:gd name="connsiteX8" fmla="*/ 625747 w 1090712"/>
              <a:gd name="connsiteY8" fmla="*/ 889066 h 895572"/>
              <a:gd name="connsiteX9" fmla="*/ 625747 w 1090712"/>
              <a:gd name="connsiteY9" fmla="*/ 860555 h 895572"/>
              <a:gd name="connsiteX10" fmla="*/ 624796 w 1090712"/>
              <a:gd name="connsiteY10" fmla="*/ 833945 h 895572"/>
              <a:gd name="connsiteX11" fmla="*/ 624321 w 1090712"/>
              <a:gd name="connsiteY11" fmla="*/ 820877 h 895572"/>
              <a:gd name="connsiteX12" fmla="*/ 623608 w 1090712"/>
              <a:gd name="connsiteY12" fmla="*/ 808047 h 895572"/>
              <a:gd name="connsiteX13" fmla="*/ 621708 w 1090712"/>
              <a:gd name="connsiteY13" fmla="*/ 795218 h 895572"/>
              <a:gd name="connsiteX14" fmla="*/ 620044 w 1090712"/>
              <a:gd name="connsiteY14" fmla="*/ 782625 h 895572"/>
              <a:gd name="connsiteX15" fmla="*/ 616005 w 1090712"/>
              <a:gd name="connsiteY15" fmla="*/ 766707 h 895572"/>
              <a:gd name="connsiteX16" fmla="*/ 611966 w 1090712"/>
              <a:gd name="connsiteY16" fmla="*/ 751976 h 895572"/>
              <a:gd name="connsiteX17" fmla="*/ 607452 w 1090712"/>
              <a:gd name="connsiteY17" fmla="*/ 737245 h 895572"/>
              <a:gd name="connsiteX18" fmla="*/ 698212 w 1090712"/>
              <a:gd name="connsiteY18" fmla="*/ 530778 h 895572"/>
              <a:gd name="connsiteX19" fmla="*/ 693460 w 1090712"/>
              <a:gd name="connsiteY19" fmla="*/ 534818 h 895572"/>
              <a:gd name="connsiteX20" fmla="*/ 688471 w 1090712"/>
              <a:gd name="connsiteY20" fmla="*/ 538857 h 895572"/>
              <a:gd name="connsiteX21" fmla="*/ 678254 w 1090712"/>
              <a:gd name="connsiteY21" fmla="*/ 546935 h 895572"/>
              <a:gd name="connsiteX22" fmla="*/ 669226 w 1090712"/>
              <a:gd name="connsiteY22" fmla="*/ 553587 h 895572"/>
              <a:gd name="connsiteX23" fmla="*/ 663048 w 1090712"/>
              <a:gd name="connsiteY23" fmla="*/ 558814 h 895572"/>
              <a:gd name="connsiteX24" fmla="*/ 663048 w 1090712"/>
              <a:gd name="connsiteY24" fmla="*/ 556676 h 895572"/>
              <a:gd name="connsiteX25" fmla="*/ 663523 w 1090712"/>
              <a:gd name="connsiteY25" fmla="*/ 554538 h 895572"/>
              <a:gd name="connsiteX26" fmla="*/ 665424 w 1090712"/>
              <a:gd name="connsiteY26" fmla="*/ 550498 h 895572"/>
              <a:gd name="connsiteX27" fmla="*/ 668038 w 1090712"/>
              <a:gd name="connsiteY27" fmla="*/ 546459 h 895572"/>
              <a:gd name="connsiteX28" fmla="*/ 671602 w 1090712"/>
              <a:gd name="connsiteY28" fmla="*/ 542420 h 895572"/>
              <a:gd name="connsiteX29" fmla="*/ 676829 w 1090712"/>
              <a:gd name="connsiteY29" fmla="*/ 538857 h 895572"/>
              <a:gd name="connsiteX30" fmla="*/ 682768 w 1090712"/>
              <a:gd name="connsiteY30" fmla="*/ 535768 h 895572"/>
              <a:gd name="connsiteX31" fmla="*/ 689896 w 1090712"/>
              <a:gd name="connsiteY31" fmla="*/ 533154 h 895572"/>
              <a:gd name="connsiteX32" fmla="*/ 654257 w 1090712"/>
              <a:gd name="connsiteY32" fmla="*/ 302216 h 895572"/>
              <a:gd name="connsiteX33" fmla="*/ 651882 w 1090712"/>
              <a:gd name="connsiteY33" fmla="*/ 302691 h 895572"/>
              <a:gd name="connsiteX34" fmla="*/ 649268 w 1090712"/>
              <a:gd name="connsiteY34" fmla="*/ 303166 h 895572"/>
              <a:gd name="connsiteX35" fmla="*/ 647130 w 1090712"/>
              <a:gd name="connsiteY35" fmla="*/ 304354 h 895572"/>
              <a:gd name="connsiteX36" fmla="*/ 644516 w 1090712"/>
              <a:gd name="connsiteY36" fmla="*/ 306255 h 895572"/>
              <a:gd name="connsiteX37" fmla="*/ 642140 w 1090712"/>
              <a:gd name="connsiteY37" fmla="*/ 307918 h 895572"/>
              <a:gd name="connsiteX38" fmla="*/ 640002 w 1090712"/>
              <a:gd name="connsiteY38" fmla="*/ 310294 h 895572"/>
              <a:gd name="connsiteX39" fmla="*/ 638101 w 1090712"/>
              <a:gd name="connsiteY39" fmla="*/ 312432 h 895572"/>
              <a:gd name="connsiteX40" fmla="*/ 636913 w 1090712"/>
              <a:gd name="connsiteY40" fmla="*/ 314571 h 895572"/>
              <a:gd name="connsiteX41" fmla="*/ 635963 w 1090712"/>
              <a:gd name="connsiteY41" fmla="*/ 316946 h 895572"/>
              <a:gd name="connsiteX42" fmla="*/ 635963 w 1090712"/>
              <a:gd name="connsiteY42" fmla="*/ 319085 h 895572"/>
              <a:gd name="connsiteX43" fmla="*/ 636913 w 1090712"/>
              <a:gd name="connsiteY43" fmla="*/ 321223 h 895572"/>
              <a:gd name="connsiteX44" fmla="*/ 637626 w 1090712"/>
              <a:gd name="connsiteY44" fmla="*/ 324074 h 895572"/>
              <a:gd name="connsiteX45" fmla="*/ 639527 w 1090712"/>
              <a:gd name="connsiteY45" fmla="*/ 326688 h 895572"/>
              <a:gd name="connsiteX46" fmla="*/ 643091 w 1090712"/>
              <a:gd name="connsiteY46" fmla="*/ 331677 h 895572"/>
              <a:gd name="connsiteX47" fmla="*/ 647130 w 1090712"/>
              <a:gd name="connsiteY47" fmla="*/ 335954 h 895572"/>
              <a:gd name="connsiteX48" fmla="*/ 655920 w 1090712"/>
              <a:gd name="connsiteY48" fmla="*/ 330727 h 895572"/>
              <a:gd name="connsiteX49" fmla="*/ 663999 w 1090712"/>
              <a:gd name="connsiteY49" fmla="*/ 324787 h 895572"/>
              <a:gd name="connsiteX50" fmla="*/ 679917 w 1090712"/>
              <a:gd name="connsiteY50" fmla="*/ 313383 h 895572"/>
              <a:gd name="connsiteX51" fmla="*/ 676354 w 1090712"/>
              <a:gd name="connsiteY51" fmla="*/ 311007 h 895572"/>
              <a:gd name="connsiteX52" fmla="*/ 672790 w 1090712"/>
              <a:gd name="connsiteY52" fmla="*/ 308393 h 895572"/>
              <a:gd name="connsiteX53" fmla="*/ 668988 w 1090712"/>
              <a:gd name="connsiteY53" fmla="*/ 306730 h 895572"/>
              <a:gd name="connsiteX54" fmla="*/ 664949 w 1090712"/>
              <a:gd name="connsiteY54" fmla="*/ 304829 h 895572"/>
              <a:gd name="connsiteX55" fmla="*/ 660910 w 1090712"/>
              <a:gd name="connsiteY55" fmla="*/ 303641 h 895572"/>
              <a:gd name="connsiteX56" fmla="*/ 657346 w 1090712"/>
              <a:gd name="connsiteY56" fmla="*/ 302691 h 895572"/>
              <a:gd name="connsiteX57" fmla="*/ 696549 w 1090712"/>
              <a:gd name="connsiteY57" fmla="*/ 252322 h 895572"/>
              <a:gd name="connsiteX58" fmla="*/ 696786 w 1090712"/>
              <a:gd name="connsiteY58" fmla="*/ 259925 h 895572"/>
              <a:gd name="connsiteX59" fmla="*/ 698212 w 1090712"/>
              <a:gd name="connsiteY59" fmla="*/ 266102 h 895572"/>
              <a:gd name="connsiteX60" fmla="*/ 700113 w 1090712"/>
              <a:gd name="connsiteY60" fmla="*/ 272042 h 895572"/>
              <a:gd name="connsiteX61" fmla="*/ 701776 w 1090712"/>
              <a:gd name="connsiteY61" fmla="*/ 276794 h 895572"/>
              <a:gd name="connsiteX62" fmla="*/ 704389 w 1090712"/>
              <a:gd name="connsiteY62" fmla="*/ 280833 h 895572"/>
              <a:gd name="connsiteX63" fmla="*/ 707240 w 1090712"/>
              <a:gd name="connsiteY63" fmla="*/ 284397 h 895572"/>
              <a:gd name="connsiteX64" fmla="*/ 710329 w 1090712"/>
              <a:gd name="connsiteY64" fmla="*/ 287010 h 895572"/>
              <a:gd name="connsiteX65" fmla="*/ 713418 w 1090712"/>
              <a:gd name="connsiteY65" fmla="*/ 289624 h 895572"/>
              <a:gd name="connsiteX66" fmla="*/ 716506 w 1090712"/>
              <a:gd name="connsiteY66" fmla="*/ 291524 h 895572"/>
              <a:gd name="connsiteX67" fmla="*/ 719595 w 1090712"/>
              <a:gd name="connsiteY67" fmla="*/ 293187 h 895572"/>
              <a:gd name="connsiteX68" fmla="*/ 725772 w 1090712"/>
              <a:gd name="connsiteY68" fmla="*/ 295088 h 895572"/>
              <a:gd name="connsiteX69" fmla="*/ 731237 w 1090712"/>
              <a:gd name="connsiteY69" fmla="*/ 296514 h 895572"/>
              <a:gd name="connsiteX70" fmla="*/ 734801 w 1090712"/>
              <a:gd name="connsiteY70" fmla="*/ 296751 h 895572"/>
              <a:gd name="connsiteX71" fmla="*/ 722209 w 1090712"/>
              <a:gd name="connsiteY71" fmla="*/ 303879 h 895572"/>
              <a:gd name="connsiteX72" fmla="*/ 710804 w 1090712"/>
              <a:gd name="connsiteY72" fmla="*/ 311007 h 895572"/>
              <a:gd name="connsiteX73" fmla="*/ 688471 w 1090712"/>
              <a:gd name="connsiteY73" fmla="*/ 324787 h 895572"/>
              <a:gd name="connsiteX74" fmla="*/ 667563 w 1090712"/>
              <a:gd name="connsiteY74" fmla="*/ 339043 h 895572"/>
              <a:gd name="connsiteX75" fmla="*/ 646179 w 1090712"/>
              <a:gd name="connsiteY75" fmla="*/ 352823 h 895572"/>
              <a:gd name="connsiteX76" fmla="*/ 620044 w 1090712"/>
              <a:gd name="connsiteY76" fmla="*/ 313383 h 895572"/>
              <a:gd name="connsiteX77" fmla="*/ 617668 w 1090712"/>
              <a:gd name="connsiteY77" fmla="*/ 312432 h 895572"/>
              <a:gd name="connsiteX78" fmla="*/ 615055 w 1090712"/>
              <a:gd name="connsiteY78" fmla="*/ 312432 h 895572"/>
              <a:gd name="connsiteX79" fmla="*/ 612441 w 1090712"/>
              <a:gd name="connsiteY79" fmla="*/ 313383 h 895572"/>
              <a:gd name="connsiteX80" fmla="*/ 609353 w 1090712"/>
              <a:gd name="connsiteY80" fmla="*/ 314095 h 895572"/>
              <a:gd name="connsiteX81" fmla="*/ 602938 w 1090712"/>
              <a:gd name="connsiteY81" fmla="*/ 316946 h 895572"/>
              <a:gd name="connsiteX82" fmla="*/ 599849 w 1090712"/>
              <a:gd name="connsiteY82" fmla="*/ 317659 h 895572"/>
              <a:gd name="connsiteX83" fmla="*/ 596760 w 1090712"/>
              <a:gd name="connsiteY83" fmla="*/ 318610 h 895572"/>
              <a:gd name="connsiteX84" fmla="*/ 607927 w 1090712"/>
              <a:gd name="connsiteY84" fmla="*/ 307205 h 895572"/>
              <a:gd name="connsiteX85" fmla="*/ 618619 w 1090712"/>
              <a:gd name="connsiteY85" fmla="*/ 295088 h 895572"/>
              <a:gd name="connsiteX86" fmla="*/ 623846 w 1090712"/>
              <a:gd name="connsiteY86" fmla="*/ 289386 h 895572"/>
              <a:gd name="connsiteX87" fmla="*/ 629786 w 1090712"/>
              <a:gd name="connsiteY87" fmla="*/ 283921 h 895572"/>
              <a:gd name="connsiteX88" fmla="*/ 635963 w 1090712"/>
              <a:gd name="connsiteY88" fmla="*/ 278694 h 895572"/>
              <a:gd name="connsiteX89" fmla="*/ 642140 w 1090712"/>
              <a:gd name="connsiteY89" fmla="*/ 273705 h 895572"/>
              <a:gd name="connsiteX90" fmla="*/ 648793 w 1090712"/>
              <a:gd name="connsiteY90" fmla="*/ 269191 h 895572"/>
              <a:gd name="connsiteX91" fmla="*/ 655446 w 1090712"/>
              <a:gd name="connsiteY91" fmla="*/ 265627 h 895572"/>
              <a:gd name="connsiteX92" fmla="*/ 662098 w 1090712"/>
              <a:gd name="connsiteY92" fmla="*/ 263013 h 895572"/>
              <a:gd name="connsiteX93" fmla="*/ 668988 w 1090712"/>
              <a:gd name="connsiteY93" fmla="*/ 260400 h 895572"/>
              <a:gd name="connsiteX94" fmla="*/ 682768 w 1090712"/>
              <a:gd name="connsiteY94" fmla="*/ 256361 h 895572"/>
              <a:gd name="connsiteX95" fmla="*/ 1030602 w 1090712"/>
              <a:gd name="connsiteY95" fmla="*/ 200289 h 895572"/>
              <a:gd name="connsiteX96" fmla="*/ 1027513 w 1090712"/>
              <a:gd name="connsiteY96" fmla="*/ 207892 h 895572"/>
              <a:gd name="connsiteX97" fmla="*/ 1023949 w 1090712"/>
              <a:gd name="connsiteY97" fmla="*/ 214545 h 895572"/>
              <a:gd name="connsiteX98" fmla="*/ 1019910 w 1090712"/>
              <a:gd name="connsiteY98" fmla="*/ 221197 h 895572"/>
              <a:gd name="connsiteX99" fmla="*/ 1015396 w 1090712"/>
              <a:gd name="connsiteY99" fmla="*/ 226899 h 895572"/>
              <a:gd name="connsiteX100" fmla="*/ 1011119 w 1090712"/>
              <a:gd name="connsiteY100" fmla="*/ 232839 h 895572"/>
              <a:gd name="connsiteX101" fmla="*/ 1006130 w 1090712"/>
              <a:gd name="connsiteY101" fmla="*/ 237591 h 895572"/>
              <a:gd name="connsiteX102" fmla="*/ 1001140 w 1090712"/>
              <a:gd name="connsiteY102" fmla="*/ 242105 h 895572"/>
              <a:gd name="connsiteX103" fmla="*/ 996388 w 1090712"/>
              <a:gd name="connsiteY103" fmla="*/ 246144 h 895572"/>
              <a:gd name="connsiteX104" fmla="*/ 990924 w 1090712"/>
              <a:gd name="connsiteY104" fmla="*/ 249708 h 895572"/>
              <a:gd name="connsiteX105" fmla="*/ 985697 w 1090712"/>
              <a:gd name="connsiteY105" fmla="*/ 252797 h 895572"/>
              <a:gd name="connsiteX106" fmla="*/ 980232 w 1090712"/>
              <a:gd name="connsiteY106" fmla="*/ 254935 h 895572"/>
              <a:gd name="connsiteX107" fmla="*/ 975005 w 1090712"/>
              <a:gd name="connsiteY107" fmla="*/ 256836 h 895572"/>
              <a:gd name="connsiteX108" fmla="*/ 969541 w 1090712"/>
              <a:gd name="connsiteY108" fmla="*/ 258262 h 895572"/>
              <a:gd name="connsiteX109" fmla="*/ 963839 w 1090712"/>
              <a:gd name="connsiteY109" fmla="*/ 258499 h 895572"/>
              <a:gd name="connsiteX110" fmla="*/ 958612 w 1090712"/>
              <a:gd name="connsiteY110" fmla="*/ 258499 h 895572"/>
              <a:gd name="connsiteX111" fmla="*/ 953622 w 1090712"/>
              <a:gd name="connsiteY111" fmla="*/ 257786 h 895572"/>
              <a:gd name="connsiteX112" fmla="*/ 970966 w 1090712"/>
              <a:gd name="connsiteY112" fmla="*/ 244006 h 895572"/>
              <a:gd name="connsiteX113" fmla="*/ 990211 w 1090712"/>
              <a:gd name="connsiteY113" fmla="*/ 229275 h 895572"/>
              <a:gd name="connsiteX114" fmla="*/ 1010169 w 1090712"/>
              <a:gd name="connsiteY114" fmla="*/ 214069 h 895572"/>
              <a:gd name="connsiteX115" fmla="*/ 1020385 w 1090712"/>
              <a:gd name="connsiteY115" fmla="*/ 206942 h 895572"/>
              <a:gd name="connsiteX116" fmla="*/ 389581 w 1090712"/>
              <a:gd name="connsiteY116" fmla="*/ 176768 h 895572"/>
              <a:gd name="connsiteX117" fmla="*/ 397422 w 1090712"/>
              <a:gd name="connsiteY117" fmla="*/ 177243 h 895572"/>
              <a:gd name="connsiteX118" fmla="*/ 414766 w 1090712"/>
              <a:gd name="connsiteY118" fmla="*/ 178906 h 895572"/>
              <a:gd name="connsiteX119" fmla="*/ 405500 w 1090712"/>
              <a:gd name="connsiteY119" fmla="*/ 179856 h 895572"/>
              <a:gd name="connsiteX120" fmla="*/ 396946 w 1090712"/>
              <a:gd name="connsiteY120" fmla="*/ 181995 h 895572"/>
              <a:gd name="connsiteX121" fmla="*/ 389581 w 1090712"/>
              <a:gd name="connsiteY121" fmla="*/ 184371 h 895572"/>
              <a:gd name="connsiteX122" fmla="*/ 381978 w 1090712"/>
              <a:gd name="connsiteY122" fmla="*/ 186984 h 895572"/>
              <a:gd name="connsiteX123" fmla="*/ 375326 w 1090712"/>
              <a:gd name="connsiteY123" fmla="*/ 190548 h 895572"/>
              <a:gd name="connsiteX124" fmla="*/ 368911 w 1090712"/>
              <a:gd name="connsiteY124" fmla="*/ 194112 h 895572"/>
              <a:gd name="connsiteX125" fmla="*/ 363208 w 1090712"/>
              <a:gd name="connsiteY125" fmla="*/ 198626 h 895572"/>
              <a:gd name="connsiteX126" fmla="*/ 357981 w 1090712"/>
              <a:gd name="connsiteY126" fmla="*/ 202903 h 895572"/>
              <a:gd name="connsiteX127" fmla="*/ 352517 w 1090712"/>
              <a:gd name="connsiteY127" fmla="*/ 208367 h 895572"/>
              <a:gd name="connsiteX128" fmla="*/ 348003 w 1090712"/>
              <a:gd name="connsiteY128" fmla="*/ 214070 h 895572"/>
              <a:gd name="connsiteX129" fmla="*/ 343726 w 1090712"/>
              <a:gd name="connsiteY129" fmla="*/ 220247 h 895572"/>
              <a:gd name="connsiteX130" fmla="*/ 339687 w 1090712"/>
              <a:gd name="connsiteY130" fmla="*/ 226662 h 895572"/>
              <a:gd name="connsiteX131" fmla="*/ 335648 w 1090712"/>
              <a:gd name="connsiteY131" fmla="*/ 233790 h 895572"/>
              <a:gd name="connsiteX132" fmla="*/ 332559 w 1090712"/>
              <a:gd name="connsiteY132" fmla="*/ 240917 h 895572"/>
              <a:gd name="connsiteX133" fmla="*/ 328995 w 1090712"/>
              <a:gd name="connsiteY133" fmla="*/ 248758 h 895572"/>
              <a:gd name="connsiteX134" fmla="*/ 325907 w 1090712"/>
              <a:gd name="connsiteY134" fmla="*/ 256836 h 895572"/>
              <a:gd name="connsiteX135" fmla="*/ 325432 w 1090712"/>
              <a:gd name="connsiteY135" fmla="*/ 252797 h 895572"/>
              <a:gd name="connsiteX136" fmla="*/ 324956 w 1090712"/>
              <a:gd name="connsiteY136" fmla="*/ 248283 h 895572"/>
              <a:gd name="connsiteX137" fmla="*/ 323056 w 1090712"/>
              <a:gd name="connsiteY137" fmla="*/ 239492 h 895572"/>
              <a:gd name="connsiteX138" fmla="*/ 320917 w 1090712"/>
              <a:gd name="connsiteY138" fmla="*/ 229275 h 895572"/>
              <a:gd name="connsiteX139" fmla="*/ 320442 w 1090712"/>
              <a:gd name="connsiteY139" fmla="*/ 223811 h 895572"/>
              <a:gd name="connsiteX140" fmla="*/ 319967 w 1090712"/>
              <a:gd name="connsiteY140" fmla="*/ 217633 h 895572"/>
              <a:gd name="connsiteX141" fmla="*/ 314740 w 1090712"/>
              <a:gd name="connsiteY141" fmla="*/ 217633 h 895572"/>
              <a:gd name="connsiteX142" fmla="*/ 302148 w 1090712"/>
              <a:gd name="connsiteY142" fmla="*/ 243056 h 895572"/>
              <a:gd name="connsiteX143" fmla="*/ 289793 w 1090712"/>
              <a:gd name="connsiteY143" fmla="*/ 267528 h 895572"/>
              <a:gd name="connsiteX144" fmla="*/ 277438 w 1090712"/>
              <a:gd name="connsiteY144" fmla="*/ 291049 h 895572"/>
              <a:gd name="connsiteX145" fmla="*/ 264371 w 1090712"/>
              <a:gd name="connsiteY145" fmla="*/ 312907 h 895572"/>
              <a:gd name="connsiteX146" fmla="*/ 267459 w 1090712"/>
              <a:gd name="connsiteY146" fmla="*/ 295088 h 895572"/>
              <a:gd name="connsiteX147" fmla="*/ 271023 w 1090712"/>
              <a:gd name="connsiteY147" fmla="*/ 279170 h 895572"/>
              <a:gd name="connsiteX148" fmla="*/ 274587 w 1090712"/>
              <a:gd name="connsiteY148" fmla="*/ 263964 h 895572"/>
              <a:gd name="connsiteX149" fmla="*/ 279101 w 1090712"/>
              <a:gd name="connsiteY149" fmla="*/ 250183 h 895572"/>
              <a:gd name="connsiteX150" fmla="*/ 284091 w 1090712"/>
              <a:gd name="connsiteY150" fmla="*/ 238066 h 895572"/>
              <a:gd name="connsiteX151" fmla="*/ 289318 w 1090712"/>
              <a:gd name="connsiteY151" fmla="*/ 226900 h 895572"/>
              <a:gd name="connsiteX152" fmla="*/ 292406 w 1090712"/>
              <a:gd name="connsiteY152" fmla="*/ 221673 h 895572"/>
              <a:gd name="connsiteX153" fmla="*/ 295495 w 1090712"/>
              <a:gd name="connsiteY153" fmla="*/ 217158 h 895572"/>
              <a:gd name="connsiteX154" fmla="*/ 298584 w 1090712"/>
              <a:gd name="connsiteY154" fmla="*/ 212406 h 895572"/>
              <a:gd name="connsiteX155" fmla="*/ 302148 w 1090712"/>
              <a:gd name="connsiteY155" fmla="*/ 208367 h 895572"/>
              <a:gd name="connsiteX156" fmla="*/ 305711 w 1090712"/>
              <a:gd name="connsiteY156" fmla="*/ 204328 h 895572"/>
              <a:gd name="connsiteX157" fmla="*/ 309275 w 1090712"/>
              <a:gd name="connsiteY157" fmla="*/ 200765 h 895572"/>
              <a:gd name="connsiteX158" fmla="*/ 313314 w 1090712"/>
              <a:gd name="connsiteY158" fmla="*/ 197201 h 895572"/>
              <a:gd name="connsiteX159" fmla="*/ 317354 w 1090712"/>
              <a:gd name="connsiteY159" fmla="*/ 194112 h 895572"/>
              <a:gd name="connsiteX160" fmla="*/ 321868 w 1090712"/>
              <a:gd name="connsiteY160" fmla="*/ 191498 h 895572"/>
              <a:gd name="connsiteX161" fmla="*/ 326382 w 1090712"/>
              <a:gd name="connsiteY161" fmla="*/ 188647 h 895572"/>
              <a:gd name="connsiteX162" fmla="*/ 330659 w 1090712"/>
              <a:gd name="connsiteY162" fmla="*/ 186509 h 895572"/>
              <a:gd name="connsiteX163" fmla="*/ 335648 w 1090712"/>
              <a:gd name="connsiteY163" fmla="*/ 184371 h 895572"/>
              <a:gd name="connsiteX164" fmla="*/ 340637 w 1090712"/>
              <a:gd name="connsiteY164" fmla="*/ 182470 h 895572"/>
              <a:gd name="connsiteX165" fmla="*/ 345864 w 1090712"/>
              <a:gd name="connsiteY165" fmla="*/ 181282 h 895572"/>
              <a:gd name="connsiteX166" fmla="*/ 351091 w 1090712"/>
              <a:gd name="connsiteY166" fmla="*/ 179856 h 895572"/>
              <a:gd name="connsiteX167" fmla="*/ 357031 w 1090712"/>
              <a:gd name="connsiteY167" fmla="*/ 178431 h 895572"/>
              <a:gd name="connsiteX168" fmla="*/ 368911 w 1090712"/>
              <a:gd name="connsiteY168" fmla="*/ 177243 h 895572"/>
              <a:gd name="connsiteX169" fmla="*/ 381978 w 1090712"/>
              <a:gd name="connsiteY169" fmla="*/ 176768 h 895572"/>
              <a:gd name="connsiteX170" fmla="*/ 609353 w 1090712"/>
              <a:gd name="connsiteY170" fmla="*/ 174629 h 895572"/>
              <a:gd name="connsiteX171" fmla="*/ 602463 w 1090712"/>
              <a:gd name="connsiteY171" fmla="*/ 180807 h 895572"/>
              <a:gd name="connsiteX172" fmla="*/ 596285 w 1090712"/>
              <a:gd name="connsiteY172" fmla="*/ 187459 h 895572"/>
              <a:gd name="connsiteX173" fmla="*/ 583931 w 1090712"/>
              <a:gd name="connsiteY173" fmla="*/ 201715 h 895572"/>
              <a:gd name="connsiteX174" fmla="*/ 571101 w 1090712"/>
              <a:gd name="connsiteY174" fmla="*/ 215495 h 895572"/>
              <a:gd name="connsiteX175" fmla="*/ 564686 w 1090712"/>
              <a:gd name="connsiteY175" fmla="*/ 222148 h 895572"/>
              <a:gd name="connsiteX176" fmla="*/ 558508 w 1090712"/>
              <a:gd name="connsiteY176" fmla="*/ 228325 h 895572"/>
              <a:gd name="connsiteX177" fmla="*/ 557558 w 1090712"/>
              <a:gd name="connsiteY177" fmla="*/ 223335 h 895572"/>
              <a:gd name="connsiteX178" fmla="*/ 557083 w 1090712"/>
              <a:gd name="connsiteY178" fmla="*/ 219059 h 895572"/>
              <a:gd name="connsiteX179" fmla="*/ 557083 w 1090712"/>
              <a:gd name="connsiteY179" fmla="*/ 215020 h 895572"/>
              <a:gd name="connsiteX180" fmla="*/ 557558 w 1090712"/>
              <a:gd name="connsiteY180" fmla="*/ 210981 h 895572"/>
              <a:gd name="connsiteX181" fmla="*/ 558508 w 1090712"/>
              <a:gd name="connsiteY181" fmla="*/ 207417 h 895572"/>
              <a:gd name="connsiteX182" fmla="*/ 560409 w 1090712"/>
              <a:gd name="connsiteY182" fmla="*/ 203853 h 895572"/>
              <a:gd name="connsiteX183" fmla="*/ 562072 w 1090712"/>
              <a:gd name="connsiteY183" fmla="*/ 200764 h 895572"/>
              <a:gd name="connsiteX184" fmla="*/ 564686 w 1090712"/>
              <a:gd name="connsiteY184" fmla="*/ 197676 h 895572"/>
              <a:gd name="connsiteX185" fmla="*/ 567774 w 1090712"/>
              <a:gd name="connsiteY185" fmla="*/ 194587 h 895572"/>
              <a:gd name="connsiteX186" fmla="*/ 571813 w 1090712"/>
              <a:gd name="connsiteY186" fmla="*/ 191973 h 895572"/>
              <a:gd name="connsiteX187" fmla="*/ 576328 w 1090712"/>
              <a:gd name="connsiteY187" fmla="*/ 188647 h 895572"/>
              <a:gd name="connsiteX188" fmla="*/ 581317 w 1090712"/>
              <a:gd name="connsiteY188" fmla="*/ 186034 h 895572"/>
              <a:gd name="connsiteX189" fmla="*/ 587019 w 1090712"/>
              <a:gd name="connsiteY189" fmla="*/ 183420 h 895572"/>
              <a:gd name="connsiteX190" fmla="*/ 593672 w 1090712"/>
              <a:gd name="connsiteY190" fmla="*/ 180332 h 895572"/>
              <a:gd name="connsiteX191" fmla="*/ 586544 w 1090712"/>
              <a:gd name="connsiteY191" fmla="*/ 0 h 895572"/>
              <a:gd name="connsiteX192" fmla="*/ 570150 w 1090712"/>
              <a:gd name="connsiteY192" fmla="*/ 2851 h 895572"/>
              <a:gd name="connsiteX193" fmla="*/ 553519 w 1090712"/>
              <a:gd name="connsiteY193" fmla="*/ 5940 h 895572"/>
              <a:gd name="connsiteX194" fmla="*/ 536650 w 1090712"/>
              <a:gd name="connsiteY194" fmla="*/ 10454 h 895572"/>
              <a:gd name="connsiteX195" fmla="*/ 520256 w 1090712"/>
              <a:gd name="connsiteY195" fmla="*/ 14731 h 895572"/>
              <a:gd name="connsiteX196" fmla="*/ 486993 w 1090712"/>
              <a:gd name="connsiteY196" fmla="*/ 24472 h 895572"/>
              <a:gd name="connsiteX197" fmla="*/ 469887 w 1090712"/>
              <a:gd name="connsiteY197" fmla="*/ 28986 h 895572"/>
              <a:gd name="connsiteX198" fmla="*/ 453493 w 1090712"/>
              <a:gd name="connsiteY198" fmla="*/ 33500 h 895572"/>
              <a:gd name="connsiteX199" fmla="*/ 438762 w 1090712"/>
              <a:gd name="connsiteY199" fmla="*/ 40153 h 895572"/>
              <a:gd name="connsiteX200" fmla="*/ 424507 w 1090712"/>
              <a:gd name="connsiteY200" fmla="*/ 47281 h 895572"/>
              <a:gd name="connsiteX201" fmla="*/ 417379 w 1090712"/>
              <a:gd name="connsiteY201" fmla="*/ 51320 h 895572"/>
              <a:gd name="connsiteX202" fmla="*/ 410727 w 1090712"/>
              <a:gd name="connsiteY202" fmla="*/ 55834 h 895572"/>
              <a:gd name="connsiteX203" fmla="*/ 403599 w 1090712"/>
              <a:gd name="connsiteY203" fmla="*/ 60111 h 895572"/>
              <a:gd name="connsiteX204" fmla="*/ 397422 w 1090712"/>
              <a:gd name="connsiteY204" fmla="*/ 65100 h 895572"/>
              <a:gd name="connsiteX205" fmla="*/ 390769 w 1090712"/>
              <a:gd name="connsiteY205" fmla="*/ 69852 h 895572"/>
              <a:gd name="connsiteX206" fmla="*/ 384592 w 1090712"/>
              <a:gd name="connsiteY206" fmla="*/ 75792 h 895572"/>
              <a:gd name="connsiteX207" fmla="*/ 378889 w 1090712"/>
              <a:gd name="connsiteY207" fmla="*/ 81494 h 895572"/>
              <a:gd name="connsiteX208" fmla="*/ 372950 w 1090712"/>
              <a:gd name="connsiteY208" fmla="*/ 87671 h 895572"/>
              <a:gd name="connsiteX209" fmla="*/ 367723 w 1090712"/>
              <a:gd name="connsiteY209" fmla="*/ 94324 h 895572"/>
              <a:gd name="connsiteX210" fmla="*/ 362733 w 1090712"/>
              <a:gd name="connsiteY210" fmla="*/ 101452 h 895572"/>
              <a:gd name="connsiteX211" fmla="*/ 357981 w 1090712"/>
              <a:gd name="connsiteY211" fmla="*/ 109055 h 895572"/>
              <a:gd name="connsiteX212" fmla="*/ 353467 w 1090712"/>
              <a:gd name="connsiteY212" fmla="*/ 117608 h 895572"/>
              <a:gd name="connsiteX213" fmla="*/ 409064 w 1090712"/>
              <a:gd name="connsiteY213" fmla="*/ 117608 h 895572"/>
              <a:gd name="connsiteX214" fmla="*/ 406925 w 1090712"/>
              <a:gd name="connsiteY214" fmla="*/ 119271 h 895572"/>
              <a:gd name="connsiteX215" fmla="*/ 404074 w 1090712"/>
              <a:gd name="connsiteY215" fmla="*/ 121647 h 895572"/>
              <a:gd name="connsiteX216" fmla="*/ 400510 w 1090712"/>
              <a:gd name="connsiteY216" fmla="*/ 123310 h 895572"/>
              <a:gd name="connsiteX217" fmla="*/ 397422 w 1090712"/>
              <a:gd name="connsiteY217" fmla="*/ 125211 h 895572"/>
              <a:gd name="connsiteX218" fmla="*/ 393383 w 1090712"/>
              <a:gd name="connsiteY218" fmla="*/ 126399 h 895572"/>
              <a:gd name="connsiteX219" fmla="*/ 389581 w 1090712"/>
              <a:gd name="connsiteY219" fmla="*/ 127824 h 895572"/>
              <a:gd name="connsiteX220" fmla="*/ 385542 w 1090712"/>
              <a:gd name="connsiteY220" fmla="*/ 128299 h 895572"/>
              <a:gd name="connsiteX221" fmla="*/ 381503 w 1090712"/>
              <a:gd name="connsiteY221" fmla="*/ 128774 h 895572"/>
              <a:gd name="connsiteX222" fmla="*/ 375326 w 1090712"/>
              <a:gd name="connsiteY222" fmla="*/ 130438 h 895572"/>
              <a:gd name="connsiteX223" fmla="*/ 368435 w 1090712"/>
              <a:gd name="connsiteY223" fmla="*/ 131863 h 895572"/>
              <a:gd name="connsiteX224" fmla="*/ 361783 w 1090712"/>
              <a:gd name="connsiteY224" fmla="*/ 133051 h 895572"/>
              <a:gd name="connsiteX225" fmla="*/ 355606 w 1090712"/>
              <a:gd name="connsiteY225" fmla="*/ 134001 h 895572"/>
              <a:gd name="connsiteX226" fmla="*/ 342300 w 1090712"/>
              <a:gd name="connsiteY226" fmla="*/ 135427 h 895572"/>
              <a:gd name="connsiteX227" fmla="*/ 329471 w 1090712"/>
              <a:gd name="connsiteY227" fmla="*/ 137090 h 895572"/>
              <a:gd name="connsiteX228" fmla="*/ 322818 w 1090712"/>
              <a:gd name="connsiteY228" fmla="*/ 138040 h 895572"/>
              <a:gd name="connsiteX229" fmla="*/ 316403 w 1090712"/>
              <a:gd name="connsiteY229" fmla="*/ 139704 h 895572"/>
              <a:gd name="connsiteX230" fmla="*/ 310226 w 1090712"/>
              <a:gd name="connsiteY230" fmla="*/ 141604 h 895572"/>
              <a:gd name="connsiteX231" fmla="*/ 304048 w 1090712"/>
              <a:gd name="connsiteY231" fmla="*/ 144218 h 895572"/>
              <a:gd name="connsiteX232" fmla="*/ 298346 w 1090712"/>
              <a:gd name="connsiteY232" fmla="*/ 147307 h 895572"/>
              <a:gd name="connsiteX233" fmla="*/ 292406 w 1090712"/>
              <a:gd name="connsiteY233" fmla="*/ 151346 h 895572"/>
              <a:gd name="connsiteX234" fmla="*/ 286704 w 1090712"/>
              <a:gd name="connsiteY234" fmla="*/ 156335 h 895572"/>
              <a:gd name="connsiteX235" fmla="*/ 281240 w 1090712"/>
              <a:gd name="connsiteY235" fmla="*/ 162037 h 895572"/>
              <a:gd name="connsiteX236" fmla="*/ 262232 w 1090712"/>
              <a:gd name="connsiteY236" fmla="*/ 182945 h 895572"/>
              <a:gd name="connsiteX237" fmla="*/ 242987 w 1090712"/>
              <a:gd name="connsiteY237" fmla="*/ 203378 h 895572"/>
              <a:gd name="connsiteX238" fmla="*/ 203547 w 1090712"/>
              <a:gd name="connsiteY238" fmla="*/ 244006 h 895572"/>
              <a:gd name="connsiteX239" fmla="*/ 183827 w 1090712"/>
              <a:gd name="connsiteY239" fmla="*/ 264439 h 895572"/>
              <a:gd name="connsiteX240" fmla="*/ 164345 w 1090712"/>
              <a:gd name="connsiteY240" fmla="*/ 285822 h 895572"/>
              <a:gd name="connsiteX241" fmla="*/ 144862 w 1090712"/>
              <a:gd name="connsiteY241" fmla="*/ 307443 h 895572"/>
              <a:gd name="connsiteX242" fmla="*/ 126093 w 1090712"/>
              <a:gd name="connsiteY242" fmla="*/ 329777 h 895572"/>
              <a:gd name="connsiteX243" fmla="*/ 122054 w 1090712"/>
              <a:gd name="connsiteY243" fmla="*/ 335004 h 895572"/>
              <a:gd name="connsiteX244" fmla="*/ 118015 w 1090712"/>
              <a:gd name="connsiteY244" fmla="*/ 340468 h 895572"/>
              <a:gd name="connsiteX245" fmla="*/ 110887 w 1090712"/>
              <a:gd name="connsiteY245" fmla="*/ 352110 h 895572"/>
              <a:gd name="connsiteX246" fmla="*/ 104709 w 1090712"/>
              <a:gd name="connsiteY246" fmla="*/ 363514 h 895572"/>
              <a:gd name="connsiteX247" fmla="*/ 99007 w 1090712"/>
              <a:gd name="connsiteY247" fmla="*/ 375156 h 895572"/>
              <a:gd name="connsiteX248" fmla="*/ 87840 w 1090712"/>
              <a:gd name="connsiteY248" fmla="*/ 400103 h 895572"/>
              <a:gd name="connsiteX249" fmla="*/ 82138 w 1090712"/>
              <a:gd name="connsiteY249" fmla="*/ 412458 h 895572"/>
              <a:gd name="connsiteX250" fmla="*/ 75723 w 1090712"/>
              <a:gd name="connsiteY250" fmla="*/ 425050 h 895572"/>
              <a:gd name="connsiteX251" fmla="*/ 75723 w 1090712"/>
              <a:gd name="connsiteY251" fmla="*/ 429802 h 895572"/>
              <a:gd name="connsiteX252" fmla="*/ 76674 w 1090712"/>
              <a:gd name="connsiteY252" fmla="*/ 436217 h 895572"/>
              <a:gd name="connsiteX253" fmla="*/ 77149 w 1090712"/>
              <a:gd name="connsiteY253" fmla="*/ 439306 h 895572"/>
              <a:gd name="connsiteX254" fmla="*/ 78574 w 1090712"/>
              <a:gd name="connsiteY254" fmla="*/ 442395 h 895572"/>
              <a:gd name="connsiteX255" fmla="*/ 79762 w 1090712"/>
              <a:gd name="connsiteY255" fmla="*/ 445008 h 895572"/>
              <a:gd name="connsiteX256" fmla="*/ 81663 w 1090712"/>
              <a:gd name="connsiteY256" fmla="*/ 447147 h 895572"/>
              <a:gd name="connsiteX257" fmla="*/ 94018 w 1090712"/>
              <a:gd name="connsiteY257" fmla="*/ 468055 h 895572"/>
              <a:gd name="connsiteX258" fmla="*/ 106848 w 1090712"/>
              <a:gd name="connsiteY258" fmla="*/ 488963 h 895572"/>
              <a:gd name="connsiteX259" fmla="*/ 113975 w 1090712"/>
              <a:gd name="connsiteY259" fmla="*/ 499654 h 895572"/>
              <a:gd name="connsiteX260" fmla="*/ 121103 w 1090712"/>
              <a:gd name="connsiteY260" fmla="*/ 510346 h 895572"/>
              <a:gd name="connsiteX261" fmla="*/ 128706 w 1090712"/>
              <a:gd name="connsiteY261" fmla="*/ 520562 h 895572"/>
              <a:gd name="connsiteX262" fmla="*/ 137259 w 1090712"/>
              <a:gd name="connsiteY262" fmla="*/ 531254 h 895572"/>
              <a:gd name="connsiteX263" fmla="*/ 149614 w 1090712"/>
              <a:gd name="connsiteY263" fmla="*/ 514385 h 895572"/>
              <a:gd name="connsiteX264" fmla="*/ 162206 w 1090712"/>
              <a:gd name="connsiteY264" fmla="*/ 498466 h 895572"/>
              <a:gd name="connsiteX265" fmla="*/ 174561 w 1090712"/>
              <a:gd name="connsiteY265" fmla="*/ 483260 h 895572"/>
              <a:gd name="connsiteX266" fmla="*/ 180739 w 1090712"/>
              <a:gd name="connsiteY266" fmla="*/ 476133 h 895572"/>
              <a:gd name="connsiteX267" fmla="*/ 186916 w 1090712"/>
              <a:gd name="connsiteY267" fmla="*/ 469480 h 895572"/>
              <a:gd name="connsiteX268" fmla="*/ 182639 w 1090712"/>
              <a:gd name="connsiteY268" fmla="*/ 482310 h 895572"/>
              <a:gd name="connsiteX269" fmla="*/ 178125 w 1090712"/>
              <a:gd name="connsiteY269" fmla="*/ 495615 h 895572"/>
              <a:gd name="connsiteX270" fmla="*/ 172423 w 1090712"/>
              <a:gd name="connsiteY270" fmla="*/ 509871 h 895572"/>
              <a:gd name="connsiteX271" fmla="*/ 164820 w 1090712"/>
              <a:gd name="connsiteY271" fmla="*/ 525552 h 895572"/>
              <a:gd name="connsiteX272" fmla="*/ 156267 w 1090712"/>
              <a:gd name="connsiteY272" fmla="*/ 538381 h 895572"/>
              <a:gd name="connsiteX273" fmla="*/ 152703 w 1090712"/>
              <a:gd name="connsiteY273" fmla="*/ 544559 h 895572"/>
              <a:gd name="connsiteX274" fmla="*/ 148664 w 1090712"/>
              <a:gd name="connsiteY274" fmla="*/ 551449 h 895572"/>
              <a:gd name="connsiteX275" fmla="*/ 145100 w 1090712"/>
              <a:gd name="connsiteY275" fmla="*/ 558339 h 895572"/>
              <a:gd name="connsiteX276" fmla="*/ 142011 w 1090712"/>
              <a:gd name="connsiteY276" fmla="*/ 565467 h 895572"/>
              <a:gd name="connsiteX277" fmla="*/ 139398 w 1090712"/>
              <a:gd name="connsiteY277" fmla="*/ 573070 h 895572"/>
              <a:gd name="connsiteX278" fmla="*/ 137259 w 1090712"/>
              <a:gd name="connsiteY278" fmla="*/ 581623 h 895572"/>
              <a:gd name="connsiteX279" fmla="*/ 136309 w 1090712"/>
              <a:gd name="connsiteY279" fmla="*/ 583761 h 895572"/>
              <a:gd name="connsiteX280" fmla="*/ 135359 w 1090712"/>
              <a:gd name="connsiteY280" fmla="*/ 586137 h 895572"/>
              <a:gd name="connsiteX281" fmla="*/ 134883 w 1090712"/>
              <a:gd name="connsiteY281" fmla="*/ 590889 h 895572"/>
              <a:gd name="connsiteX282" fmla="*/ 134883 w 1090712"/>
              <a:gd name="connsiteY282" fmla="*/ 595879 h 895572"/>
              <a:gd name="connsiteX283" fmla="*/ 135359 w 1090712"/>
              <a:gd name="connsiteY283" fmla="*/ 601106 h 895572"/>
              <a:gd name="connsiteX284" fmla="*/ 136784 w 1090712"/>
              <a:gd name="connsiteY284" fmla="*/ 606095 h 895572"/>
              <a:gd name="connsiteX285" fmla="*/ 138447 w 1090712"/>
              <a:gd name="connsiteY285" fmla="*/ 611322 h 895572"/>
              <a:gd name="connsiteX286" fmla="*/ 140348 w 1090712"/>
              <a:gd name="connsiteY286" fmla="*/ 616311 h 895572"/>
              <a:gd name="connsiteX287" fmla="*/ 142486 w 1090712"/>
              <a:gd name="connsiteY287" fmla="*/ 620826 h 895572"/>
              <a:gd name="connsiteX288" fmla="*/ 148664 w 1090712"/>
              <a:gd name="connsiteY288" fmla="*/ 629616 h 895572"/>
              <a:gd name="connsiteX289" fmla="*/ 155554 w 1090712"/>
              <a:gd name="connsiteY289" fmla="*/ 637219 h 895572"/>
              <a:gd name="connsiteX290" fmla="*/ 162444 w 1090712"/>
              <a:gd name="connsiteY290" fmla="*/ 643872 h 895572"/>
              <a:gd name="connsiteX291" fmla="*/ 169572 w 1090712"/>
              <a:gd name="connsiteY291" fmla="*/ 649099 h 895572"/>
              <a:gd name="connsiteX292" fmla="*/ 177175 w 1090712"/>
              <a:gd name="connsiteY292" fmla="*/ 653613 h 895572"/>
              <a:gd name="connsiteX293" fmla="*/ 184778 w 1090712"/>
              <a:gd name="connsiteY293" fmla="*/ 657177 h 895572"/>
              <a:gd name="connsiteX294" fmla="*/ 192856 w 1090712"/>
              <a:gd name="connsiteY294" fmla="*/ 659553 h 895572"/>
              <a:gd name="connsiteX295" fmla="*/ 200934 w 1090712"/>
              <a:gd name="connsiteY295" fmla="*/ 661216 h 895572"/>
              <a:gd name="connsiteX296" fmla="*/ 209250 w 1090712"/>
              <a:gd name="connsiteY296" fmla="*/ 661691 h 895572"/>
              <a:gd name="connsiteX297" fmla="*/ 218278 w 1090712"/>
              <a:gd name="connsiteY297" fmla="*/ 661691 h 895572"/>
              <a:gd name="connsiteX298" fmla="*/ 227069 w 1090712"/>
              <a:gd name="connsiteY298" fmla="*/ 660266 h 895572"/>
              <a:gd name="connsiteX299" fmla="*/ 236335 w 1090712"/>
              <a:gd name="connsiteY299" fmla="*/ 658603 h 895572"/>
              <a:gd name="connsiteX300" fmla="*/ 245838 w 1090712"/>
              <a:gd name="connsiteY300" fmla="*/ 655514 h 895572"/>
              <a:gd name="connsiteX301" fmla="*/ 255580 w 1090712"/>
              <a:gd name="connsiteY301" fmla="*/ 652425 h 895572"/>
              <a:gd name="connsiteX302" fmla="*/ 265321 w 1090712"/>
              <a:gd name="connsiteY302" fmla="*/ 647911 h 895572"/>
              <a:gd name="connsiteX303" fmla="*/ 276013 w 1090712"/>
              <a:gd name="connsiteY303" fmla="*/ 642922 h 895572"/>
              <a:gd name="connsiteX304" fmla="*/ 288367 w 1090712"/>
              <a:gd name="connsiteY304" fmla="*/ 635081 h 895572"/>
              <a:gd name="connsiteX305" fmla="*/ 301910 w 1090712"/>
              <a:gd name="connsiteY305" fmla="*/ 627478 h 895572"/>
              <a:gd name="connsiteX306" fmla="*/ 315215 w 1090712"/>
              <a:gd name="connsiteY306" fmla="*/ 620350 h 895572"/>
              <a:gd name="connsiteX307" fmla="*/ 329471 w 1090712"/>
              <a:gd name="connsiteY307" fmla="*/ 613698 h 895572"/>
              <a:gd name="connsiteX308" fmla="*/ 343726 w 1090712"/>
              <a:gd name="connsiteY308" fmla="*/ 607283 h 895572"/>
              <a:gd name="connsiteX309" fmla="*/ 357981 w 1090712"/>
              <a:gd name="connsiteY309" fmla="*/ 602056 h 895572"/>
              <a:gd name="connsiteX310" fmla="*/ 371999 w 1090712"/>
              <a:gd name="connsiteY310" fmla="*/ 597066 h 895572"/>
              <a:gd name="connsiteX311" fmla="*/ 386730 w 1090712"/>
              <a:gd name="connsiteY311" fmla="*/ 592790 h 895572"/>
              <a:gd name="connsiteX312" fmla="*/ 394808 w 1090712"/>
              <a:gd name="connsiteY312" fmla="*/ 590414 h 895572"/>
              <a:gd name="connsiteX313" fmla="*/ 402411 w 1090712"/>
              <a:gd name="connsiteY313" fmla="*/ 587325 h 895572"/>
              <a:gd name="connsiteX314" fmla="*/ 409064 w 1090712"/>
              <a:gd name="connsiteY314" fmla="*/ 583761 h 895572"/>
              <a:gd name="connsiteX315" fmla="*/ 411677 w 1090712"/>
              <a:gd name="connsiteY315" fmla="*/ 581623 h 895572"/>
              <a:gd name="connsiteX316" fmla="*/ 414766 w 1090712"/>
              <a:gd name="connsiteY316" fmla="*/ 579247 h 895572"/>
              <a:gd name="connsiteX317" fmla="*/ 417142 w 1090712"/>
              <a:gd name="connsiteY317" fmla="*/ 577109 h 895572"/>
              <a:gd name="connsiteX318" fmla="*/ 419280 w 1090712"/>
              <a:gd name="connsiteY318" fmla="*/ 574495 h 895572"/>
              <a:gd name="connsiteX319" fmla="*/ 420943 w 1090712"/>
              <a:gd name="connsiteY319" fmla="*/ 571407 h 895572"/>
              <a:gd name="connsiteX320" fmla="*/ 422844 w 1090712"/>
              <a:gd name="connsiteY320" fmla="*/ 568318 h 895572"/>
              <a:gd name="connsiteX321" fmla="*/ 424269 w 1090712"/>
              <a:gd name="connsiteY321" fmla="*/ 565229 h 895572"/>
              <a:gd name="connsiteX322" fmla="*/ 424982 w 1090712"/>
              <a:gd name="connsiteY322" fmla="*/ 561665 h 895572"/>
              <a:gd name="connsiteX323" fmla="*/ 425457 w 1090712"/>
              <a:gd name="connsiteY323" fmla="*/ 557626 h 895572"/>
              <a:gd name="connsiteX324" fmla="*/ 425932 w 1090712"/>
              <a:gd name="connsiteY324" fmla="*/ 553587 h 895572"/>
              <a:gd name="connsiteX325" fmla="*/ 425932 w 1090712"/>
              <a:gd name="connsiteY325" fmla="*/ 413884 h 895572"/>
              <a:gd name="connsiteX326" fmla="*/ 425932 w 1090712"/>
              <a:gd name="connsiteY326" fmla="*/ 285347 h 895572"/>
              <a:gd name="connsiteX327" fmla="*/ 429496 w 1090712"/>
              <a:gd name="connsiteY327" fmla="*/ 300078 h 895572"/>
              <a:gd name="connsiteX328" fmla="*/ 433060 w 1090712"/>
              <a:gd name="connsiteY328" fmla="*/ 314096 h 895572"/>
              <a:gd name="connsiteX329" fmla="*/ 436149 w 1090712"/>
              <a:gd name="connsiteY329" fmla="*/ 328826 h 895572"/>
              <a:gd name="connsiteX330" fmla="*/ 438762 w 1090712"/>
              <a:gd name="connsiteY330" fmla="*/ 343082 h 895572"/>
              <a:gd name="connsiteX331" fmla="*/ 443752 w 1090712"/>
              <a:gd name="connsiteY331" fmla="*/ 370642 h 895572"/>
              <a:gd name="connsiteX332" fmla="*/ 447791 w 1090712"/>
              <a:gd name="connsiteY332" fmla="*/ 397015 h 895572"/>
              <a:gd name="connsiteX333" fmla="*/ 451830 w 1090712"/>
              <a:gd name="connsiteY333" fmla="*/ 421962 h 895572"/>
              <a:gd name="connsiteX334" fmla="*/ 454919 w 1090712"/>
              <a:gd name="connsiteY334" fmla="*/ 446434 h 895572"/>
              <a:gd name="connsiteX335" fmla="*/ 456106 w 1090712"/>
              <a:gd name="connsiteY335" fmla="*/ 458313 h 895572"/>
              <a:gd name="connsiteX336" fmla="*/ 457057 w 1090712"/>
              <a:gd name="connsiteY336" fmla="*/ 470430 h 895572"/>
              <a:gd name="connsiteX337" fmla="*/ 457532 w 1090712"/>
              <a:gd name="connsiteY337" fmla="*/ 482310 h 895572"/>
              <a:gd name="connsiteX338" fmla="*/ 457532 w 1090712"/>
              <a:gd name="connsiteY338" fmla="*/ 493952 h 895572"/>
              <a:gd name="connsiteX339" fmla="*/ 457532 w 1090712"/>
              <a:gd name="connsiteY339" fmla="*/ 506069 h 895572"/>
              <a:gd name="connsiteX340" fmla="*/ 456582 w 1090712"/>
              <a:gd name="connsiteY340" fmla="*/ 517473 h 895572"/>
              <a:gd name="connsiteX341" fmla="*/ 455869 w 1090712"/>
              <a:gd name="connsiteY341" fmla="*/ 529116 h 895572"/>
              <a:gd name="connsiteX342" fmla="*/ 453968 w 1090712"/>
              <a:gd name="connsiteY342" fmla="*/ 540757 h 895572"/>
              <a:gd name="connsiteX343" fmla="*/ 452305 w 1090712"/>
              <a:gd name="connsiteY343" fmla="*/ 552162 h 895572"/>
              <a:gd name="connsiteX344" fmla="*/ 449454 w 1090712"/>
              <a:gd name="connsiteY344" fmla="*/ 563804 h 895572"/>
              <a:gd name="connsiteX345" fmla="*/ 446365 w 1090712"/>
              <a:gd name="connsiteY345" fmla="*/ 575446 h 895572"/>
              <a:gd name="connsiteX346" fmla="*/ 442326 w 1090712"/>
              <a:gd name="connsiteY346" fmla="*/ 586850 h 895572"/>
              <a:gd name="connsiteX347" fmla="*/ 440188 w 1090712"/>
              <a:gd name="connsiteY347" fmla="*/ 591364 h 895572"/>
              <a:gd name="connsiteX348" fmla="*/ 437574 w 1090712"/>
              <a:gd name="connsiteY348" fmla="*/ 595403 h 895572"/>
              <a:gd name="connsiteX349" fmla="*/ 434486 w 1090712"/>
              <a:gd name="connsiteY349" fmla="*/ 598967 h 895572"/>
              <a:gd name="connsiteX350" fmla="*/ 431397 w 1090712"/>
              <a:gd name="connsiteY350" fmla="*/ 602531 h 895572"/>
              <a:gd name="connsiteX351" fmla="*/ 428071 w 1090712"/>
              <a:gd name="connsiteY351" fmla="*/ 605145 h 895572"/>
              <a:gd name="connsiteX352" fmla="*/ 424982 w 1090712"/>
              <a:gd name="connsiteY352" fmla="*/ 607283 h 895572"/>
              <a:gd name="connsiteX353" fmla="*/ 422369 w 1090712"/>
              <a:gd name="connsiteY353" fmla="*/ 608708 h 895572"/>
              <a:gd name="connsiteX354" fmla="*/ 420230 w 1090712"/>
              <a:gd name="connsiteY354" fmla="*/ 609659 h 895572"/>
              <a:gd name="connsiteX355" fmla="*/ 410727 w 1090712"/>
              <a:gd name="connsiteY355" fmla="*/ 610847 h 895572"/>
              <a:gd name="connsiteX356" fmla="*/ 401461 w 1090712"/>
              <a:gd name="connsiteY356" fmla="*/ 612748 h 895572"/>
              <a:gd name="connsiteX357" fmla="*/ 392670 w 1090712"/>
              <a:gd name="connsiteY357" fmla="*/ 614886 h 895572"/>
              <a:gd name="connsiteX358" fmla="*/ 383641 w 1090712"/>
              <a:gd name="connsiteY358" fmla="*/ 617262 h 895572"/>
              <a:gd name="connsiteX359" fmla="*/ 374850 w 1090712"/>
              <a:gd name="connsiteY359" fmla="*/ 620350 h 895572"/>
              <a:gd name="connsiteX360" fmla="*/ 365822 w 1090712"/>
              <a:gd name="connsiteY360" fmla="*/ 623914 h 895572"/>
              <a:gd name="connsiteX361" fmla="*/ 348478 w 1090712"/>
              <a:gd name="connsiteY361" fmla="*/ 631042 h 895572"/>
              <a:gd name="connsiteX362" fmla="*/ 331609 w 1090712"/>
              <a:gd name="connsiteY362" fmla="*/ 639358 h 895572"/>
              <a:gd name="connsiteX363" fmla="*/ 314740 w 1090712"/>
              <a:gd name="connsiteY363" fmla="*/ 647911 h 895572"/>
              <a:gd name="connsiteX364" fmla="*/ 281240 w 1090712"/>
              <a:gd name="connsiteY364" fmla="*/ 665255 h 895572"/>
              <a:gd name="connsiteX365" fmla="*/ 274587 w 1090712"/>
              <a:gd name="connsiteY365" fmla="*/ 669294 h 895572"/>
              <a:gd name="connsiteX366" fmla="*/ 267935 w 1090712"/>
              <a:gd name="connsiteY366" fmla="*/ 672858 h 895572"/>
              <a:gd name="connsiteX367" fmla="*/ 261757 w 1090712"/>
              <a:gd name="connsiteY367" fmla="*/ 675947 h 895572"/>
              <a:gd name="connsiteX368" fmla="*/ 255105 w 1090712"/>
              <a:gd name="connsiteY368" fmla="*/ 679035 h 895572"/>
              <a:gd name="connsiteX369" fmla="*/ 248927 w 1090712"/>
              <a:gd name="connsiteY369" fmla="*/ 681174 h 895572"/>
              <a:gd name="connsiteX370" fmla="*/ 242987 w 1090712"/>
              <a:gd name="connsiteY370" fmla="*/ 683075 h 895572"/>
              <a:gd name="connsiteX371" fmla="*/ 236810 w 1090712"/>
              <a:gd name="connsiteY371" fmla="*/ 684738 h 895572"/>
              <a:gd name="connsiteX372" fmla="*/ 231108 w 1090712"/>
              <a:gd name="connsiteY372" fmla="*/ 686163 h 895572"/>
              <a:gd name="connsiteX373" fmla="*/ 225406 w 1090712"/>
              <a:gd name="connsiteY373" fmla="*/ 687114 h 895572"/>
              <a:gd name="connsiteX374" fmla="*/ 219466 w 1090712"/>
              <a:gd name="connsiteY374" fmla="*/ 687589 h 895572"/>
              <a:gd name="connsiteX375" fmla="*/ 213764 w 1090712"/>
              <a:gd name="connsiteY375" fmla="*/ 687589 h 895572"/>
              <a:gd name="connsiteX376" fmla="*/ 208299 w 1090712"/>
              <a:gd name="connsiteY376" fmla="*/ 687589 h 895572"/>
              <a:gd name="connsiteX377" fmla="*/ 203072 w 1090712"/>
              <a:gd name="connsiteY377" fmla="*/ 687114 h 895572"/>
              <a:gd name="connsiteX378" fmla="*/ 197607 w 1090712"/>
              <a:gd name="connsiteY378" fmla="*/ 686163 h 895572"/>
              <a:gd name="connsiteX379" fmla="*/ 192380 w 1090712"/>
              <a:gd name="connsiteY379" fmla="*/ 684738 h 895572"/>
              <a:gd name="connsiteX380" fmla="*/ 186916 w 1090712"/>
              <a:gd name="connsiteY380" fmla="*/ 683550 h 895572"/>
              <a:gd name="connsiteX381" fmla="*/ 181689 w 1090712"/>
              <a:gd name="connsiteY381" fmla="*/ 681649 h 895572"/>
              <a:gd name="connsiteX382" fmla="*/ 176699 w 1090712"/>
              <a:gd name="connsiteY382" fmla="*/ 679986 h 895572"/>
              <a:gd name="connsiteX383" fmla="*/ 171472 w 1090712"/>
              <a:gd name="connsiteY383" fmla="*/ 677610 h 895572"/>
              <a:gd name="connsiteX384" fmla="*/ 166483 w 1090712"/>
              <a:gd name="connsiteY384" fmla="*/ 674996 h 895572"/>
              <a:gd name="connsiteX385" fmla="*/ 156742 w 1090712"/>
              <a:gd name="connsiteY385" fmla="*/ 669294 h 895572"/>
              <a:gd name="connsiteX386" fmla="*/ 147001 w 1090712"/>
              <a:gd name="connsiteY386" fmla="*/ 662167 h 895572"/>
              <a:gd name="connsiteX387" fmla="*/ 137735 w 1090712"/>
              <a:gd name="connsiteY387" fmla="*/ 654564 h 895572"/>
              <a:gd name="connsiteX388" fmla="*/ 127756 w 1090712"/>
              <a:gd name="connsiteY388" fmla="*/ 645535 h 895572"/>
              <a:gd name="connsiteX389" fmla="*/ 118490 w 1090712"/>
              <a:gd name="connsiteY389" fmla="*/ 636269 h 895572"/>
              <a:gd name="connsiteX390" fmla="*/ 109224 w 1090712"/>
              <a:gd name="connsiteY390" fmla="*/ 626053 h 895572"/>
              <a:gd name="connsiteX391" fmla="*/ 107323 w 1090712"/>
              <a:gd name="connsiteY391" fmla="*/ 623914 h 895572"/>
              <a:gd name="connsiteX392" fmla="*/ 106135 w 1090712"/>
              <a:gd name="connsiteY392" fmla="*/ 620350 h 895572"/>
              <a:gd name="connsiteX393" fmla="*/ 105185 w 1090712"/>
              <a:gd name="connsiteY393" fmla="*/ 616311 h 895572"/>
              <a:gd name="connsiteX394" fmla="*/ 105185 w 1090712"/>
              <a:gd name="connsiteY394" fmla="*/ 612272 h 895572"/>
              <a:gd name="connsiteX395" fmla="*/ 105185 w 1090712"/>
              <a:gd name="connsiteY395" fmla="*/ 608233 h 895572"/>
              <a:gd name="connsiteX396" fmla="*/ 106135 w 1090712"/>
              <a:gd name="connsiteY396" fmla="*/ 604194 h 895572"/>
              <a:gd name="connsiteX397" fmla="*/ 107323 w 1090712"/>
              <a:gd name="connsiteY397" fmla="*/ 600630 h 895572"/>
              <a:gd name="connsiteX398" fmla="*/ 109224 w 1090712"/>
              <a:gd name="connsiteY398" fmla="*/ 598017 h 895572"/>
              <a:gd name="connsiteX399" fmla="*/ 111837 w 1090712"/>
              <a:gd name="connsiteY399" fmla="*/ 591840 h 895572"/>
              <a:gd name="connsiteX400" fmla="*/ 113975 w 1090712"/>
              <a:gd name="connsiteY400" fmla="*/ 586137 h 895572"/>
              <a:gd name="connsiteX401" fmla="*/ 115401 w 1090712"/>
              <a:gd name="connsiteY401" fmla="*/ 579722 h 895572"/>
              <a:gd name="connsiteX402" fmla="*/ 115876 w 1090712"/>
              <a:gd name="connsiteY402" fmla="*/ 574020 h 895572"/>
              <a:gd name="connsiteX403" fmla="*/ 115876 w 1090712"/>
              <a:gd name="connsiteY403" fmla="*/ 568318 h 895572"/>
              <a:gd name="connsiteX404" fmla="*/ 115401 w 1090712"/>
              <a:gd name="connsiteY404" fmla="*/ 562378 h 895572"/>
              <a:gd name="connsiteX405" fmla="*/ 114451 w 1090712"/>
              <a:gd name="connsiteY405" fmla="*/ 557151 h 895572"/>
              <a:gd name="connsiteX406" fmla="*/ 112788 w 1090712"/>
              <a:gd name="connsiteY406" fmla="*/ 551449 h 895572"/>
              <a:gd name="connsiteX407" fmla="*/ 110412 w 1090712"/>
              <a:gd name="connsiteY407" fmla="*/ 545984 h 895572"/>
              <a:gd name="connsiteX408" fmla="*/ 108273 w 1090712"/>
              <a:gd name="connsiteY408" fmla="*/ 540757 h 895572"/>
              <a:gd name="connsiteX409" fmla="*/ 105185 w 1090712"/>
              <a:gd name="connsiteY409" fmla="*/ 535293 h 895572"/>
              <a:gd name="connsiteX410" fmla="*/ 102096 w 1090712"/>
              <a:gd name="connsiteY410" fmla="*/ 530066 h 895572"/>
              <a:gd name="connsiteX411" fmla="*/ 94968 w 1090712"/>
              <a:gd name="connsiteY411" fmla="*/ 519374 h 895572"/>
              <a:gd name="connsiteX412" fmla="*/ 86890 w 1090712"/>
              <a:gd name="connsiteY412" fmla="*/ 508683 h 895572"/>
              <a:gd name="connsiteX413" fmla="*/ 78812 w 1090712"/>
              <a:gd name="connsiteY413" fmla="*/ 497991 h 895572"/>
              <a:gd name="connsiteX414" fmla="*/ 70972 w 1090712"/>
              <a:gd name="connsiteY414" fmla="*/ 486824 h 895572"/>
              <a:gd name="connsiteX415" fmla="*/ 67408 w 1090712"/>
              <a:gd name="connsiteY415" fmla="*/ 481122 h 895572"/>
              <a:gd name="connsiteX416" fmla="*/ 64319 w 1090712"/>
              <a:gd name="connsiteY416" fmla="*/ 474707 h 895572"/>
              <a:gd name="connsiteX417" fmla="*/ 61230 w 1090712"/>
              <a:gd name="connsiteY417" fmla="*/ 469005 h 895572"/>
              <a:gd name="connsiteX418" fmla="*/ 58379 w 1090712"/>
              <a:gd name="connsiteY418" fmla="*/ 462828 h 895572"/>
              <a:gd name="connsiteX419" fmla="*/ 56716 w 1090712"/>
              <a:gd name="connsiteY419" fmla="*/ 456175 h 895572"/>
              <a:gd name="connsiteX420" fmla="*/ 54815 w 1090712"/>
              <a:gd name="connsiteY420" fmla="*/ 449998 h 895572"/>
              <a:gd name="connsiteX421" fmla="*/ 54103 w 1090712"/>
              <a:gd name="connsiteY421" fmla="*/ 443345 h 895572"/>
              <a:gd name="connsiteX422" fmla="*/ 53627 w 1090712"/>
              <a:gd name="connsiteY422" fmla="*/ 436455 h 895572"/>
              <a:gd name="connsiteX423" fmla="*/ 53627 w 1090712"/>
              <a:gd name="connsiteY423" fmla="*/ 429327 h 895572"/>
              <a:gd name="connsiteX424" fmla="*/ 54815 w 1090712"/>
              <a:gd name="connsiteY424" fmla="*/ 422675 h 895572"/>
              <a:gd name="connsiteX425" fmla="*/ 56716 w 1090712"/>
              <a:gd name="connsiteY425" fmla="*/ 415547 h 895572"/>
              <a:gd name="connsiteX426" fmla="*/ 59330 w 1090712"/>
              <a:gd name="connsiteY426" fmla="*/ 408182 h 895572"/>
              <a:gd name="connsiteX427" fmla="*/ 60280 w 1090712"/>
              <a:gd name="connsiteY427" fmla="*/ 403192 h 895572"/>
              <a:gd name="connsiteX428" fmla="*/ 61943 w 1090712"/>
              <a:gd name="connsiteY428" fmla="*/ 397965 h 895572"/>
              <a:gd name="connsiteX429" fmla="*/ 65507 w 1090712"/>
              <a:gd name="connsiteY429" fmla="*/ 387986 h 895572"/>
              <a:gd name="connsiteX430" fmla="*/ 69546 w 1090712"/>
              <a:gd name="connsiteY430" fmla="*/ 378720 h 895572"/>
              <a:gd name="connsiteX431" fmla="*/ 74535 w 1090712"/>
              <a:gd name="connsiteY431" fmla="*/ 369929 h 895572"/>
              <a:gd name="connsiteX432" fmla="*/ 79762 w 1090712"/>
              <a:gd name="connsiteY432" fmla="*/ 360901 h 895572"/>
              <a:gd name="connsiteX433" fmla="*/ 85940 w 1090712"/>
              <a:gd name="connsiteY433" fmla="*/ 352585 h 895572"/>
              <a:gd name="connsiteX434" fmla="*/ 98057 w 1090712"/>
              <a:gd name="connsiteY434" fmla="*/ 335479 h 895572"/>
              <a:gd name="connsiteX435" fmla="*/ 102571 w 1090712"/>
              <a:gd name="connsiteY435" fmla="*/ 328113 h 895572"/>
              <a:gd name="connsiteX436" fmla="*/ 106848 w 1090712"/>
              <a:gd name="connsiteY436" fmla="*/ 320986 h 895572"/>
              <a:gd name="connsiteX437" fmla="*/ 116827 w 1090712"/>
              <a:gd name="connsiteY437" fmla="*/ 307205 h 895572"/>
              <a:gd name="connsiteX438" fmla="*/ 127043 w 1090712"/>
              <a:gd name="connsiteY438" fmla="*/ 293188 h 895572"/>
              <a:gd name="connsiteX439" fmla="*/ 137735 w 1090712"/>
              <a:gd name="connsiteY439" fmla="*/ 279407 h 895572"/>
              <a:gd name="connsiteX440" fmla="*/ 159831 w 1090712"/>
              <a:gd name="connsiteY440" fmla="*/ 251847 h 895572"/>
              <a:gd name="connsiteX441" fmla="*/ 170522 w 1090712"/>
              <a:gd name="connsiteY441" fmla="*/ 238066 h 895572"/>
              <a:gd name="connsiteX442" fmla="*/ 181214 w 1090712"/>
              <a:gd name="connsiteY442" fmla="*/ 223336 h 895572"/>
              <a:gd name="connsiteX443" fmla="*/ 164820 w 1090712"/>
              <a:gd name="connsiteY443" fmla="*/ 223336 h 895572"/>
              <a:gd name="connsiteX444" fmla="*/ 137972 w 1090712"/>
              <a:gd name="connsiteY444" fmla="*/ 230226 h 895572"/>
              <a:gd name="connsiteX445" fmla="*/ 125142 w 1090712"/>
              <a:gd name="connsiteY445" fmla="*/ 233790 h 895572"/>
              <a:gd name="connsiteX446" fmla="*/ 112788 w 1090712"/>
              <a:gd name="connsiteY446" fmla="*/ 237591 h 895572"/>
              <a:gd name="connsiteX447" fmla="*/ 100195 w 1090712"/>
              <a:gd name="connsiteY447" fmla="*/ 241630 h 895572"/>
              <a:gd name="connsiteX448" fmla="*/ 87840 w 1090712"/>
              <a:gd name="connsiteY448" fmla="*/ 245669 h 895572"/>
              <a:gd name="connsiteX449" fmla="*/ 75723 w 1090712"/>
              <a:gd name="connsiteY449" fmla="*/ 250183 h 895572"/>
              <a:gd name="connsiteX450" fmla="*/ 64319 w 1090712"/>
              <a:gd name="connsiteY450" fmla="*/ 254935 h 895572"/>
              <a:gd name="connsiteX451" fmla="*/ 52677 w 1090712"/>
              <a:gd name="connsiteY451" fmla="*/ 260400 h 895572"/>
              <a:gd name="connsiteX452" fmla="*/ 41035 w 1090712"/>
              <a:gd name="connsiteY452" fmla="*/ 265627 h 895572"/>
              <a:gd name="connsiteX453" fmla="*/ 29868 w 1090712"/>
              <a:gd name="connsiteY453" fmla="*/ 271567 h 895572"/>
              <a:gd name="connsiteX454" fmla="*/ 18939 w 1090712"/>
              <a:gd name="connsiteY454" fmla="*/ 277744 h 895572"/>
              <a:gd name="connsiteX455" fmla="*/ 7772 w 1090712"/>
              <a:gd name="connsiteY455" fmla="*/ 284397 h 895572"/>
              <a:gd name="connsiteX456" fmla="*/ 0 w 1090712"/>
              <a:gd name="connsiteY456" fmla="*/ 289924 h 895572"/>
              <a:gd name="connsiteX457" fmla="*/ 0 w 1090712"/>
              <a:gd name="connsiteY457" fmla="*/ 895572 h 895572"/>
              <a:gd name="connsiteX458" fmla="*/ 125653 w 1090712"/>
              <a:gd name="connsiteY458" fmla="*/ 895572 h 895572"/>
              <a:gd name="connsiteX459" fmla="*/ 127756 w 1090712"/>
              <a:gd name="connsiteY459" fmla="*/ 892155 h 895572"/>
              <a:gd name="connsiteX460" fmla="*/ 131082 w 1090712"/>
              <a:gd name="connsiteY460" fmla="*/ 885502 h 895572"/>
              <a:gd name="connsiteX461" fmla="*/ 133696 w 1090712"/>
              <a:gd name="connsiteY461" fmla="*/ 878374 h 895572"/>
              <a:gd name="connsiteX462" fmla="*/ 135834 w 1090712"/>
              <a:gd name="connsiteY462" fmla="*/ 871722 h 895572"/>
              <a:gd name="connsiteX463" fmla="*/ 137735 w 1090712"/>
              <a:gd name="connsiteY463" fmla="*/ 864594 h 895572"/>
              <a:gd name="connsiteX464" fmla="*/ 138923 w 1090712"/>
              <a:gd name="connsiteY464" fmla="*/ 857466 h 895572"/>
              <a:gd name="connsiteX465" fmla="*/ 140348 w 1090712"/>
              <a:gd name="connsiteY465" fmla="*/ 850339 h 895572"/>
              <a:gd name="connsiteX466" fmla="*/ 141298 w 1090712"/>
              <a:gd name="connsiteY466" fmla="*/ 843211 h 895572"/>
              <a:gd name="connsiteX467" fmla="*/ 142011 w 1090712"/>
              <a:gd name="connsiteY467" fmla="*/ 828955 h 895572"/>
              <a:gd name="connsiteX468" fmla="*/ 142486 w 1090712"/>
              <a:gd name="connsiteY468" fmla="*/ 814225 h 895572"/>
              <a:gd name="connsiteX469" fmla="*/ 142486 w 1090712"/>
              <a:gd name="connsiteY469" fmla="*/ 799494 h 895572"/>
              <a:gd name="connsiteX470" fmla="*/ 142486 w 1090712"/>
              <a:gd name="connsiteY470" fmla="*/ 782625 h 895572"/>
              <a:gd name="connsiteX471" fmla="*/ 142486 w 1090712"/>
              <a:gd name="connsiteY471" fmla="*/ 771458 h 895572"/>
              <a:gd name="connsiteX472" fmla="*/ 143912 w 1090712"/>
              <a:gd name="connsiteY472" fmla="*/ 778586 h 895572"/>
              <a:gd name="connsiteX473" fmla="*/ 145100 w 1090712"/>
              <a:gd name="connsiteY473" fmla="*/ 784526 h 895572"/>
              <a:gd name="connsiteX474" fmla="*/ 147476 w 1090712"/>
              <a:gd name="connsiteY474" fmla="*/ 789753 h 895572"/>
              <a:gd name="connsiteX475" fmla="*/ 149614 w 1090712"/>
              <a:gd name="connsiteY475" fmla="*/ 794267 h 895572"/>
              <a:gd name="connsiteX476" fmla="*/ 152228 w 1090712"/>
              <a:gd name="connsiteY476" fmla="*/ 797831 h 895572"/>
              <a:gd name="connsiteX477" fmla="*/ 155554 w 1090712"/>
              <a:gd name="connsiteY477" fmla="*/ 801395 h 895572"/>
              <a:gd name="connsiteX478" fmla="*/ 158643 w 1090712"/>
              <a:gd name="connsiteY478" fmla="*/ 803533 h 895572"/>
              <a:gd name="connsiteX479" fmla="*/ 162206 w 1090712"/>
              <a:gd name="connsiteY479" fmla="*/ 805909 h 895572"/>
              <a:gd name="connsiteX480" fmla="*/ 165770 w 1090712"/>
              <a:gd name="connsiteY480" fmla="*/ 807572 h 895572"/>
              <a:gd name="connsiteX481" fmla="*/ 169572 w 1090712"/>
              <a:gd name="connsiteY481" fmla="*/ 808523 h 895572"/>
              <a:gd name="connsiteX482" fmla="*/ 174086 w 1090712"/>
              <a:gd name="connsiteY482" fmla="*/ 809473 h 895572"/>
              <a:gd name="connsiteX483" fmla="*/ 178600 w 1090712"/>
              <a:gd name="connsiteY483" fmla="*/ 810186 h 895572"/>
              <a:gd name="connsiteX484" fmla="*/ 187866 w 1090712"/>
              <a:gd name="connsiteY484" fmla="*/ 810661 h 895572"/>
              <a:gd name="connsiteX485" fmla="*/ 198083 w 1090712"/>
              <a:gd name="connsiteY485" fmla="*/ 810661 h 895572"/>
              <a:gd name="connsiteX486" fmla="*/ 236810 w 1090712"/>
              <a:gd name="connsiteY486" fmla="*/ 810661 h 895572"/>
              <a:gd name="connsiteX487" fmla="*/ 249640 w 1090712"/>
              <a:gd name="connsiteY487" fmla="*/ 811136 h 895572"/>
              <a:gd name="connsiteX488" fmla="*/ 263183 w 1090712"/>
              <a:gd name="connsiteY488" fmla="*/ 811611 h 895572"/>
              <a:gd name="connsiteX489" fmla="*/ 270310 w 1090712"/>
              <a:gd name="connsiteY489" fmla="*/ 811611 h 895572"/>
              <a:gd name="connsiteX490" fmla="*/ 276963 w 1090712"/>
              <a:gd name="connsiteY490" fmla="*/ 811136 h 895572"/>
              <a:gd name="connsiteX491" fmla="*/ 283140 w 1090712"/>
              <a:gd name="connsiteY491" fmla="*/ 810186 h 895572"/>
              <a:gd name="connsiteX492" fmla="*/ 289793 w 1090712"/>
              <a:gd name="connsiteY492" fmla="*/ 808523 h 895572"/>
              <a:gd name="connsiteX493" fmla="*/ 295495 w 1090712"/>
              <a:gd name="connsiteY493" fmla="*/ 806147 h 895572"/>
              <a:gd name="connsiteX494" fmla="*/ 301435 w 1090712"/>
              <a:gd name="connsiteY494" fmla="*/ 803058 h 895572"/>
              <a:gd name="connsiteX495" fmla="*/ 304524 w 1090712"/>
              <a:gd name="connsiteY495" fmla="*/ 801395 h 895572"/>
              <a:gd name="connsiteX496" fmla="*/ 307137 w 1090712"/>
              <a:gd name="connsiteY496" fmla="*/ 799256 h 895572"/>
              <a:gd name="connsiteX497" fmla="*/ 309275 w 1090712"/>
              <a:gd name="connsiteY497" fmla="*/ 796881 h 895572"/>
              <a:gd name="connsiteX498" fmla="*/ 312126 w 1090712"/>
              <a:gd name="connsiteY498" fmla="*/ 794267 h 895572"/>
              <a:gd name="connsiteX499" fmla="*/ 314265 w 1090712"/>
              <a:gd name="connsiteY499" fmla="*/ 791178 h 895572"/>
              <a:gd name="connsiteX500" fmla="*/ 316403 w 1090712"/>
              <a:gd name="connsiteY500" fmla="*/ 788090 h 895572"/>
              <a:gd name="connsiteX501" fmla="*/ 318304 w 1090712"/>
              <a:gd name="connsiteY501" fmla="*/ 784051 h 895572"/>
              <a:gd name="connsiteX502" fmla="*/ 319967 w 1090712"/>
              <a:gd name="connsiteY502" fmla="*/ 780012 h 895572"/>
              <a:gd name="connsiteX503" fmla="*/ 321868 w 1090712"/>
              <a:gd name="connsiteY503" fmla="*/ 775973 h 895572"/>
              <a:gd name="connsiteX504" fmla="*/ 323056 w 1090712"/>
              <a:gd name="connsiteY504" fmla="*/ 771221 h 895572"/>
              <a:gd name="connsiteX505" fmla="*/ 324481 w 1090712"/>
              <a:gd name="connsiteY505" fmla="*/ 765756 h 895572"/>
              <a:gd name="connsiteX506" fmla="*/ 325907 w 1090712"/>
              <a:gd name="connsiteY506" fmla="*/ 760529 h 895572"/>
              <a:gd name="connsiteX507" fmla="*/ 325907 w 1090712"/>
              <a:gd name="connsiteY507" fmla="*/ 827530 h 895572"/>
              <a:gd name="connsiteX508" fmla="*/ 310226 w 1090712"/>
              <a:gd name="connsiteY508" fmla="*/ 835608 h 895572"/>
              <a:gd name="connsiteX509" fmla="*/ 295970 w 1090712"/>
              <a:gd name="connsiteY509" fmla="*/ 843686 h 895572"/>
              <a:gd name="connsiteX510" fmla="*/ 282665 w 1090712"/>
              <a:gd name="connsiteY510" fmla="*/ 850339 h 895572"/>
              <a:gd name="connsiteX511" fmla="*/ 276488 w 1090712"/>
              <a:gd name="connsiteY511" fmla="*/ 852952 h 895572"/>
              <a:gd name="connsiteX512" fmla="*/ 270310 w 1090712"/>
              <a:gd name="connsiteY512" fmla="*/ 855565 h 895572"/>
              <a:gd name="connsiteX513" fmla="*/ 266271 w 1090712"/>
              <a:gd name="connsiteY513" fmla="*/ 857942 h 895572"/>
              <a:gd name="connsiteX514" fmla="*/ 262708 w 1090712"/>
              <a:gd name="connsiteY514" fmla="*/ 860080 h 895572"/>
              <a:gd name="connsiteX515" fmla="*/ 259619 w 1090712"/>
              <a:gd name="connsiteY515" fmla="*/ 862693 h 895572"/>
              <a:gd name="connsiteX516" fmla="*/ 256768 w 1090712"/>
              <a:gd name="connsiteY516" fmla="*/ 865544 h 895572"/>
              <a:gd name="connsiteX517" fmla="*/ 254154 w 1090712"/>
              <a:gd name="connsiteY517" fmla="*/ 868633 h 895572"/>
              <a:gd name="connsiteX518" fmla="*/ 252491 w 1090712"/>
              <a:gd name="connsiteY518" fmla="*/ 871722 h 895572"/>
              <a:gd name="connsiteX519" fmla="*/ 250590 w 1090712"/>
              <a:gd name="connsiteY519" fmla="*/ 874810 h 895572"/>
              <a:gd name="connsiteX520" fmla="*/ 249402 w 1090712"/>
              <a:gd name="connsiteY520" fmla="*/ 877899 h 895572"/>
              <a:gd name="connsiteX521" fmla="*/ 248452 w 1090712"/>
              <a:gd name="connsiteY521" fmla="*/ 880988 h 895572"/>
              <a:gd name="connsiteX522" fmla="*/ 247977 w 1090712"/>
              <a:gd name="connsiteY522" fmla="*/ 884076 h 895572"/>
              <a:gd name="connsiteX523" fmla="*/ 247977 w 1090712"/>
              <a:gd name="connsiteY523" fmla="*/ 887165 h 895572"/>
              <a:gd name="connsiteX524" fmla="*/ 248452 w 1090712"/>
              <a:gd name="connsiteY524" fmla="*/ 890016 h 895572"/>
              <a:gd name="connsiteX525" fmla="*/ 249402 w 1090712"/>
              <a:gd name="connsiteY525" fmla="*/ 893105 h 895572"/>
              <a:gd name="connsiteX526" fmla="*/ 250075 w 1090712"/>
              <a:gd name="connsiteY526" fmla="*/ 895572 h 895572"/>
              <a:gd name="connsiteX527" fmla="*/ 474750 w 1090712"/>
              <a:gd name="connsiteY527" fmla="*/ 895572 h 895572"/>
              <a:gd name="connsiteX528" fmla="*/ 475827 w 1090712"/>
              <a:gd name="connsiteY528" fmla="*/ 894768 h 895572"/>
              <a:gd name="connsiteX529" fmla="*/ 486993 w 1090712"/>
              <a:gd name="connsiteY529" fmla="*/ 882889 h 895572"/>
              <a:gd name="connsiteX530" fmla="*/ 497210 w 1090712"/>
              <a:gd name="connsiteY530" fmla="*/ 870296 h 895572"/>
              <a:gd name="connsiteX531" fmla="*/ 506951 w 1090712"/>
              <a:gd name="connsiteY531" fmla="*/ 857942 h 895572"/>
              <a:gd name="connsiteX532" fmla="*/ 515742 w 1090712"/>
              <a:gd name="connsiteY532" fmla="*/ 844636 h 895572"/>
              <a:gd name="connsiteX533" fmla="*/ 523820 w 1090712"/>
              <a:gd name="connsiteY533" fmla="*/ 831094 h 895572"/>
              <a:gd name="connsiteX534" fmla="*/ 531898 w 1090712"/>
              <a:gd name="connsiteY534" fmla="*/ 816838 h 895572"/>
              <a:gd name="connsiteX535" fmla="*/ 539026 w 1090712"/>
              <a:gd name="connsiteY535" fmla="*/ 802583 h 895572"/>
              <a:gd name="connsiteX536" fmla="*/ 545678 w 1090712"/>
              <a:gd name="connsiteY536" fmla="*/ 788565 h 895572"/>
              <a:gd name="connsiteX537" fmla="*/ 552331 w 1090712"/>
              <a:gd name="connsiteY537" fmla="*/ 773359 h 895572"/>
              <a:gd name="connsiteX538" fmla="*/ 558033 w 1090712"/>
              <a:gd name="connsiteY538" fmla="*/ 758628 h 895572"/>
              <a:gd name="connsiteX539" fmla="*/ 563498 w 1090712"/>
              <a:gd name="connsiteY539" fmla="*/ 743185 h 895572"/>
              <a:gd name="connsiteX540" fmla="*/ 568725 w 1090712"/>
              <a:gd name="connsiteY540" fmla="*/ 727979 h 895572"/>
              <a:gd name="connsiteX541" fmla="*/ 573714 w 1090712"/>
              <a:gd name="connsiteY541" fmla="*/ 712298 h 895572"/>
              <a:gd name="connsiteX542" fmla="*/ 577991 w 1090712"/>
              <a:gd name="connsiteY542" fmla="*/ 696855 h 895572"/>
              <a:gd name="connsiteX543" fmla="*/ 586544 w 1090712"/>
              <a:gd name="connsiteY543" fmla="*/ 665255 h 895572"/>
              <a:gd name="connsiteX544" fmla="*/ 586069 w 1090712"/>
              <a:gd name="connsiteY544" fmla="*/ 663117 h 895572"/>
              <a:gd name="connsiteX545" fmla="*/ 584881 w 1090712"/>
              <a:gd name="connsiteY545" fmla="*/ 660266 h 895572"/>
              <a:gd name="connsiteX546" fmla="*/ 582980 w 1090712"/>
              <a:gd name="connsiteY546" fmla="*/ 657177 h 895572"/>
              <a:gd name="connsiteX547" fmla="*/ 580367 w 1090712"/>
              <a:gd name="connsiteY547" fmla="*/ 654088 h 895572"/>
              <a:gd name="connsiteX548" fmla="*/ 574902 w 1090712"/>
              <a:gd name="connsiteY548" fmla="*/ 647911 h 895572"/>
              <a:gd name="connsiteX549" fmla="*/ 570150 w 1090712"/>
              <a:gd name="connsiteY549" fmla="*/ 642922 h 895572"/>
              <a:gd name="connsiteX550" fmla="*/ 565636 w 1090712"/>
              <a:gd name="connsiteY550" fmla="*/ 636744 h 895572"/>
              <a:gd name="connsiteX551" fmla="*/ 560647 w 1090712"/>
              <a:gd name="connsiteY551" fmla="*/ 631517 h 895572"/>
              <a:gd name="connsiteX552" fmla="*/ 555420 w 1090712"/>
              <a:gd name="connsiteY552" fmla="*/ 626053 h 895572"/>
              <a:gd name="connsiteX553" fmla="*/ 550193 w 1090712"/>
              <a:gd name="connsiteY553" fmla="*/ 621301 h 895572"/>
              <a:gd name="connsiteX554" fmla="*/ 544253 w 1090712"/>
              <a:gd name="connsiteY554" fmla="*/ 616787 h 895572"/>
              <a:gd name="connsiteX555" fmla="*/ 538075 w 1090712"/>
              <a:gd name="connsiteY555" fmla="*/ 612272 h 895572"/>
              <a:gd name="connsiteX556" fmla="*/ 525721 w 1090712"/>
              <a:gd name="connsiteY556" fmla="*/ 603719 h 895572"/>
              <a:gd name="connsiteX557" fmla="*/ 563023 w 1090712"/>
              <a:gd name="connsiteY557" fmla="*/ 619875 h 895572"/>
              <a:gd name="connsiteX558" fmla="*/ 581317 w 1090712"/>
              <a:gd name="connsiteY558" fmla="*/ 628191 h 895572"/>
              <a:gd name="connsiteX559" fmla="*/ 599374 w 1090712"/>
              <a:gd name="connsiteY559" fmla="*/ 636744 h 895572"/>
              <a:gd name="connsiteX560" fmla="*/ 607927 w 1090712"/>
              <a:gd name="connsiteY560" fmla="*/ 641259 h 895572"/>
              <a:gd name="connsiteX561" fmla="*/ 616718 w 1090712"/>
              <a:gd name="connsiteY561" fmla="*/ 646010 h 895572"/>
              <a:gd name="connsiteX562" fmla="*/ 625271 w 1090712"/>
              <a:gd name="connsiteY562" fmla="*/ 651000 h 895572"/>
              <a:gd name="connsiteX563" fmla="*/ 633349 w 1090712"/>
              <a:gd name="connsiteY563" fmla="*/ 656227 h 895572"/>
              <a:gd name="connsiteX564" fmla="*/ 641665 w 1090712"/>
              <a:gd name="connsiteY564" fmla="*/ 662167 h 895572"/>
              <a:gd name="connsiteX565" fmla="*/ 649268 w 1090712"/>
              <a:gd name="connsiteY565" fmla="*/ 668344 h 895572"/>
              <a:gd name="connsiteX566" fmla="*/ 656871 w 1090712"/>
              <a:gd name="connsiteY566" fmla="*/ 674996 h 895572"/>
              <a:gd name="connsiteX567" fmla="*/ 664474 w 1090712"/>
              <a:gd name="connsiteY567" fmla="*/ 682124 h 895572"/>
              <a:gd name="connsiteX568" fmla="*/ 668988 w 1090712"/>
              <a:gd name="connsiteY568" fmla="*/ 686163 h 895572"/>
              <a:gd name="connsiteX569" fmla="*/ 672790 w 1090712"/>
              <a:gd name="connsiteY569" fmla="*/ 690202 h 895572"/>
              <a:gd name="connsiteX570" fmla="*/ 677304 w 1090712"/>
              <a:gd name="connsiteY570" fmla="*/ 693291 h 895572"/>
              <a:gd name="connsiteX571" fmla="*/ 682293 w 1090712"/>
              <a:gd name="connsiteY571" fmla="*/ 696855 h 895572"/>
              <a:gd name="connsiteX572" fmla="*/ 686570 w 1090712"/>
              <a:gd name="connsiteY572" fmla="*/ 699468 h 895572"/>
              <a:gd name="connsiteX573" fmla="*/ 691559 w 1090712"/>
              <a:gd name="connsiteY573" fmla="*/ 702082 h 895572"/>
              <a:gd name="connsiteX574" fmla="*/ 696549 w 1090712"/>
              <a:gd name="connsiteY574" fmla="*/ 703983 h 895572"/>
              <a:gd name="connsiteX575" fmla="*/ 701300 w 1090712"/>
              <a:gd name="connsiteY575" fmla="*/ 705646 h 895572"/>
              <a:gd name="connsiteX576" fmla="*/ 706290 w 1090712"/>
              <a:gd name="connsiteY576" fmla="*/ 707071 h 895572"/>
              <a:gd name="connsiteX577" fmla="*/ 711042 w 1090712"/>
              <a:gd name="connsiteY577" fmla="*/ 708497 h 895572"/>
              <a:gd name="connsiteX578" fmla="*/ 716506 w 1090712"/>
              <a:gd name="connsiteY578" fmla="*/ 708734 h 895572"/>
              <a:gd name="connsiteX579" fmla="*/ 721258 w 1090712"/>
              <a:gd name="connsiteY579" fmla="*/ 708734 h 895572"/>
              <a:gd name="connsiteX580" fmla="*/ 726723 w 1090712"/>
              <a:gd name="connsiteY580" fmla="*/ 708497 h 895572"/>
              <a:gd name="connsiteX581" fmla="*/ 731712 w 1090712"/>
              <a:gd name="connsiteY581" fmla="*/ 707546 h 895572"/>
              <a:gd name="connsiteX582" fmla="*/ 736939 w 1090712"/>
              <a:gd name="connsiteY582" fmla="*/ 706121 h 895572"/>
              <a:gd name="connsiteX583" fmla="*/ 742166 w 1090712"/>
              <a:gd name="connsiteY583" fmla="*/ 704458 h 895572"/>
              <a:gd name="connsiteX584" fmla="*/ 749294 w 1090712"/>
              <a:gd name="connsiteY584" fmla="*/ 702082 h 895572"/>
              <a:gd name="connsiteX585" fmla="*/ 756184 w 1090712"/>
              <a:gd name="connsiteY585" fmla="*/ 699468 h 895572"/>
              <a:gd name="connsiteX586" fmla="*/ 762361 w 1090712"/>
              <a:gd name="connsiteY586" fmla="*/ 696380 h 895572"/>
              <a:gd name="connsiteX587" fmla="*/ 768063 w 1090712"/>
              <a:gd name="connsiteY587" fmla="*/ 692816 h 895572"/>
              <a:gd name="connsiteX588" fmla="*/ 773528 w 1090712"/>
              <a:gd name="connsiteY588" fmla="*/ 689252 h 895572"/>
              <a:gd name="connsiteX589" fmla="*/ 778755 w 1090712"/>
              <a:gd name="connsiteY589" fmla="*/ 684738 h 895572"/>
              <a:gd name="connsiteX590" fmla="*/ 783269 w 1090712"/>
              <a:gd name="connsiteY590" fmla="*/ 680461 h 895572"/>
              <a:gd name="connsiteX591" fmla="*/ 787308 w 1090712"/>
              <a:gd name="connsiteY591" fmla="*/ 674996 h 895572"/>
              <a:gd name="connsiteX592" fmla="*/ 791110 w 1090712"/>
              <a:gd name="connsiteY592" fmla="*/ 669769 h 895572"/>
              <a:gd name="connsiteX593" fmla="*/ 794436 w 1090712"/>
              <a:gd name="connsiteY593" fmla="*/ 663830 h 895572"/>
              <a:gd name="connsiteX594" fmla="*/ 797050 w 1090712"/>
              <a:gd name="connsiteY594" fmla="*/ 657652 h 895572"/>
              <a:gd name="connsiteX595" fmla="*/ 799188 w 1090712"/>
              <a:gd name="connsiteY595" fmla="*/ 651000 h 895572"/>
              <a:gd name="connsiteX596" fmla="*/ 801089 w 1090712"/>
              <a:gd name="connsiteY596" fmla="*/ 643872 h 895572"/>
              <a:gd name="connsiteX597" fmla="*/ 802277 w 1090712"/>
              <a:gd name="connsiteY597" fmla="*/ 636744 h 895572"/>
              <a:gd name="connsiteX598" fmla="*/ 803227 w 1090712"/>
              <a:gd name="connsiteY598" fmla="*/ 628666 h 895572"/>
              <a:gd name="connsiteX599" fmla="*/ 803227 w 1090712"/>
              <a:gd name="connsiteY599" fmla="*/ 620826 h 895572"/>
              <a:gd name="connsiteX600" fmla="*/ 801089 w 1090712"/>
              <a:gd name="connsiteY600" fmla="*/ 622489 h 895572"/>
              <a:gd name="connsiteX601" fmla="*/ 798238 w 1090712"/>
              <a:gd name="connsiteY601" fmla="*/ 623914 h 895572"/>
              <a:gd name="connsiteX602" fmla="*/ 793011 w 1090712"/>
              <a:gd name="connsiteY602" fmla="*/ 626053 h 895572"/>
              <a:gd name="connsiteX603" fmla="*/ 790397 w 1090712"/>
              <a:gd name="connsiteY603" fmla="*/ 627478 h 895572"/>
              <a:gd name="connsiteX604" fmla="*/ 788496 w 1090712"/>
              <a:gd name="connsiteY604" fmla="*/ 628191 h 895572"/>
              <a:gd name="connsiteX605" fmla="*/ 787308 w 1090712"/>
              <a:gd name="connsiteY605" fmla="*/ 630092 h 895572"/>
              <a:gd name="connsiteX606" fmla="*/ 786833 w 1090712"/>
              <a:gd name="connsiteY606" fmla="*/ 631755 h 895572"/>
              <a:gd name="connsiteX607" fmla="*/ 785408 w 1090712"/>
              <a:gd name="connsiteY607" fmla="*/ 635794 h 895572"/>
              <a:gd name="connsiteX608" fmla="*/ 784220 w 1090712"/>
              <a:gd name="connsiteY608" fmla="*/ 639833 h 895572"/>
              <a:gd name="connsiteX609" fmla="*/ 780656 w 1090712"/>
              <a:gd name="connsiteY609" fmla="*/ 646485 h 895572"/>
              <a:gd name="connsiteX610" fmla="*/ 776617 w 1090712"/>
              <a:gd name="connsiteY610" fmla="*/ 653138 h 895572"/>
              <a:gd name="connsiteX611" fmla="*/ 772103 w 1090712"/>
              <a:gd name="connsiteY611" fmla="*/ 659078 h 895572"/>
              <a:gd name="connsiteX612" fmla="*/ 762361 w 1090712"/>
              <a:gd name="connsiteY612" fmla="*/ 670007 h 895572"/>
              <a:gd name="connsiteX613" fmla="*/ 757847 w 1090712"/>
              <a:gd name="connsiteY613" fmla="*/ 675947 h 895572"/>
              <a:gd name="connsiteX614" fmla="*/ 753333 w 1090712"/>
              <a:gd name="connsiteY614" fmla="*/ 682124 h 895572"/>
              <a:gd name="connsiteX615" fmla="*/ 750244 w 1090712"/>
              <a:gd name="connsiteY615" fmla="*/ 684738 h 895572"/>
              <a:gd name="connsiteX616" fmla="*/ 747155 w 1090712"/>
              <a:gd name="connsiteY616" fmla="*/ 687589 h 895572"/>
              <a:gd name="connsiteX617" fmla="*/ 744067 w 1090712"/>
              <a:gd name="connsiteY617" fmla="*/ 689252 h 895572"/>
              <a:gd name="connsiteX618" fmla="*/ 740978 w 1090712"/>
              <a:gd name="connsiteY618" fmla="*/ 690915 h 895572"/>
              <a:gd name="connsiteX619" fmla="*/ 737890 w 1090712"/>
              <a:gd name="connsiteY619" fmla="*/ 691865 h 895572"/>
              <a:gd name="connsiteX620" fmla="*/ 734801 w 1090712"/>
              <a:gd name="connsiteY620" fmla="*/ 692816 h 895572"/>
              <a:gd name="connsiteX621" fmla="*/ 731950 w 1090712"/>
              <a:gd name="connsiteY621" fmla="*/ 693291 h 895572"/>
              <a:gd name="connsiteX622" fmla="*/ 728861 w 1090712"/>
              <a:gd name="connsiteY622" fmla="*/ 693291 h 895572"/>
              <a:gd name="connsiteX623" fmla="*/ 723634 w 1090712"/>
              <a:gd name="connsiteY623" fmla="*/ 692816 h 895572"/>
              <a:gd name="connsiteX624" fmla="*/ 718169 w 1090712"/>
              <a:gd name="connsiteY624" fmla="*/ 691390 h 895572"/>
              <a:gd name="connsiteX625" fmla="*/ 713418 w 1090712"/>
              <a:gd name="connsiteY625" fmla="*/ 689727 h 895572"/>
              <a:gd name="connsiteX626" fmla="*/ 708903 w 1090712"/>
              <a:gd name="connsiteY626" fmla="*/ 687826 h 895572"/>
              <a:gd name="connsiteX627" fmla="*/ 706765 w 1090712"/>
              <a:gd name="connsiteY627" fmla="*/ 687589 h 895572"/>
              <a:gd name="connsiteX628" fmla="*/ 704864 w 1090712"/>
              <a:gd name="connsiteY628" fmla="*/ 687114 h 895572"/>
              <a:gd name="connsiteX629" fmla="*/ 703201 w 1090712"/>
              <a:gd name="connsiteY629" fmla="*/ 686163 h 895572"/>
              <a:gd name="connsiteX630" fmla="*/ 701776 w 1090712"/>
              <a:gd name="connsiteY630" fmla="*/ 684738 h 895572"/>
              <a:gd name="connsiteX631" fmla="*/ 698687 w 1090712"/>
              <a:gd name="connsiteY631" fmla="*/ 681649 h 895572"/>
              <a:gd name="connsiteX632" fmla="*/ 696549 w 1090712"/>
              <a:gd name="connsiteY632" fmla="*/ 678085 h 895572"/>
              <a:gd name="connsiteX633" fmla="*/ 694648 w 1090712"/>
              <a:gd name="connsiteY633" fmla="*/ 673571 h 895572"/>
              <a:gd name="connsiteX634" fmla="*/ 693460 w 1090712"/>
              <a:gd name="connsiteY634" fmla="*/ 668819 h 895572"/>
              <a:gd name="connsiteX635" fmla="*/ 692510 w 1090712"/>
              <a:gd name="connsiteY635" fmla="*/ 664305 h 895572"/>
              <a:gd name="connsiteX636" fmla="*/ 692510 w 1090712"/>
              <a:gd name="connsiteY636" fmla="*/ 659790 h 895572"/>
              <a:gd name="connsiteX637" fmla="*/ 692510 w 1090712"/>
              <a:gd name="connsiteY637" fmla="*/ 647436 h 895572"/>
              <a:gd name="connsiteX638" fmla="*/ 693460 w 1090712"/>
              <a:gd name="connsiteY638" fmla="*/ 635319 h 895572"/>
              <a:gd name="connsiteX639" fmla="*/ 694173 w 1090712"/>
              <a:gd name="connsiteY639" fmla="*/ 624389 h 895572"/>
              <a:gd name="connsiteX640" fmla="*/ 695598 w 1090712"/>
              <a:gd name="connsiteY640" fmla="*/ 612748 h 895572"/>
              <a:gd name="connsiteX641" fmla="*/ 699162 w 1090712"/>
              <a:gd name="connsiteY641" fmla="*/ 591364 h 895572"/>
              <a:gd name="connsiteX642" fmla="*/ 703676 w 1090712"/>
              <a:gd name="connsiteY642" fmla="*/ 570456 h 895572"/>
              <a:gd name="connsiteX643" fmla="*/ 720070 w 1090712"/>
              <a:gd name="connsiteY643" fmla="*/ 574971 h 895572"/>
              <a:gd name="connsiteX644" fmla="*/ 736939 w 1090712"/>
              <a:gd name="connsiteY644" fmla="*/ 579247 h 895572"/>
              <a:gd name="connsiteX645" fmla="*/ 770677 w 1090712"/>
              <a:gd name="connsiteY645" fmla="*/ 589226 h 895572"/>
              <a:gd name="connsiteX646" fmla="*/ 788021 w 1090712"/>
              <a:gd name="connsiteY646" fmla="*/ 593503 h 895572"/>
              <a:gd name="connsiteX647" fmla="*/ 805365 w 1090712"/>
              <a:gd name="connsiteY647" fmla="*/ 597542 h 895572"/>
              <a:gd name="connsiteX648" fmla="*/ 823660 w 1090712"/>
              <a:gd name="connsiteY648" fmla="*/ 601106 h 895572"/>
              <a:gd name="connsiteX649" fmla="*/ 841954 w 1090712"/>
              <a:gd name="connsiteY649" fmla="*/ 603719 h 895572"/>
              <a:gd name="connsiteX650" fmla="*/ 861437 w 1090712"/>
              <a:gd name="connsiteY650" fmla="*/ 606570 h 895572"/>
              <a:gd name="connsiteX651" fmla="*/ 880682 w 1090712"/>
              <a:gd name="connsiteY651" fmla="*/ 608233 h 895572"/>
              <a:gd name="connsiteX652" fmla="*/ 889948 w 1090712"/>
              <a:gd name="connsiteY652" fmla="*/ 608708 h 895572"/>
              <a:gd name="connsiteX653" fmla="*/ 898976 w 1090712"/>
              <a:gd name="connsiteY653" fmla="*/ 608708 h 895572"/>
              <a:gd name="connsiteX654" fmla="*/ 908242 w 1090712"/>
              <a:gd name="connsiteY654" fmla="*/ 608708 h 895572"/>
              <a:gd name="connsiteX655" fmla="*/ 916795 w 1090712"/>
              <a:gd name="connsiteY655" fmla="*/ 608233 h 895572"/>
              <a:gd name="connsiteX656" fmla="*/ 925586 w 1090712"/>
              <a:gd name="connsiteY656" fmla="*/ 607283 h 895572"/>
              <a:gd name="connsiteX657" fmla="*/ 934140 w 1090712"/>
              <a:gd name="connsiteY657" fmla="*/ 606095 h 895572"/>
              <a:gd name="connsiteX658" fmla="*/ 942455 w 1090712"/>
              <a:gd name="connsiteY658" fmla="*/ 604669 h 895572"/>
              <a:gd name="connsiteX659" fmla="*/ 950533 w 1090712"/>
              <a:gd name="connsiteY659" fmla="*/ 603006 h 895572"/>
              <a:gd name="connsiteX660" fmla="*/ 958611 w 1090712"/>
              <a:gd name="connsiteY660" fmla="*/ 600630 h 895572"/>
              <a:gd name="connsiteX661" fmla="*/ 966452 w 1090712"/>
              <a:gd name="connsiteY661" fmla="*/ 598017 h 895572"/>
              <a:gd name="connsiteX662" fmla="*/ 974055 w 1090712"/>
              <a:gd name="connsiteY662" fmla="*/ 595403 h 895572"/>
              <a:gd name="connsiteX663" fmla="*/ 981658 w 1090712"/>
              <a:gd name="connsiteY663" fmla="*/ 591840 h 895572"/>
              <a:gd name="connsiteX664" fmla="*/ 989261 w 1090712"/>
              <a:gd name="connsiteY664" fmla="*/ 588276 h 895572"/>
              <a:gd name="connsiteX665" fmla="*/ 996388 w 1090712"/>
              <a:gd name="connsiteY665" fmla="*/ 584237 h 895572"/>
              <a:gd name="connsiteX666" fmla="*/ 1003041 w 1090712"/>
              <a:gd name="connsiteY666" fmla="*/ 579247 h 895572"/>
              <a:gd name="connsiteX667" fmla="*/ 1009694 w 1090712"/>
              <a:gd name="connsiteY667" fmla="*/ 574495 h 895572"/>
              <a:gd name="connsiteX668" fmla="*/ 1016346 w 1090712"/>
              <a:gd name="connsiteY668" fmla="*/ 569031 h 895572"/>
              <a:gd name="connsiteX669" fmla="*/ 1022998 w 1090712"/>
              <a:gd name="connsiteY669" fmla="*/ 562853 h 895572"/>
              <a:gd name="connsiteX670" fmla="*/ 1029176 w 1090712"/>
              <a:gd name="connsiteY670" fmla="*/ 556676 h 895572"/>
              <a:gd name="connsiteX671" fmla="*/ 1035116 w 1090712"/>
              <a:gd name="connsiteY671" fmla="*/ 549548 h 895572"/>
              <a:gd name="connsiteX672" fmla="*/ 1040818 w 1090712"/>
              <a:gd name="connsiteY672" fmla="*/ 541945 h 895572"/>
              <a:gd name="connsiteX673" fmla="*/ 1046520 w 1090712"/>
              <a:gd name="connsiteY673" fmla="*/ 534342 h 895572"/>
              <a:gd name="connsiteX674" fmla="*/ 1051985 w 1090712"/>
              <a:gd name="connsiteY674" fmla="*/ 526027 h 895572"/>
              <a:gd name="connsiteX675" fmla="*/ 1056737 w 1090712"/>
              <a:gd name="connsiteY675" fmla="*/ 516523 h 895572"/>
              <a:gd name="connsiteX676" fmla="*/ 1061726 w 1090712"/>
              <a:gd name="connsiteY676" fmla="*/ 507257 h 895572"/>
              <a:gd name="connsiteX677" fmla="*/ 1066715 w 1090712"/>
              <a:gd name="connsiteY677" fmla="*/ 497041 h 895572"/>
              <a:gd name="connsiteX678" fmla="*/ 1070992 w 1090712"/>
              <a:gd name="connsiteY678" fmla="*/ 486349 h 895572"/>
              <a:gd name="connsiteX679" fmla="*/ 1075506 w 1090712"/>
              <a:gd name="connsiteY679" fmla="*/ 475182 h 895572"/>
              <a:gd name="connsiteX680" fmla="*/ 1079070 w 1090712"/>
              <a:gd name="connsiteY680" fmla="*/ 462828 h 895572"/>
              <a:gd name="connsiteX681" fmla="*/ 1082634 w 1090712"/>
              <a:gd name="connsiteY681" fmla="*/ 449998 h 895572"/>
              <a:gd name="connsiteX682" fmla="*/ 1084772 w 1090712"/>
              <a:gd name="connsiteY682" fmla="*/ 437405 h 895572"/>
              <a:gd name="connsiteX683" fmla="*/ 1087148 w 1090712"/>
              <a:gd name="connsiteY683" fmla="*/ 425050 h 895572"/>
              <a:gd name="connsiteX684" fmla="*/ 1088811 w 1090712"/>
              <a:gd name="connsiteY684" fmla="*/ 411983 h 895572"/>
              <a:gd name="connsiteX685" fmla="*/ 1089762 w 1090712"/>
              <a:gd name="connsiteY685" fmla="*/ 399628 h 895572"/>
              <a:gd name="connsiteX686" fmla="*/ 1090712 w 1090712"/>
              <a:gd name="connsiteY686" fmla="*/ 386798 h 895572"/>
              <a:gd name="connsiteX687" fmla="*/ 1090712 w 1090712"/>
              <a:gd name="connsiteY687" fmla="*/ 373731 h 895572"/>
              <a:gd name="connsiteX688" fmla="*/ 1090712 w 1090712"/>
              <a:gd name="connsiteY688" fmla="*/ 360901 h 895572"/>
              <a:gd name="connsiteX689" fmla="*/ 1089762 w 1090712"/>
              <a:gd name="connsiteY689" fmla="*/ 348071 h 895572"/>
              <a:gd name="connsiteX690" fmla="*/ 1088811 w 1090712"/>
              <a:gd name="connsiteY690" fmla="*/ 335004 h 895572"/>
              <a:gd name="connsiteX691" fmla="*/ 1088099 w 1090712"/>
              <a:gd name="connsiteY691" fmla="*/ 321698 h 895572"/>
              <a:gd name="connsiteX692" fmla="*/ 1084772 w 1090712"/>
              <a:gd name="connsiteY692" fmla="*/ 295563 h 895572"/>
              <a:gd name="connsiteX693" fmla="*/ 1080971 w 1090712"/>
              <a:gd name="connsiteY693" fmla="*/ 268478 h 895572"/>
              <a:gd name="connsiteX694" fmla="*/ 1078595 w 1090712"/>
              <a:gd name="connsiteY694" fmla="*/ 258262 h 895572"/>
              <a:gd name="connsiteX695" fmla="*/ 1075981 w 1090712"/>
              <a:gd name="connsiteY695" fmla="*/ 248283 h 895572"/>
              <a:gd name="connsiteX696" fmla="*/ 1072417 w 1090712"/>
              <a:gd name="connsiteY696" fmla="*/ 238542 h 895572"/>
              <a:gd name="connsiteX697" fmla="*/ 1069329 w 1090712"/>
              <a:gd name="connsiteY697" fmla="*/ 229275 h 895572"/>
              <a:gd name="connsiteX698" fmla="*/ 1061251 w 1090712"/>
              <a:gd name="connsiteY698" fmla="*/ 210031 h 895572"/>
              <a:gd name="connsiteX699" fmla="*/ 1053173 w 1090712"/>
              <a:gd name="connsiteY699" fmla="*/ 190073 h 895572"/>
              <a:gd name="connsiteX700" fmla="*/ 1051034 w 1090712"/>
              <a:gd name="connsiteY700" fmla="*/ 186034 h 895572"/>
              <a:gd name="connsiteX701" fmla="*/ 1048896 w 1090712"/>
              <a:gd name="connsiteY701" fmla="*/ 182470 h 895572"/>
              <a:gd name="connsiteX702" fmla="*/ 1046045 w 1090712"/>
              <a:gd name="connsiteY702" fmla="*/ 179381 h 895572"/>
              <a:gd name="connsiteX703" fmla="*/ 1043906 w 1090712"/>
              <a:gd name="connsiteY703" fmla="*/ 176768 h 895572"/>
              <a:gd name="connsiteX704" fmla="*/ 1041293 w 1090712"/>
              <a:gd name="connsiteY704" fmla="*/ 174630 h 895572"/>
              <a:gd name="connsiteX705" fmla="*/ 1038680 w 1090712"/>
              <a:gd name="connsiteY705" fmla="*/ 172729 h 895572"/>
              <a:gd name="connsiteX706" fmla="*/ 1035828 w 1090712"/>
              <a:gd name="connsiteY706" fmla="*/ 171303 h 895572"/>
              <a:gd name="connsiteX707" fmla="*/ 1032740 w 1090712"/>
              <a:gd name="connsiteY707" fmla="*/ 170591 h 895572"/>
              <a:gd name="connsiteX708" fmla="*/ 1030126 w 1090712"/>
              <a:gd name="connsiteY708" fmla="*/ 170591 h 895572"/>
              <a:gd name="connsiteX709" fmla="*/ 1027038 w 1090712"/>
              <a:gd name="connsiteY709" fmla="*/ 170591 h 895572"/>
              <a:gd name="connsiteX710" fmla="*/ 1024424 w 1090712"/>
              <a:gd name="connsiteY710" fmla="*/ 171303 h 895572"/>
              <a:gd name="connsiteX711" fmla="*/ 1021335 w 1090712"/>
              <a:gd name="connsiteY711" fmla="*/ 172729 h 895572"/>
              <a:gd name="connsiteX712" fmla="*/ 1018247 w 1090712"/>
              <a:gd name="connsiteY712" fmla="*/ 174867 h 895572"/>
              <a:gd name="connsiteX713" fmla="*/ 1014920 w 1090712"/>
              <a:gd name="connsiteY713" fmla="*/ 177718 h 895572"/>
              <a:gd name="connsiteX714" fmla="*/ 1011832 w 1090712"/>
              <a:gd name="connsiteY714" fmla="*/ 180807 h 895572"/>
              <a:gd name="connsiteX715" fmla="*/ 1008743 w 1090712"/>
              <a:gd name="connsiteY715" fmla="*/ 184846 h 895572"/>
              <a:gd name="connsiteX716" fmla="*/ 991874 w 1090712"/>
              <a:gd name="connsiteY716" fmla="*/ 201240 h 895572"/>
              <a:gd name="connsiteX717" fmla="*/ 983321 w 1090712"/>
              <a:gd name="connsiteY717" fmla="*/ 209318 h 895572"/>
              <a:gd name="connsiteX718" fmla="*/ 974530 w 1090712"/>
              <a:gd name="connsiteY718" fmla="*/ 216683 h 895572"/>
              <a:gd name="connsiteX719" fmla="*/ 965739 w 1090712"/>
              <a:gd name="connsiteY719" fmla="*/ 223811 h 895572"/>
              <a:gd name="connsiteX720" fmla="*/ 956236 w 1090712"/>
              <a:gd name="connsiteY720" fmla="*/ 230226 h 895572"/>
              <a:gd name="connsiteX721" fmla="*/ 946494 w 1090712"/>
              <a:gd name="connsiteY721" fmla="*/ 235928 h 895572"/>
              <a:gd name="connsiteX722" fmla="*/ 941505 w 1090712"/>
              <a:gd name="connsiteY722" fmla="*/ 238066 h 895572"/>
              <a:gd name="connsiteX723" fmla="*/ 936753 w 1090712"/>
              <a:gd name="connsiteY723" fmla="*/ 240442 h 895572"/>
              <a:gd name="connsiteX724" fmla="*/ 932239 w 1090712"/>
              <a:gd name="connsiteY724" fmla="*/ 242581 h 895572"/>
              <a:gd name="connsiteX725" fmla="*/ 928675 w 1090712"/>
              <a:gd name="connsiteY725" fmla="*/ 245669 h 895572"/>
              <a:gd name="connsiteX726" fmla="*/ 925111 w 1090712"/>
              <a:gd name="connsiteY726" fmla="*/ 249233 h 895572"/>
              <a:gd name="connsiteX727" fmla="*/ 922022 w 1090712"/>
              <a:gd name="connsiteY727" fmla="*/ 252797 h 895572"/>
              <a:gd name="connsiteX728" fmla="*/ 919884 w 1090712"/>
              <a:gd name="connsiteY728" fmla="*/ 257311 h 895572"/>
              <a:gd name="connsiteX729" fmla="*/ 918934 w 1090712"/>
              <a:gd name="connsiteY729" fmla="*/ 259925 h 895572"/>
              <a:gd name="connsiteX730" fmla="*/ 918459 w 1090712"/>
              <a:gd name="connsiteY730" fmla="*/ 262538 h 895572"/>
              <a:gd name="connsiteX731" fmla="*/ 918459 w 1090712"/>
              <a:gd name="connsiteY731" fmla="*/ 265389 h 895572"/>
              <a:gd name="connsiteX732" fmla="*/ 918459 w 1090712"/>
              <a:gd name="connsiteY732" fmla="*/ 268003 h 895572"/>
              <a:gd name="connsiteX733" fmla="*/ 918934 w 1090712"/>
              <a:gd name="connsiteY733" fmla="*/ 271091 h 895572"/>
              <a:gd name="connsiteX734" fmla="*/ 919884 w 1090712"/>
              <a:gd name="connsiteY734" fmla="*/ 274180 h 895572"/>
              <a:gd name="connsiteX735" fmla="*/ 921547 w 1090712"/>
              <a:gd name="connsiteY735" fmla="*/ 282258 h 895572"/>
              <a:gd name="connsiteX736" fmla="*/ 922973 w 1090712"/>
              <a:gd name="connsiteY736" fmla="*/ 290574 h 895572"/>
              <a:gd name="connsiteX737" fmla="*/ 923923 w 1090712"/>
              <a:gd name="connsiteY737" fmla="*/ 299127 h 895572"/>
              <a:gd name="connsiteX738" fmla="*/ 924161 w 1090712"/>
              <a:gd name="connsiteY738" fmla="*/ 307443 h 895572"/>
              <a:gd name="connsiteX739" fmla="*/ 924161 w 1090712"/>
              <a:gd name="connsiteY739" fmla="*/ 315996 h 895572"/>
              <a:gd name="connsiteX740" fmla="*/ 923923 w 1090712"/>
              <a:gd name="connsiteY740" fmla="*/ 324550 h 895572"/>
              <a:gd name="connsiteX741" fmla="*/ 922973 w 1090712"/>
              <a:gd name="connsiteY741" fmla="*/ 332865 h 895572"/>
              <a:gd name="connsiteX742" fmla="*/ 922022 w 1090712"/>
              <a:gd name="connsiteY742" fmla="*/ 340943 h 895572"/>
              <a:gd name="connsiteX743" fmla="*/ 920597 w 1090712"/>
              <a:gd name="connsiteY743" fmla="*/ 349259 h 895572"/>
              <a:gd name="connsiteX744" fmla="*/ 918934 w 1090712"/>
              <a:gd name="connsiteY744" fmla="*/ 357812 h 895572"/>
              <a:gd name="connsiteX745" fmla="*/ 914420 w 1090712"/>
              <a:gd name="connsiteY745" fmla="*/ 374681 h 895572"/>
              <a:gd name="connsiteX746" fmla="*/ 909192 w 1090712"/>
              <a:gd name="connsiteY746" fmla="*/ 391075 h 895572"/>
              <a:gd name="connsiteX747" fmla="*/ 903253 w 1090712"/>
              <a:gd name="connsiteY747" fmla="*/ 408182 h 895572"/>
              <a:gd name="connsiteX748" fmla="*/ 903253 w 1090712"/>
              <a:gd name="connsiteY748" fmla="*/ 397965 h 895572"/>
              <a:gd name="connsiteX749" fmla="*/ 904203 w 1090712"/>
              <a:gd name="connsiteY749" fmla="*/ 387274 h 895572"/>
              <a:gd name="connsiteX750" fmla="*/ 906104 w 1090712"/>
              <a:gd name="connsiteY750" fmla="*/ 367078 h 895572"/>
              <a:gd name="connsiteX751" fmla="*/ 907767 w 1090712"/>
              <a:gd name="connsiteY751" fmla="*/ 347596 h 895572"/>
              <a:gd name="connsiteX752" fmla="*/ 908717 w 1090712"/>
              <a:gd name="connsiteY752" fmla="*/ 338567 h 895572"/>
              <a:gd name="connsiteX753" fmla="*/ 908717 w 1090712"/>
              <a:gd name="connsiteY753" fmla="*/ 329777 h 895572"/>
              <a:gd name="connsiteX754" fmla="*/ 908717 w 1090712"/>
              <a:gd name="connsiteY754" fmla="*/ 325738 h 895572"/>
              <a:gd name="connsiteX755" fmla="*/ 907767 w 1090712"/>
              <a:gd name="connsiteY755" fmla="*/ 322649 h 895572"/>
              <a:gd name="connsiteX756" fmla="*/ 906817 w 1090712"/>
              <a:gd name="connsiteY756" fmla="*/ 319560 h 895572"/>
              <a:gd name="connsiteX757" fmla="*/ 905154 w 1090712"/>
              <a:gd name="connsiteY757" fmla="*/ 316471 h 895572"/>
              <a:gd name="connsiteX758" fmla="*/ 903728 w 1090712"/>
              <a:gd name="connsiteY758" fmla="*/ 314096 h 895572"/>
              <a:gd name="connsiteX759" fmla="*/ 901590 w 1090712"/>
              <a:gd name="connsiteY759" fmla="*/ 311957 h 895572"/>
              <a:gd name="connsiteX760" fmla="*/ 897551 w 1090712"/>
              <a:gd name="connsiteY760" fmla="*/ 307443 h 895572"/>
              <a:gd name="connsiteX761" fmla="*/ 895412 w 1090712"/>
              <a:gd name="connsiteY761" fmla="*/ 309344 h 895572"/>
              <a:gd name="connsiteX762" fmla="*/ 892561 w 1090712"/>
              <a:gd name="connsiteY762" fmla="*/ 310769 h 895572"/>
              <a:gd name="connsiteX763" fmla="*/ 887334 w 1090712"/>
              <a:gd name="connsiteY763" fmla="*/ 313383 h 895572"/>
              <a:gd name="connsiteX764" fmla="*/ 884721 w 1090712"/>
              <a:gd name="connsiteY764" fmla="*/ 314096 h 895572"/>
              <a:gd name="connsiteX765" fmla="*/ 882820 w 1090712"/>
              <a:gd name="connsiteY765" fmla="*/ 315521 h 895572"/>
              <a:gd name="connsiteX766" fmla="*/ 881632 w 1090712"/>
              <a:gd name="connsiteY766" fmla="*/ 316947 h 895572"/>
              <a:gd name="connsiteX767" fmla="*/ 881157 w 1090712"/>
              <a:gd name="connsiteY767" fmla="*/ 318610 h 895572"/>
              <a:gd name="connsiteX768" fmla="*/ 872604 w 1090712"/>
              <a:gd name="connsiteY768" fmla="*/ 331915 h 895572"/>
              <a:gd name="connsiteX769" fmla="*/ 864288 w 1090712"/>
              <a:gd name="connsiteY769" fmla="*/ 346646 h 895572"/>
              <a:gd name="connsiteX770" fmla="*/ 856210 w 1090712"/>
              <a:gd name="connsiteY770" fmla="*/ 361376 h 895572"/>
              <a:gd name="connsiteX771" fmla="*/ 847656 w 1090712"/>
              <a:gd name="connsiteY771" fmla="*/ 374681 h 895572"/>
              <a:gd name="connsiteX772" fmla="*/ 841954 w 1090712"/>
              <a:gd name="connsiteY772" fmla="*/ 374681 h 895572"/>
              <a:gd name="connsiteX773" fmla="*/ 846468 w 1090712"/>
              <a:gd name="connsiteY773" fmla="*/ 357812 h 895572"/>
              <a:gd name="connsiteX774" fmla="*/ 850508 w 1090712"/>
              <a:gd name="connsiteY774" fmla="*/ 339518 h 895572"/>
              <a:gd name="connsiteX775" fmla="*/ 854784 w 1090712"/>
              <a:gd name="connsiteY775" fmla="*/ 319560 h 895572"/>
              <a:gd name="connsiteX776" fmla="*/ 858823 w 1090712"/>
              <a:gd name="connsiteY776" fmla="*/ 296514 h 895572"/>
              <a:gd name="connsiteX777" fmla="*/ 848132 w 1090712"/>
              <a:gd name="connsiteY777" fmla="*/ 303879 h 895572"/>
              <a:gd name="connsiteX778" fmla="*/ 840054 w 1090712"/>
              <a:gd name="connsiteY778" fmla="*/ 310294 h 895572"/>
              <a:gd name="connsiteX779" fmla="*/ 833163 w 1090712"/>
              <a:gd name="connsiteY779" fmla="*/ 316947 h 895572"/>
              <a:gd name="connsiteX780" fmla="*/ 825560 w 1090712"/>
              <a:gd name="connsiteY780" fmla="*/ 324550 h 895572"/>
              <a:gd name="connsiteX781" fmla="*/ 823185 w 1090712"/>
              <a:gd name="connsiteY781" fmla="*/ 326688 h 895572"/>
              <a:gd name="connsiteX782" fmla="*/ 821522 w 1090712"/>
              <a:gd name="connsiteY782" fmla="*/ 329301 h 895572"/>
              <a:gd name="connsiteX783" fmla="*/ 817007 w 1090712"/>
              <a:gd name="connsiteY783" fmla="*/ 335954 h 895572"/>
              <a:gd name="connsiteX784" fmla="*/ 812968 w 1090712"/>
              <a:gd name="connsiteY784" fmla="*/ 344032 h 895572"/>
              <a:gd name="connsiteX785" fmla="*/ 808929 w 1090712"/>
              <a:gd name="connsiteY785" fmla="*/ 352585 h 895572"/>
              <a:gd name="connsiteX786" fmla="*/ 809880 w 1090712"/>
              <a:gd name="connsiteY786" fmla="*/ 343557 h 895572"/>
              <a:gd name="connsiteX787" fmla="*/ 811305 w 1090712"/>
              <a:gd name="connsiteY787" fmla="*/ 335479 h 895572"/>
              <a:gd name="connsiteX788" fmla="*/ 812493 w 1090712"/>
              <a:gd name="connsiteY788" fmla="*/ 328826 h 895572"/>
              <a:gd name="connsiteX789" fmla="*/ 814394 w 1090712"/>
              <a:gd name="connsiteY789" fmla="*/ 323124 h 895572"/>
              <a:gd name="connsiteX790" fmla="*/ 816532 w 1090712"/>
              <a:gd name="connsiteY790" fmla="*/ 317659 h 895572"/>
              <a:gd name="connsiteX791" fmla="*/ 819146 w 1090712"/>
              <a:gd name="connsiteY791" fmla="*/ 313383 h 895572"/>
              <a:gd name="connsiteX792" fmla="*/ 822709 w 1090712"/>
              <a:gd name="connsiteY792" fmla="*/ 309344 h 895572"/>
              <a:gd name="connsiteX793" fmla="*/ 826748 w 1090712"/>
              <a:gd name="connsiteY793" fmla="*/ 306255 h 895572"/>
              <a:gd name="connsiteX794" fmla="*/ 832213 w 1090712"/>
              <a:gd name="connsiteY794" fmla="*/ 303166 h 895572"/>
              <a:gd name="connsiteX795" fmla="*/ 838390 w 1090712"/>
              <a:gd name="connsiteY795" fmla="*/ 300315 h 895572"/>
              <a:gd name="connsiteX796" fmla="*/ 845518 w 1090712"/>
              <a:gd name="connsiteY796" fmla="*/ 298177 h 895572"/>
              <a:gd name="connsiteX797" fmla="*/ 854071 w 1090712"/>
              <a:gd name="connsiteY797" fmla="*/ 295563 h 895572"/>
              <a:gd name="connsiteX798" fmla="*/ 875217 w 1090712"/>
              <a:gd name="connsiteY798" fmla="*/ 290574 h 895572"/>
              <a:gd name="connsiteX799" fmla="*/ 903253 w 1090712"/>
              <a:gd name="connsiteY799" fmla="*/ 285347 h 895572"/>
              <a:gd name="connsiteX800" fmla="*/ 886384 w 1090712"/>
              <a:gd name="connsiteY800" fmla="*/ 268478 h 895572"/>
              <a:gd name="connsiteX801" fmla="*/ 879731 w 1090712"/>
              <a:gd name="connsiteY801" fmla="*/ 270141 h 895572"/>
              <a:gd name="connsiteX802" fmla="*/ 873079 w 1090712"/>
              <a:gd name="connsiteY802" fmla="*/ 271091 h 895572"/>
              <a:gd name="connsiteX803" fmla="*/ 867376 w 1090712"/>
              <a:gd name="connsiteY803" fmla="*/ 271567 h 895572"/>
              <a:gd name="connsiteX804" fmla="*/ 862387 w 1090712"/>
              <a:gd name="connsiteY804" fmla="*/ 271091 h 895572"/>
              <a:gd name="connsiteX805" fmla="*/ 857398 w 1090712"/>
              <a:gd name="connsiteY805" fmla="*/ 269666 h 895572"/>
              <a:gd name="connsiteX806" fmla="*/ 853596 w 1090712"/>
              <a:gd name="connsiteY806" fmla="*/ 268003 h 895572"/>
              <a:gd name="connsiteX807" fmla="*/ 849557 w 1090712"/>
              <a:gd name="connsiteY807" fmla="*/ 265627 h 895572"/>
              <a:gd name="connsiteX808" fmla="*/ 846468 w 1090712"/>
              <a:gd name="connsiteY808" fmla="*/ 262538 h 895572"/>
              <a:gd name="connsiteX809" fmla="*/ 843380 w 1090712"/>
              <a:gd name="connsiteY809" fmla="*/ 259450 h 895572"/>
              <a:gd name="connsiteX810" fmla="*/ 840529 w 1090712"/>
              <a:gd name="connsiteY810" fmla="*/ 255411 h 895572"/>
              <a:gd name="connsiteX811" fmla="*/ 838390 w 1090712"/>
              <a:gd name="connsiteY811" fmla="*/ 251134 h 895572"/>
              <a:gd name="connsiteX812" fmla="*/ 836490 w 1090712"/>
              <a:gd name="connsiteY812" fmla="*/ 246620 h 895572"/>
              <a:gd name="connsiteX813" fmla="*/ 834827 w 1090712"/>
              <a:gd name="connsiteY813" fmla="*/ 241155 h 895572"/>
              <a:gd name="connsiteX814" fmla="*/ 833401 w 1090712"/>
              <a:gd name="connsiteY814" fmla="*/ 235453 h 895572"/>
              <a:gd name="connsiteX815" fmla="*/ 831263 w 1090712"/>
              <a:gd name="connsiteY815" fmla="*/ 223336 h 895572"/>
              <a:gd name="connsiteX816" fmla="*/ 897551 w 1090712"/>
              <a:gd name="connsiteY816" fmla="*/ 206942 h 895572"/>
              <a:gd name="connsiteX817" fmla="*/ 888997 w 1090712"/>
              <a:gd name="connsiteY817" fmla="*/ 194112 h 895572"/>
              <a:gd name="connsiteX818" fmla="*/ 880682 w 1090712"/>
              <a:gd name="connsiteY818" fmla="*/ 181282 h 895572"/>
              <a:gd name="connsiteX819" fmla="*/ 871416 w 1090712"/>
              <a:gd name="connsiteY819" fmla="*/ 168690 h 895572"/>
              <a:gd name="connsiteX820" fmla="*/ 866901 w 1090712"/>
              <a:gd name="connsiteY820" fmla="*/ 162988 h 895572"/>
              <a:gd name="connsiteX821" fmla="*/ 861437 w 1090712"/>
              <a:gd name="connsiteY821" fmla="*/ 157048 h 895572"/>
              <a:gd name="connsiteX822" fmla="*/ 856210 w 1090712"/>
              <a:gd name="connsiteY822" fmla="*/ 151821 h 895572"/>
              <a:gd name="connsiteX823" fmla="*/ 850745 w 1090712"/>
              <a:gd name="connsiteY823" fmla="*/ 146831 h 895572"/>
              <a:gd name="connsiteX824" fmla="*/ 844568 w 1090712"/>
              <a:gd name="connsiteY824" fmla="*/ 142555 h 895572"/>
              <a:gd name="connsiteX825" fmla="*/ 838390 w 1090712"/>
              <a:gd name="connsiteY825" fmla="*/ 138516 h 895572"/>
              <a:gd name="connsiteX826" fmla="*/ 831738 w 1090712"/>
              <a:gd name="connsiteY826" fmla="*/ 134952 h 895572"/>
              <a:gd name="connsiteX827" fmla="*/ 824610 w 1090712"/>
              <a:gd name="connsiteY827" fmla="*/ 132338 h 895572"/>
              <a:gd name="connsiteX828" fmla="*/ 817007 w 1090712"/>
              <a:gd name="connsiteY828" fmla="*/ 129963 h 895572"/>
              <a:gd name="connsiteX829" fmla="*/ 808929 w 1090712"/>
              <a:gd name="connsiteY829" fmla="*/ 128774 h 895572"/>
              <a:gd name="connsiteX830" fmla="*/ 806791 w 1090712"/>
              <a:gd name="connsiteY830" fmla="*/ 128299 h 895572"/>
              <a:gd name="connsiteX831" fmla="*/ 804652 w 1090712"/>
              <a:gd name="connsiteY831" fmla="*/ 127824 h 895572"/>
              <a:gd name="connsiteX832" fmla="*/ 802752 w 1090712"/>
              <a:gd name="connsiteY832" fmla="*/ 126399 h 895572"/>
              <a:gd name="connsiteX833" fmla="*/ 801089 w 1090712"/>
              <a:gd name="connsiteY833" fmla="*/ 125211 h 895572"/>
              <a:gd name="connsiteX834" fmla="*/ 799663 w 1090712"/>
              <a:gd name="connsiteY834" fmla="*/ 123310 h 895572"/>
              <a:gd name="connsiteX835" fmla="*/ 798713 w 1090712"/>
              <a:gd name="connsiteY835" fmla="*/ 121647 h 895572"/>
              <a:gd name="connsiteX836" fmla="*/ 798000 w 1090712"/>
              <a:gd name="connsiteY836" fmla="*/ 119271 h 895572"/>
              <a:gd name="connsiteX837" fmla="*/ 798000 w 1090712"/>
              <a:gd name="connsiteY837" fmla="*/ 117608 h 895572"/>
              <a:gd name="connsiteX838" fmla="*/ 785408 w 1090712"/>
              <a:gd name="connsiteY838" fmla="*/ 106916 h 895572"/>
              <a:gd name="connsiteX839" fmla="*/ 772578 w 1090712"/>
              <a:gd name="connsiteY839" fmla="*/ 95749 h 895572"/>
              <a:gd name="connsiteX840" fmla="*/ 747155 w 1090712"/>
              <a:gd name="connsiteY840" fmla="*/ 72703 h 895572"/>
              <a:gd name="connsiteX841" fmla="*/ 733850 w 1090712"/>
              <a:gd name="connsiteY841" fmla="*/ 61061 h 895572"/>
              <a:gd name="connsiteX842" fmla="*/ 720545 w 1090712"/>
              <a:gd name="connsiteY842" fmla="*/ 49894 h 895572"/>
              <a:gd name="connsiteX843" fmla="*/ 706765 w 1090712"/>
              <a:gd name="connsiteY843" fmla="*/ 38728 h 895572"/>
              <a:gd name="connsiteX844" fmla="*/ 692510 w 1090712"/>
              <a:gd name="connsiteY844" fmla="*/ 28036 h 895572"/>
              <a:gd name="connsiteX845" fmla="*/ 679442 w 1090712"/>
              <a:gd name="connsiteY845" fmla="*/ 21859 h 895572"/>
              <a:gd name="connsiteX846" fmla="*/ 666137 w 1090712"/>
              <a:gd name="connsiteY846" fmla="*/ 16632 h 895572"/>
              <a:gd name="connsiteX847" fmla="*/ 652832 w 1090712"/>
              <a:gd name="connsiteY847" fmla="*/ 11642 h 895572"/>
              <a:gd name="connsiteX848" fmla="*/ 639527 w 1090712"/>
              <a:gd name="connsiteY848" fmla="*/ 7603 h 895572"/>
              <a:gd name="connsiteX849" fmla="*/ 626222 w 1090712"/>
              <a:gd name="connsiteY849" fmla="*/ 4514 h 895572"/>
              <a:gd name="connsiteX850" fmla="*/ 612917 w 1090712"/>
              <a:gd name="connsiteY850" fmla="*/ 1901 h 895572"/>
              <a:gd name="connsiteX851" fmla="*/ 599374 w 1090712"/>
              <a:gd name="connsiteY851" fmla="*/ 475 h 89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Lst>
            <a:rect l="l" t="t" r="r" b="b"/>
            <a:pathLst>
              <a:path w="1090712" h="895572">
                <a:moveTo>
                  <a:pt x="603413" y="721327"/>
                </a:moveTo>
                <a:lnTo>
                  <a:pt x="578466" y="770746"/>
                </a:lnTo>
                <a:lnTo>
                  <a:pt x="553519" y="818264"/>
                </a:lnTo>
                <a:lnTo>
                  <a:pt x="528334" y="865069"/>
                </a:lnTo>
                <a:lnTo>
                  <a:pt x="511825" y="895572"/>
                </a:lnTo>
                <a:lnTo>
                  <a:pt x="624528" y="895572"/>
                </a:lnTo>
                <a:lnTo>
                  <a:pt x="624796" y="894768"/>
                </a:lnTo>
                <a:lnTo>
                  <a:pt x="625271" y="891679"/>
                </a:lnTo>
                <a:lnTo>
                  <a:pt x="625747" y="889066"/>
                </a:lnTo>
                <a:lnTo>
                  <a:pt x="625747" y="860555"/>
                </a:lnTo>
                <a:lnTo>
                  <a:pt x="624796" y="833945"/>
                </a:lnTo>
                <a:lnTo>
                  <a:pt x="624321" y="820877"/>
                </a:lnTo>
                <a:lnTo>
                  <a:pt x="623608" y="808047"/>
                </a:lnTo>
                <a:lnTo>
                  <a:pt x="621708" y="795218"/>
                </a:lnTo>
                <a:lnTo>
                  <a:pt x="620044" y="782625"/>
                </a:lnTo>
                <a:lnTo>
                  <a:pt x="616005" y="766707"/>
                </a:lnTo>
                <a:lnTo>
                  <a:pt x="611966" y="751976"/>
                </a:lnTo>
                <a:lnTo>
                  <a:pt x="607452" y="737245"/>
                </a:lnTo>
                <a:close/>
                <a:moveTo>
                  <a:pt x="698212" y="530778"/>
                </a:moveTo>
                <a:lnTo>
                  <a:pt x="693460" y="534818"/>
                </a:lnTo>
                <a:lnTo>
                  <a:pt x="688471" y="538857"/>
                </a:lnTo>
                <a:lnTo>
                  <a:pt x="678254" y="546935"/>
                </a:lnTo>
                <a:lnTo>
                  <a:pt x="669226" y="553587"/>
                </a:lnTo>
                <a:lnTo>
                  <a:pt x="663048" y="558814"/>
                </a:lnTo>
                <a:lnTo>
                  <a:pt x="663048" y="556676"/>
                </a:lnTo>
                <a:lnTo>
                  <a:pt x="663523" y="554538"/>
                </a:lnTo>
                <a:lnTo>
                  <a:pt x="665424" y="550498"/>
                </a:lnTo>
                <a:lnTo>
                  <a:pt x="668038" y="546459"/>
                </a:lnTo>
                <a:lnTo>
                  <a:pt x="671602" y="542420"/>
                </a:lnTo>
                <a:lnTo>
                  <a:pt x="676829" y="538857"/>
                </a:lnTo>
                <a:lnTo>
                  <a:pt x="682768" y="535768"/>
                </a:lnTo>
                <a:lnTo>
                  <a:pt x="689896" y="533154"/>
                </a:lnTo>
                <a:close/>
                <a:moveTo>
                  <a:pt x="654257" y="302216"/>
                </a:moveTo>
                <a:lnTo>
                  <a:pt x="651882" y="302691"/>
                </a:lnTo>
                <a:lnTo>
                  <a:pt x="649268" y="303166"/>
                </a:lnTo>
                <a:lnTo>
                  <a:pt x="647130" y="304354"/>
                </a:lnTo>
                <a:lnTo>
                  <a:pt x="644516" y="306255"/>
                </a:lnTo>
                <a:lnTo>
                  <a:pt x="642140" y="307918"/>
                </a:lnTo>
                <a:lnTo>
                  <a:pt x="640002" y="310294"/>
                </a:lnTo>
                <a:lnTo>
                  <a:pt x="638101" y="312432"/>
                </a:lnTo>
                <a:lnTo>
                  <a:pt x="636913" y="314571"/>
                </a:lnTo>
                <a:lnTo>
                  <a:pt x="635963" y="316946"/>
                </a:lnTo>
                <a:lnTo>
                  <a:pt x="635963" y="319085"/>
                </a:lnTo>
                <a:lnTo>
                  <a:pt x="636913" y="321223"/>
                </a:lnTo>
                <a:lnTo>
                  <a:pt x="637626" y="324074"/>
                </a:lnTo>
                <a:lnTo>
                  <a:pt x="639527" y="326688"/>
                </a:lnTo>
                <a:lnTo>
                  <a:pt x="643091" y="331677"/>
                </a:lnTo>
                <a:lnTo>
                  <a:pt x="647130" y="335954"/>
                </a:lnTo>
                <a:lnTo>
                  <a:pt x="655920" y="330727"/>
                </a:lnTo>
                <a:lnTo>
                  <a:pt x="663999" y="324787"/>
                </a:lnTo>
                <a:lnTo>
                  <a:pt x="679917" y="313383"/>
                </a:lnTo>
                <a:lnTo>
                  <a:pt x="676354" y="311007"/>
                </a:lnTo>
                <a:lnTo>
                  <a:pt x="672790" y="308393"/>
                </a:lnTo>
                <a:lnTo>
                  <a:pt x="668988" y="306730"/>
                </a:lnTo>
                <a:lnTo>
                  <a:pt x="664949" y="304829"/>
                </a:lnTo>
                <a:lnTo>
                  <a:pt x="660910" y="303641"/>
                </a:lnTo>
                <a:lnTo>
                  <a:pt x="657346" y="302691"/>
                </a:lnTo>
                <a:close/>
                <a:moveTo>
                  <a:pt x="696549" y="252322"/>
                </a:moveTo>
                <a:lnTo>
                  <a:pt x="696786" y="259925"/>
                </a:lnTo>
                <a:lnTo>
                  <a:pt x="698212" y="266102"/>
                </a:lnTo>
                <a:lnTo>
                  <a:pt x="700113" y="272042"/>
                </a:lnTo>
                <a:lnTo>
                  <a:pt x="701776" y="276794"/>
                </a:lnTo>
                <a:lnTo>
                  <a:pt x="704389" y="280833"/>
                </a:lnTo>
                <a:lnTo>
                  <a:pt x="707240" y="284397"/>
                </a:lnTo>
                <a:lnTo>
                  <a:pt x="710329" y="287010"/>
                </a:lnTo>
                <a:lnTo>
                  <a:pt x="713418" y="289624"/>
                </a:lnTo>
                <a:lnTo>
                  <a:pt x="716506" y="291524"/>
                </a:lnTo>
                <a:lnTo>
                  <a:pt x="719595" y="293187"/>
                </a:lnTo>
                <a:lnTo>
                  <a:pt x="725772" y="295088"/>
                </a:lnTo>
                <a:lnTo>
                  <a:pt x="731237" y="296514"/>
                </a:lnTo>
                <a:lnTo>
                  <a:pt x="734801" y="296751"/>
                </a:lnTo>
                <a:lnTo>
                  <a:pt x="722209" y="303879"/>
                </a:lnTo>
                <a:lnTo>
                  <a:pt x="710804" y="311007"/>
                </a:lnTo>
                <a:lnTo>
                  <a:pt x="688471" y="324787"/>
                </a:lnTo>
                <a:lnTo>
                  <a:pt x="667563" y="339043"/>
                </a:lnTo>
                <a:lnTo>
                  <a:pt x="646179" y="352823"/>
                </a:lnTo>
                <a:lnTo>
                  <a:pt x="620044" y="313383"/>
                </a:lnTo>
                <a:lnTo>
                  <a:pt x="617668" y="312432"/>
                </a:lnTo>
                <a:lnTo>
                  <a:pt x="615055" y="312432"/>
                </a:lnTo>
                <a:lnTo>
                  <a:pt x="612441" y="313383"/>
                </a:lnTo>
                <a:lnTo>
                  <a:pt x="609353" y="314095"/>
                </a:lnTo>
                <a:lnTo>
                  <a:pt x="602938" y="316946"/>
                </a:lnTo>
                <a:lnTo>
                  <a:pt x="599849" y="317659"/>
                </a:lnTo>
                <a:lnTo>
                  <a:pt x="596760" y="318610"/>
                </a:lnTo>
                <a:lnTo>
                  <a:pt x="607927" y="307205"/>
                </a:lnTo>
                <a:lnTo>
                  <a:pt x="618619" y="295088"/>
                </a:lnTo>
                <a:lnTo>
                  <a:pt x="623846" y="289386"/>
                </a:lnTo>
                <a:lnTo>
                  <a:pt x="629786" y="283921"/>
                </a:lnTo>
                <a:lnTo>
                  <a:pt x="635963" y="278694"/>
                </a:lnTo>
                <a:lnTo>
                  <a:pt x="642140" y="273705"/>
                </a:lnTo>
                <a:lnTo>
                  <a:pt x="648793" y="269191"/>
                </a:lnTo>
                <a:lnTo>
                  <a:pt x="655446" y="265627"/>
                </a:lnTo>
                <a:lnTo>
                  <a:pt x="662098" y="263013"/>
                </a:lnTo>
                <a:lnTo>
                  <a:pt x="668988" y="260400"/>
                </a:lnTo>
                <a:lnTo>
                  <a:pt x="682768" y="256361"/>
                </a:lnTo>
                <a:close/>
                <a:moveTo>
                  <a:pt x="1030602" y="200289"/>
                </a:moveTo>
                <a:lnTo>
                  <a:pt x="1027513" y="207892"/>
                </a:lnTo>
                <a:lnTo>
                  <a:pt x="1023949" y="214545"/>
                </a:lnTo>
                <a:lnTo>
                  <a:pt x="1019910" y="221197"/>
                </a:lnTo>
                <a:lnTo>
                  <a:pt x="1015396" y="226899"/>
                </a:lnTo>
                <a:lnTo>
                  <a:pt x="1011119" y="232839"/>
                </a:lnTo>
                <a:lnTo>
                  <a:pt x="1006130" y="237591"/>
                </a:lnTo>
                <a:lnTo>
                  <a:pt x="1001140" y="242105"/>
                </a:lnTo>
                <a:lnTo>
                  <a:pt x="996388" y="246144"/>
                </a:lnTo>
                <a:lnTo>
                  <a:pt x="990924" y="249708"/>
                </a:lnTo>
                <a:lnTo>
                  <a:pt x="985697" y="252797"/>
                </a:lnTo>
                <a:lnTo>
                  <a:pt x="980232" y="254935"/>
                </a:lnTo>
                <a:lnTo>
                  <a:pt x="975005" y="256836"/>
                </a:lnTo>
                <a:lnTo>
                  <a:pt x="969541" y="258262"/>
                </a:lnTo>
                <a:lnTo>
                  <a:pt x="963839" y="258499"/>
                </a:lnTo>
                <a:lnTo>
                  <a:pt x="958612" y="258499"/>
                </a:lnTo>
                <a:lnTo>
                  <a:pt x="953622" y="257786"/>
                </a:lnTo>
                <a:lnTo>
                  <a:pt x="970966" y="244006"/>
                </a:lnTo>
                <a:lnTo>
                  <a:pt x="990211" y="229275"/>
                </a:lnTo>
                <a:lnTo>
                  <a:pt x="1010169" y="214069"/>
                </a:lnTo>
                <a:lnTo>
                  <a:pt x="1020385" y="206942"/>
                </a:lnTo>
                <a:close/>
                <a:moveTo>
                  <a:pt x="389581" y="176768"/>
                </a:moveTo>
                <a:lnTo>
                  <a:pt x="397422" y="177243"/>
                </a:lnTo>
                <a:lnTo>
                  <a:pt x="414766" y="178906"/>
                </a:lnTo>
                <a:lnTo>
                  <a:pt x="405500" y="179856"/>
                </a:lnTo>
                <a:lnTo>
                  <a:pt x="396946" y="181995"/>
                </a:lnTo>
                <a:lnTo>
                  <a:pt x="389581" y="184371"/>
                </a:lnTo>
                <a:lnTo>
                  <a:pt x="381978" y="186984"/>
                </a:lnTo>
                <a:lnTo>
                  <a:pt x="375326" y="190548"/>
                </a:lnTo>
                <a:lnTo>
                  <a:pt x="368911" y="194112"/>
                </a:lnTo>
                <a:lnTo>
                  <a:pt x="363208" y="198626"/>
                </a:lnTo>
                <a:lnTo>
                  <a:pt x="357981" y="202903"/>
                </a:lnTo>
                <a:lnTo>
                  <a:pt x="352517" y="208367"/>
                </a:lnTo>
                <a:lnTo>
                  <a:pt x="348003" y="214070"/>
                </a:lnTo>
                <a:lnTo>
                  <a:pt x="343726" y="220247"/>
                </a:lnTo>
                <a:lnTo>
                  <a:pt x="339687" y="226662"/>
                </a:lnTo>
                <a:lnTo>
                  <a:pt x="335648" y="233790"/>
                </a:lnTo>
                <a:lnTo>
                  <a:pt x="332559" y="240917"/>
                </a:lnTo>
                <a:lnTo>
                  <a:pt x="328995" y="248758"/>
                </a:lnTo>
                <a:lnTo>
                  <a:pt x="325907" y="256836"/>
                </a:lnTo>
                <a:lnTo>
                  <a:pt x="325432" y="252797"/>
                </a:lnTo>
                <a:lnTo>
                  <a:pt x="324956" y="248283"/>
                </a:lnTo>
                <a:lnTo>
                  <a:pt x="323056" y="239492"/>
                </a:lnTo>
                <a:lnTo>
                  <a:pt x="320917" y="229275"/>
                </a:lnTo>
                <a:lnTo>
                  <a:pt x="320442" y="223811"/>
                </a:lnTo>
                <a:lnTo>
                  <a:pt x="319967" y="217633"/>
                </a:lnTo>
                <a:lnTo>
                  <a:pt x="314740" y="217633"/>
                </a:lnTo>
                <a:lnTo>
                  <a:pt x="302148" y="243056"/>
                </a:lnTo>
                <a:lnTo>
                  <a:pt x="289793" y="267528"/>
                </a:lnTo>
                <a:lnTo>
                  <a:pt x="277438" y="291049"/>
                </a:lnTo>
                <a:lnTo>
                  <a:pt x="264371" y="312907"/>
                </a:lnTo>
                <a:lnTo>
                  <a:pt x="267459" y="295088"/>
                </a:lnTo>
                <a:lnTo>
                  <a:pt x="271023" y="279170"/>
                </a:lnTo>
                <a:lnTo>
                  <a:pt x="274587" y="263964"/>
                </a:lnTo>
                <a:lnTo>
                  <a:pt x="279101" y="250183"/>
                </a:lnTo>
                <a:lnTo>
                  <a:pt x="284091" y="238066"/>
                </a:lnTo>
                <a:lnTo>
                  <a:pt x="289318" y="226900"/>
                </a:lnTo>
                <a:lnTo>
                  <a:pt x="292406" y="221673"/>
                </a:lnTo>
                <a:lnTo>
                  <a:pt x="295495" y="217158"/>
                </a:lnTo>
                <a:lnTo>
                  <a:pt x="298584" y="212406"/>
                </a:lnTo>
                <a:lnTo>
                  <a:pt x="302148" y="208367"/>
                </a:lnTo>
                <a:lnTo>
                  <a:pt x="305711" y="204328"/>
                </a:lnTo>
                <a:lnTo>
                  <a:pt x="309275" y="200765"/>
                </a:lnTo>
                <a:lnTo>
                  <a:pt x="313314" y="197201"/>
                </a:lnTo>
                <a:lnTo>
                  <a:pt x="317354" y="194112"/>
                </a:lnTo>
                <a:lnTo>
                  <a:pt x="321868" y="191498"/>
                </a:lnTo>
                <a:lnTo>
                  <a:pt x="326382" y="188647"/>
                </a:lnTo>
                <a:lnTo>
                  <a:pt x="330659" y="186509"/>
                </a:lnTo>
                <a:lnTo>
                  <a:pt x="335648" y="184371"/>
                </a:lnTo>
                <a:lnTo>
                  <a:pt x="340637" y="182470"/>
                </a:lnTo>
                <a:lnTo>
                  <a:pt x="345864" y="181282"/>
                </a:lnTo>
                <a:lnTo>
                  <a:pt x="351091" y="179856"/>
                </a:lnTo>
                <a:lnTo>
                  <a:pt x="357031" y="178431"/>
                </a:lnTo>
                <a:lnTo>
                  <a:pt x="368911" y="177243"/>
                </a:lnTo>
                <a:lnTo>
                  <a:pt x="381978" y="176768"/>
                </a:lnTo>
                <a:close/>
                <a:moveTo>
                  <a:pt x="609353" y="174629"/>
                </a:moveTo>
                <a:lnTo>
                  <a:pt x="602463" y="180807"/>
                </a:lnTo>
                <a:lnTo>
                  <a:pt x="596285" y="187459"/>
                </a:lnTo>
                <a:lnTo>
                  <a:pt x="583931" y="201715"/>
                </a:lnTo>
                <a:lnTo>
                  <a:pt x="571101" y="215495"/>
                </a:lnTo>
                <a:lnTo>
                  <a:pt x="564686" y="222148"/>
                </a:lnTo>
                <a:lnTo>
                  <a:pt x="558508" y="228325"/>
                </a:lnTo>
                <a:lnTo>
                  <a:pt x="557558" y="223335"/>
                </a:lnTo>
                <a:lnTo>
                  <a:pt x="557083" y="219059"/>
                </a:lnTo>
                <a:lnTo>
                  <a:pt x="557083" y="215020"/>
                </a:lnTo>
                <a:lnTo>
                  <a:pt x="557558" y="210981"/>
                </a:lnTo>
                <a:lnTo>
                  <a:pt x="558508" y="207417"/>
                </a:lnTo>
                <a:lnTo>
                  <a:pt x="560409" y="203853"/>
                </a:lnTo>
                <a:lnTo>
                  <a:pt x="562072" y="200764"/>
                </a:lnTo>
                <a:lnTo>
                  <a:pt x="564686" y="197676"/>
                </a:lnTo>
                <a:lnTo>
                  <a:pt x="567774" y="194587"/>
                </a:lnTo>
                <a:lnTo>
                  <a:pt x="571813" y="191973"/>
                </a:lnTo>
                <a:lnTo>
                  <a:pt x="576328" y="188647"/>
                </a:lnTo>
                <a:lnTo>
                  <a:pt x="581317" y="186034"/>
                </a:lnTo>
                <a:lnTo>
                  <a:pt x="587019" y="183420"/>
                </a:lnTo>
                <a:lnTo>
                  <a:pt x="593672" y="180332"/>
                </a:lnTo>
                <a:close/>
                <a:moveTo>
                  <a:pt x="586544" y="0"/>
                </a:moveTo>
                <a:lnTo>
                  <a:pt x="570150" y="2851"/>
                </a:lnTo>
                <a:lnTo>
                  <a:pt x="553519" y="5940"/>
                </a:lnTo>
                <a:lnTo>
                  <a:pt x="536650" y="10454"/>
                </a:lnTo>
                <a:lnTo>
                  <a:pt x="520256" y="14731"/>
                </a:lnTo>
                <a:lnTo>
                  <a:pt x="486993" y="24472"/>
                </a:lnTo>
                <a:lnTo>
                  <a:pt x="469887" y="28986"/>
                </a:lnTo>
                <a:lnTo>
                  <a:pt x="453493" y="33500"/>
                </a:lnTo>
                <a:lnTo>
                  <a:pt x="438762" y="40153"/>
                </a:lnTo>
                <a:lnTo>
                  <a:pt x="424507" y="47281"/>
                </a:lnTo>
                <a:lnTo>
                  <a:pt x="417379" y="51320"/>
                </a:lnTo>
                <a:lnTo>
                  <a:pt x="410727" y="55834"/>
                </a:lnTo>
                <a:lnTo>
                  <a:pt x="403599" y="60111"/>
                </a:lnTo>
                <a:lnTo>
                  <a:pt x="397422" y="65100"/>
                </a:lnTo>
                <a:lnTo>
                  <a:pt x="390769" y="69852"/>
                </a:lnTo>
                <a:lnTo>
                  <a:pt x="384592" y="75792"/>
                </a:lnTo>
                <a:lnTo>
                  <a:pt x="378889" y="81494"/>
                </a:lnTo>
                <a:lnTo>
                  <a:pt x="372950" y="87671"/>
                </a:lnTo>
                <a:lnTo>
                  <a:pt x="367723" y="94324"/>
                </a:lnTo>
                <a:lnTo>
                  <a:pt x="362733" y="101452"/>
                </a:lnTo>
                <a:lnTo>
                  <a:pt x="357981" y="109055"/>
                </a:lnTo>
                <a:lnTo>
                  <a:pt x="353467" y="117608"/>
                </a:lnTo>
                <a:lnTo>
                  <a:pt x="409064" y="117608"/>
                </a:lnTo>
                <a:lnTo>
                  <a:pt x="406925" y="119271"/>
                </a:lnTo>
                <a:lnTo>
                  <a:pt x="404074" y="121647"/>
                </a:lnTo>
                <a:lnTo>
                  <a:pt x="400510" y="123310"/>
                </a:lnTo>
                <a:lnTo>
                  <a:pt x="397422" y="125211"/>
                </a:lnTo>
                <a:lnTo>
                  <a:pt x="393383" y="126399"/>
                </a:lnTo>
                <a:lnTo>
                  <a:pt x="389581" y="127824"/>
                </a:lnTo>
                <a:lnTo>
                  <a:pt x="385542" y="128299"/>
                </a:lnTo>
                <a:lnTo>
                  <a:pt x="381503" y="128774"/>
                </a:lnTo>
                <a:lnTo>
                  <a:pt x="375326" y="130438"/>
                </a:lnTo>
                <a:lnTo>
                  <a:pt x="368435" y="131863"/>
                </a:lnTo>
                <a:lnTo>
                  <a:pt x="361783" y="133051"/>
                </a:lnTo>
                <a:lnTo>
                  <a:pt x="355606" y="134001"/>
                </a:lnTo>
                <a:lnTo>
                  <a:pt x="342300" y="135427"/>
                </a:lnTo>
                <a:lnTo>
                  <a:pt x="329471" y="137090"/>
                </a:lnTo>
                <a:lnTo>
                  <a:pt x="322818" y="138040"/>
                </a:lnTo>
                <a:lnTo>
                  <a:pt x="316403" y="139704"/>
                </a:lnTo>
                <a:lnTo>
                  <a:pt x="310226" y="141604"/>
                </a:lnTo>
                <a:lnTo>
                  <a:pt x="304048" y="144218"/>
                </a:lnTo>
                <a:lnTo>
                  <a:pt x="298346" y="147307"/>
                </a:lnTo>
                <a:lnTo>
                  <a:pt x="292406" y="151346"/>
                </a:lnTo>
                <a:lnTo>
                  <a:pt x="286704" y="156335"/>
                </a:lnTo>
                <a:lnTo>
                  <a:pt x="281240" y="162037"/>
                </a:lnTo>
                <a:lnTo>
                  <a:pt x="262232" y="182945"/>
                </a:lnTo>
                <a:lnTo>
                  <a:pt x="242987" y="203378"/>
                </a:lnTo>
                <a:lnTo>
                  <a:pt x="203547" y="244006"/>
                </a:lnTo>
                <a:lnTo>
                  <a:pt x="183827" y="264439"/>
                </a:lnTo>
                <a:lnTo>
                  <a:pt x="164345" y="285822"/>
                </a:lnTo>
                <a:lnTo>
                  <a:pt x="144862" y="307443"/>
                </a:lnTo>
                <a:lnTo>
                  <a:pt x="126093" y="329777"/>
                </a:lnTo>
                <a:lnTo>
                  <a:pt x="122054" y="335004"/>
                </a:lnTo>
                <a:lnTo>
                  <a:pt x="118015" y="340468"/>
                </a:lnTo>
                <a:lnTo>
                  <a:pt x="110887" y="352110"/>
                </a:lnTo>
                <a:lnTo>
                  <a:pt x="104709" y="363514"/>
                </a:lnTo>
                <a:lnTo>
                  <a:pt x="99007" y="375156"/>
                </a:lnTo>
                <a:lnTo>
                  <a:pt x="87840" y="400103"/>
                </a:lnTo>
                <a:lnTo>
                  <a:pt x="82138" y="412458"/>
                </a:lnTo>
                <a:lnTo>
                  <a:pt x="75723" y="425050"/>
                </a:lnTo>
                <a:lnTo>
                  <a:pt x="75723" y="429802"/>
                </a:lnTo>
                <a:lnTo>
                  <a:pt x="76674" y="436217"/>
                </a:lnTo>
                <a:lnTo>
                  <a:pt x="77149" y="439306"/>
                </a:lnTo>
                <a:lnTo>
                  <a:pt x="78574" y="442395"/>
                </a:lnTo>
                <a:lnTo>
                  <a:pt x="79762" y="445008"/>
                </a:lnTo>
                <a:lnTo>
                  <a:pt x="81663" y="447147"/>
                </a:lnTo>
                <a:lnTo>
                  <a:pt x="94018" y="468055"/>
                </a:lnTo>
                <a:lnTo>
                  <a:pt x="106848" y="488963"/>
                </a:lnTo>
                <a:lnTo>
                  <a:pt x="113975" y="499654"/>
                </a:lnTo>
                <a:lnTo>
                  <a:pt x="121103" y="510346"/>
                </a:lnTo>
                <a:lnTo>
                  <a:pt x="128706" y="520562"/>
                </a:lnTo>
                <a:lnTo>
                  <a:pt x="137259" y="531254"/>
                </a:lnTo>
                <a:lnTo>
                  <a:pt x="149614" y="514385"/>
                </a:lnTo>
                <a:lnTo>
                  <a:pt x="162206" y="498466"/>
                </a:lnTo>
                <a:lnTo>
                  <a:pt x="174561" y="483260"/>
                </a:lnTo>
                <a:lnTo>
                  <a:pt x="180739" y="476133"/>
                </a:lnTo>
                <a:lnTo>
                  <a:pt x="186916" y="469480"/>
                </a:lnTo>
                <a:lnTo>
                  <a:pt x="182639" y="482310"/>
                </a:lnTo>
                <a:lnTo>
                  <a:pt x="178125" y="495615"/>
                </a:lnTo>
                <a:lnTo>
                  <a:pt x="172423" y="509871"/>
                </a:lnTo>
                <a:lnTo>
                  <a:pt x="164820" y="525552"/>
                </a:lnTo>
                <a:lnTo>
                  <a:pt x="156267" y="538381"/>
                </a:lnTo>
                <a:lnTo>
                  <a:pt x="152703" y="544559"/>
                </a:lnTo>
                <a:lnTo>
                  <a:pt x="148664" y="551449"/>
                </a:lnTo>
                <a:lnTo>
                  <a:pt x="145100" y="558339"/>
                </a:lnTo>
                <a:lnTo>
                  <a:pt x="142011" y="565467"/>
                </a:lnTo>
                <a:lnTo>
                  <a:pt x="139398" y="573070"/>
                </a:lnTo>
                <a:lnTo>
                  <a:pt x="137259" y="581623"/>
                </a:lnTo>
                <a:lnTo>
                  <a:pt x="136309" y="583761"/>
                </a:lnTo>
                <a:lnTo>
                  <a:pt x="135359" y="586137"/>
                </a:lnTo>
                <a:lnTo>
                  <a:pt x="134883" y="590889"/>
                </a:lnTo>
                <a:lnTo>
                  <a:pt x="134883" y="595879"/>
                </a:lnTo>
                <a:lnTo>
                  <a:pt x="135359" y="601106"/>
                </a:lnTo>
                <a:lnTo>
                  <a:pt x="136784" y="606095"/>
                </a:lnTo>
                <a:lnTo>
                  <a:pt x="138447" y="611322"/>
                </a:lnTo>
                <a:lnTo>
                  <a:pt x="140348" y="616311"/>
                </a:lnTo>
                <a:lnTo>
                  <a:pt x="142486" y="620826"/>
                </a:lnTo>
                <a:lnTo>
                  <a:pt x="148664" y="629616"/>
                </a:lnTo>
                <a:lnTo>
                  <a:pt x="155554" y="637219"/>
                </a:lnTo>
                <a:lnTo>
                  <a:pt x="162444" y="643872"/>
                </a:lnTo>
                <a:lnTo>
                  <a:pt x="169572" y="649099"/>
                </a:lnTo>
                <a:lnTo>
                  <a:pt x="177175" y="653613"/>
                </a:lnTo>
                <a:lnTo>
                  <a:pt x="184778" y="657177"/>
                </a:lnTo>
                <a:lnTo>
                  <a:pt x="192856" y="659553"/>
                </a:lnTo>
                <a:lnTo>
                  <a:pt x="200934" y="661216"/>
                </a:lnTo>
                <a:lnTo>
                  <a:pt x="209250" y="661691"/>
                </a:lnTo>
                <a:lnTo>
                  <a:pt x="218278" y="661691"/>
                </a:lnTo>
                <a:lnTo>
                  <a:pt x="227069" y="660266"/>
                </a:lnTo>
                <a:lnTo>
                  <a:pt x="236335" y="658603"/>
                </a:lnTo>
                <a:lnTo>
                  <a:pt x="245838" y="655514"/>
                </a:lnTo>
                <a:lnTo>
                  <a:pt x="255580" y="652425"/>
                </a:lnTo>
                <a:lnTo>
                  <a:pt x="265321" y="647911"/>
                </a:lnTo>
                <a:lnTo>
                  <a:pt x="276013" y="642922"/>
                </a:lnTo>
                <a:lnTo>
                  <a:pt x="288367" y="635081"/>
                </a:lnTo>
                <a:lnTo>
                  <a:pt x="301910" y="627478"/>
                </a:lnTo>
                <a:lnTo>
                  <a:pt x="315215" y="620350"/>
                </a:lnTo>
                <a:lnTo>
                  <a:pt x="329471" y="613698"/>
                </a:lnTo>
                <a:lnTo>
                  <a:pt x="343726" y="607283"/>
                </a:lnTo>
                <a:lnTo>
                  <a:pt x="357981" y="602056"/>
                </a:lnTo>
                <a:lnTo>
                  <a:pt x="371999" y="597066"/>
                </a:lnTo>
                <a:lnTo>
                  <a:pt x="386730" y="592790"/>
                </a:lnTo>
                <a:lnTo>
                  <a:pt x="394808" y="590414"/>
                </a:lnTo>
                <a:lnTo>
                  <a:pt x="402411" y="587325"/>
                </a:lnTo>
                <a:lnTo>
                  <a:pt x="409064" y="583761"/>
                </a:lnTo>
                <a:lnTo>
                  <a:pt x="411677" y="581623"/>
                </a:lnTo>
                <a:lnTo>
                  <a:pt x="414766" y="579247"/>
                </a:lnTo>
                <a:lnTo>
                  <a:pt x="417142" y="577109"/>
                </a:lnTo>
                <a:lnTo>
                  <a:pt x="419280" y="574495"/>
                </a:lnTo>
                <a:lnTo>
                  <a:pt x="420943" y="571407"/>
                </a:lnTo>
                <a:lnTo>
                  <a:pt x="422844" y="568318"/>
                </a:lnTo>
                <a:lnTo>
                  <a:pt x="424269" y="565229"/>
                </a:lnTo>
                <a:lnTo>
                  <a:pt x="424982" y="561665"/>
                </a:lnTo>
                <a:lnTo>
                  <a:pt x="425457" y="557626"/>
                </a:lnTo>
                <a:lnTo>
                  <a:pt x="425932" y="553587"/>
                </a:lnTo>
                <a:lnTo>
                  <a:pt x="425932" y="413884"/>
                </a:lnTo>
                <a:lnTo>
                  <a:pt x="425932" y="285347"/>
                </a:lnTo>
                <a:lnTo>
                  <a:pt x="429496" y="300078"/>
                </a:lnTo>
                <a:lnTo>
                  <a:pt x="433060" y="314096"/>
                </a:lnTo>
                <a:lnTo>
                  <a:pt x="436149" y="328826"/>
                </a:lnTo>
                <a:lnTo>
                  <a:pt x="438762" y="343082"/>
                </a:lnTo>
                <a:lnTo>
                  <a:pt x="443752" y="370642"/>
                </a:lnTo>
                <a:lnTo>
                  <a:pt x="447791" y="397015"/>
                </a:lnTo>
                <a:lnTo>
                  <a:pt x="451830" y="421962"/>
                </a:lnTo>
                <a:lnTo>
                  <a:pt x="454919" y="446434"/>
                </a:lnTo>
                <a:lnTo>
                  <a:pt x="456106" y="458313"/>
                </a:lnTo>
                <a:lnTo>
                  <a:pt x="457057" y="470430"/>
                </a:lnTo>
                <a:lnTo>
                  <a:pt x="457532" y="482310"/>
                </a:lnTo>
                <a:lnTo>
                  <a:pt x="457532" y="493952"/>
                </a:lnTo>
                <a:lnTo>
                  <a:pt x="457532" y="506069"/>
                </a:lnTo>
                <a:lnTo>
                  <a:pt x="456582" y="517473"/>
                </a:lnTo>
                <a:lnTo>
                  <a:pt x="455869" y="529116"/>
                </a:lnTo>
                <a:lnTo>
                  <a:pt x="453968" y="540757"/>
                </a:lnTo>
                <a:lnTo>
                  <a:pt x="452305" y="552162"/>
                </a:lnTo>
                <a:lnTo>
                  <a:pt x="449454" y="563804"/>
                </a:lnTo>
                <a:lnTo>
                  <a:pt x="446365" y="575446"/>
                </a:lnTo>
                <a:lnTo>
                  <a:pt x="442326" y="586850"/>
                </a:lnTo>
                <a:lnTo>
                  <a:pt x="440188" y="591364"/>
                </a:lnTo>
                <a:lnTo>
                  <a:pt x="437574" y="595403"/>
                </a:lnTo>
                <a:lnTo>
                  <a:pt x="434486" y="598967"/>
                </a:lnTo>
                <a:lnTo>
                  <a:pt x="431397" y="602531"/>
                </a:lnTo>
                <a:lnTo>
                  <a:pt x="428071" y="605145"/>
                </a:lnTo>
                <a:lnTo>
                  <a:pt x="424982" y="607283"/>
                </a:lnTo>
                <a:lnTo>
                  <a:pt x="422369" y="608708"/>
                </a:lnTo>
                <a:lnTo>
                  <a:pt x="420230" y="609659"/>
                </a:lnTo>
                <a:lnTo>
                  <a:pt x="410727" y="610847"/>
                </a:lnTo>
                <a:lnTo>
                  <a:pt x="401461" y="612748"/>
                </a:lnTo>
                <a:lnTo>
                  <a:pt x="392670" y="614886"/>
                </a:lnTo>
                <a:lnTo>
                  <a:pt x="383641" y="617262"/>
                </a:lnTo>
                <a:lnTo>
                  <a:pt x="374850" y="620350"/>
                </a:lnTo>
                <a:lnTo>
                  <a:pt x="365822" y="623914"/>
                </a:lnTo>
                <a:lnTo>
                  <a:pt x="348478" y="631042"/>
                </a:lnTo>
                <a:lnTo>
                  <a:pt x="331609" y="639358"/>
                </a:lnTo>
                <a:lnTo>
                  <a:pt x="314740" y="647911"/>
                </a:lnTo>
                <a:lnTo>
                  <a:pt x="281240" y="665255"/>
                </a:lnTo>
                <a:lnTo>
                  <a:pt x="274587" y="669294"/>
                </a:lnTo>
                <a:lnTo>
                  <a:pt x="267935" y="672858"/>
                </a:lnTo>
                <a:lnTo>
                  <a:pt x="261757" y="675947"/>
                </a:lnTo>
                <a:lnTo>
                  <a:pt x="255105" y="679035"/>
                </a:lnTo>
                <a:lnTo>
                  <a:pt x="248927" y="681174"/>
                </a:lnTo>
                <a:lnTo>
                  <a:pt x="242987" y="683075"/>
                </a:lnTo>
                <a:lnTo>
                  <a:pt x="236810" y="684738"/>
                </a:lnTo>
                <a:lnTo>
                  <a:pt x="231108" y="686163"/>
                </a:lnTo>
                <a:lnTo>
                  <a:pt x="225406" y="687114"/>
                </a:lnTo>
                <a:lnTo>
                  <a:pt x="219466" y="687589"/>
                </a:lnTo>
                <a:lnTo>
                  <a:pt x="213764" y="687589"/>
                </a:lnTo>
                <a:lnTo>
                  <a:pt x="208299" y="687589"/>
                </a:lnTo>
                <a:lnTo>
                  <a:pt x="203072" y="687114"/>
                </a:lnTo>
                <a:lnTo>
                  <a:pt x="197607" y="686163"/>
                </a:lnTo>
                <a:lnTo>
                  <a:pt x="192380" y="684738"/>
                </a:lnTo>
                <a:lnTo>
                  <a:pt x="186916" y="683550"/>
                </a:lnTo>
                <a:lnTo>
                  <a:pt x="181689" y="681649"/>
                </a:lnTo>
                <a:lnTo>
                  <a:pt x="176699" y="679986"/>
                </a:lnTo>
                <a:lnTo>
                  <a:pt x="171472" y="677610"/>
                </a:lnTo>
                <a:lnTo>
                  <a:pt x="166483" y="674996"/>
                </a:lnTo>
                <a:lnTo>
                  <a:pt x="156742" y="669294"/>
                </a:lnTo>
                <a:lnTo>
                  <a:pt x="147001" y="662167"/>
                </a:lnTo>
                <a:lnTo>
                  <a:pt x="137735" y="654564"/>
                </a:lnTo>
                <a:lnTo>
                  <a:pt x="127756" y="645535"/>
                </a:lnTo>
                <a:lnTo>
                  <a:pt x="118490" y="636269"/>
                </a:lnTo>
                <a:lnTo>
                  <a:pt x="109224" y="626053"/>
                </a:lnTo>
                <a:lnTo>
                  <a:pt x="107323" y="623914"/>
                </a:lnTo>
                <a:lnTo>
                  <a:pt x="106135" y="620350"/>
                </a:lnTo>
                <a:lnTo>
                  <a:pt x="105185" y="616311"/>
                </a:lnTo>
                <a:lnTo>
                  <a:pt x="105185" y="612272"/>
                </a:lnTo>
                <a:lnTo>
                  <a:pt x="105185" y="608233"/>
                </a:lnTo>
                <a:lnTo>
                  <a:pt x="106135" y="604194"/>
                </a:lnTo>
                <a:lnTo>
                  <a:pt x="107323" y="600630"/>
                </a:lnTo>
                <a:lnTo>
                  <a:pt x="109224" y="598017"/>
                </a:lnTo>
                <a:lnTo>
                  <a:pt x="111837" y="591840"/>
                </a:lnTo>
                <a:lnTo>
                  <a:pt x="113975" y="586137"/>
                </a:lnTo>
                <a:lnTo>
                  <a:pt x="115401" y="579722"/>
                </a:lnTo>
                <a:lnTo>
                  <a:pt x="115876" y="574020"/>
                </a:lnTo>
                <a:lnTo>
                  <a:pt x="115876" y="568318"/>
                </a:lnTo>
                <a:lnTo>
                  <a:pt x="115401" y="562378"/>
                </a:lnTo>
                <a:lnTo>
                  <a:pt x="114451" y="557151"/>
                </a:lnTo>
                <a:lnTo>
                  <a:pt x="112788" y="551449"/>
                </a:lnTo>
                <a:lnTo>
                  <a:pt x="110412" y="545984"/>
                </a:lnTo>
                <a:lnTo>
                  <a:pt x="108273" y="540757"/>
                </a:lnTo>
                <a:lnTo>
                  <a:pt x="105185" y="535293"/>
                </a:lnTo>
                <a:lnTo>
                  <a:pt x="102096" y="530066"/>
                </a:lnTo>
                <a:lnTo>
                  <a:pt x="94968" y="519374"/>
                </a:lnTo>
                <a:lnTo>
                  <a:pt x="86890" y="508683"/>
                </a:lnTo>
                <a:lnTo>
                  <a:pt x="78812" y="497991"/>
                </a:lnTo>
                <a:lnTo>
                  <a:pt x="70972" y="486824"/>
                </a:lnTo>
                <a:lnTo>
                  <a:pt x="67408" y="481122"/>
                </a:lnTo>
                <a:lnTo>
                  <a:pt x="64319" y="474707"/>
                </a:lnTo>
                <a:lnTo>
                  <a:pt x="61230" y="469005"/>
                </a:lnTo>
                <a:lnTo>
                  <a:pt x="58379" y="462828"/>
                </a:lnTo>
                <a:lnTo>
                  <a:pt x="56716" y="456175"/>
                </a:lnTo>
                <a:lnTo>
                  <a:pt x="54815" y="449998"/>
                </a:lnTo>
                <a:lnTo>
                  <a:pt x="54103" y="443345"/>
                </a:lnTo>
                <a:lnTo>
                  <a:pt x="53627" y="436455"/>
                </a:lnTo>
                <a:lnTo>
                  <a:pt x="53627" y="429327"/>
                </a:lnTo>
                <a:lnTo>
                  <a:pt x="54815" y="422675"/>
                </a:lnTo>
                <a:lnTo>
                  <a:pt x="56716" y="415547"/>
                </a:lnTo>
                <a:lnTo>
                  <a:pt x="59330" y="408182"/>
                </a:lnTo>
                <a:lnTo>
                  <a:pt x="60280" y="403192"/>
                </a:lnTo>
                <a:lnTo>
                  <a:pt x="61943" y="397965"/>
                </a:lnTo>
                <a:lnTo>
                  <a:pt x="65507" y="387986"/>
                </a:lnTo>
                <a:lnTo>
                  <a:pt x="69546" y="378720"/>
                </a:lnTo>
                <a:lnTo>
                  <a:pt x="74535" y="369929"/>
                </a:lnTo>
                <a:lnTo>
                  <a:pt x="79762" y="360901"/>
                </a:lnTo>
                <a:lnTo>
                  <a:pt x="85940" y="352585"/>
                </a:lnTo>
                <a:lnTo>
                  <a:pt x="98057" y="335479"/>
                </a:lnTo>
                <a:lnTo>
                  <a:pt x="102571" y="328113"/>
                </a:lnTo>
                <a:lnTo>
                  <a:pt x="106848" y="320986"/>
                </a:lnTo>
                <a:lnTo>
                  <a:pt x="116827" y="307205"/>
                </a:lnTo>
                <a:lnTo>
                  <a:pt x="127043" y="293188"/>
                </a:lnTo>
                <a:lnTo>
                  <a:pt x="137735" y="279407"/>
                </a:lnTo>
                <a:lnTo>
                  <a:pt x="159831" y="251847"/>
                </a:lnTo>
                <a:lnTo>
                  <a:pt x="170522" y="238066"/>
                </a:lnTo>
                <a:lnTo>
                  <a:pt x="181214" y="223336"/>
                </a:lnTo>
                <a:lnTo>
                  <a:pt x="164820" y="223336"/>
                </a:lnTo>
                <a:lnTo>
                  <a:pt x="137972" y="230226"/>
                </a:lnTo>
                <a:lnTo>
                  <a:pt x="125142" y="233790"/>
                </a:lnTo>
                <a:lnTo>
                  <a:pt x="112788" y="237591"/>
                </a:lnTo>
                <a:lnTo>
                  <a:pt x="100195" y="241630"/>
                </a:lnTo>
                <a:lnTo>
                  <a:pt x="87840" y="245669"/>
                </a:lnTo>
                <a:lnTo>
                  <a:pt x="75723" y="250183"/>
                </a:lnTo>
                <a:lnTo>
                  <a:pt x="64319" y="254935"/>
                </a:lnTo>
                <a:lnTo>
                  <a:pt x="52677" y="260400"/>
                </a:lnTo>
                <a:lnTo>
                  <a:pt x="41035" y="265627"/>
                </a:lnTo>
                <a:lnTo>
                  <a:pt x="29868" y="271567"/>
                </a:lnTo>
                <a:lnTo>
                  <a:pt x="18939" y="277744"/>
                </a:lnTo>
                <a:lnTo>
                  <a:pt x="7772" y="284397"/>
                </a:lnTo>
                <a:lnTo>
                  <a:pt x="0" y="289924"/>
                </a:lnTo>
                <a:lnTo>
                  <a:pt x="0" y="895572"/>
                </a:lnTo>
                <a:lnTo>
                  <a:pt x="125653" y="895572"/>
                </a:lnTo>
                <a:lnTo>
                  <a:pt x="127756" y="892155"/>
                </a:lnTo>
                <a:lnTo>
                  <a:pt x="131082" y="885502"/>
                </a:lnTo>
                <a:lnTo>
                  <a:pt x="133696" y="878374"/>
                </a:lnTo>
                <a:lnTo>
                  <a:pt x="135834" y="871722"/>
                </a:lnTo>
                <a:lnTo>
                  <a:pt x="137735" y="864594"/>
                </a:lnTo>
                <a:lnTo>
                  <a:pt x="138923" y="857466"/>
                </a:lnTo>
                <a:lnTo>
                  <a:pt x="140348" y="850339"/>
                </a:lnTo>
                <a:lnTo>
                  <a:pt x="141298" y="843211"/>
                </a:lnTo>
                <a:lnTo>
                  <a:pt x="142011" y="828955"/>
                </a:lnTo>
                <a:lnTo>
                  <a:pt x="142486" y="814225"/>
                </a:lnTo>
                <a:lnTo>
                  <a:pt x="142486" y="799494"/>
                </a:lnTo>
                <a:lnTo>
                  <a:pt x="142486" y="782625"/>
                </a:lnTo>
                <a:lnTo>
                  <a:pt x="142486" y="771458"/>
                </a:lnTo>
                <a:lnTo>
                  <a:pt x="143912" y="778586"/>
                </a:lnTo>
                <a:lnTo>
                  <a:pt x="145100" y="784526"/>
                </a:lnTo>
                <a:lnTo>
                  <a:pt x="147476" y="789753"/>
                </a:lnTo>
                <a:lnTo>
                  <a:pt x="149614" y="794267"/>
                </a:lnTo>
                <a:lnTo>
                  <a:pt x="152228" y="797831"/>
                </a:lnTo>
                <a:lnTo>
                  <a:pt x="155554" y="801395"/>
                </a:lnTo>
                <a:lnTo>
                  <a:pt x="158643" y="803533"/>
                </a:lnTo>
                <a:lnTo>
                  <a:pt x="162206" y="805909"/>
                </a:lnTo>
                <a:lnTo>
                  <a:pt x="165770" y="807572"/>
                </a:lnTo>
                <a:lnTo>
                  <a:pt x="169572" y="808523"/>
                </a:lnTo>
                <a:lnTo>
                  <a:pt x="174086" y="809473"/>
                </a:lnTo>
                <a:lnTo>
                  <a:pt x="178600" y="810186"/>
                </a:lnTo>
                <a:lnTo>
                  <a:pt x="187866" y="810661"/>
                </a:lnTo>
                <a:lnTo>
                  <a:pt x="198083" y="810661"/>
                </a:lnTo>
                <a:lnTo>
                  <a:pt x="236810" y="810661"/>
                </a:lnTo>
                <a:lnTo>
                  <a:pt x="249640" y="811136"/>
                </a:lnTo>
                <a:lnTo>
                  <a:pt x="263183" y="811611"/>
                </a:lnTo>
                <a:lnTo>
                  <a:pt x="270310" y="811611"/>
                </a:lnTo>
                <a:lnTo>
                  <a:pt x="276963" y="811136"/>
                </a:lnTo>
                <a:lnTo>
                  <a:pt x="283140" y="810186"/>
                </a:lnTo>
                <a:lnTo>
                  <a:pt x="289793" y="808523"/>
                </a:lnTo>
                <a:lnTo>
                  <a:pt x="295495" y="806147"/>
                </a:lnTo>
                <a:lnTo>
                  <a:pt x="301435" y="803058"/>
                </a:lnTo>
                <a:lnTo>
                  <a:pt x="304524" y="801395"/>
                </a:lnTo>
                <a:lnTo>
                  <a:pt x="307137" y="799256"/>
                </a:lnTo>
                <a:lnTo>
                  <a:pt x="309275" y="796881"/>
                </a:lnTo>
                <a:lnTo>
                  <a:pt x="312126" y="794267"/>
                </a:lnTo>
                <a:lnTo>
                  <a:pt x="314265" y="791178"/>
                </a:lnTo>
                <a:lnTo>
                  <a:pt x="316403" y="788090"/>
                </a:lnTo>
                <a:lnTo>
                  <a:pt x="318304" y="784051"/>
                </a:lnTo>
                <a:lnTo>
                  <a:pt x="319967" y="780012"/>
                </a:lnTo>
                <a:lnTo>
                  <a:pt x="321868" y="775973"/>
                </a:lnTo>
                <a:lnTo>
                  <a:pt x="323056" y="771221"/>
                </a:lnTo>
                <a:lnTo>
                  <a:pt x="324481" y="765756"/>
                </a:lnTo>
                <a:lnTo>
                  <a:pt x="325907" y="760529"/>
                </a:lnTo>
                <a:lnTo>
                  <a:pt x="325907" y="827530"/>
                </a:lnTo>
                <a:lnTo>
                  <a:pt x="310226" y="835608"/>
                </a:lnTo>
                <a:lnTo>
                  <a:pt x="295970" y="843686"/>
                </a:lnTo>
                <a:lnTo>
                  <a:pt x="282665" y="850339"/>
                </a:lnTo>
                <a:lnTo>
                  <a:pt x="276488" y="852952"/>
                </a:lnTo>
                <a:lnTo>
                  <a:pt x="270310" y="855565"/>
                </a:lnTo>
                <a:lnTo>
                  <a:pt x="266271" y="857942"/>
                </a:lnTo>
                <a:lnTo>
                  <a:pt x="262708" y="860080"/>
                </a:lnTo>
                <a:lnTo>
                  <a:pt x="259619" y="862693"/>
                </a:lnTo>
                <a:lnTo>
                  <a:pt x="256768" y="865544"/>
                </a:lnTo>
                <a:lnTo>
                  <a:pt x="254154" y="868633"/>
                </a:lnTo>
                <a:lnTo>
                  <a:pt x="252491" y="871722"/>
                </a:lnTo>
                <a:lnTo>
                  <a:pt x="250590" y="874810"/>
                </a:lnTo>
                <a:lnTo>
                  <a:pt x="249402" y="877899"/>
                </a:lnTo>
                <a:lnTo>
                  <a:pt x="248452" y="880988"/>
                </a:lnTo>
                <a:lnTo>
                  <a:pt x="247977" y="884076"/>
                </a:lnTo>
                <a:lnTo>
                  <a:pt x="247977" y="887165"/>
                </a:lnTo>
                <a:lnTo>
                  <a:pt x="248452" y="890016"/>
                </a:lnTo>
                <a:lnTo>
                  <a:pt x="249402" y="893105"/>
                </a:lnTo>
                <a:lnTo>
                  <a:pt x="250075" y="895572"/>
                </a:lnTo>
                <a:lnTo>
                  <a:pt x="474750" y="895572"/>
                </a:lnTo>
                <a:lnTo>
                  <a:pt x="475827" y="894768"/>
                </a:lnTo>
                <a:lnTo>
                  <a:pt x="486993" y="882889"/>
                </a:lnTo>
                <a:lnTo>
                  <a:pt x="497210" y="870296"/>
                </a:lnTo>
                <a:lnTo>
                  <a:pt x="506951" y="857942"/>
                </a:lnTo>
                <a:lnTo>
                  <a:pt x="515742" y="844636"/>
                </a:lnTo>
                <a:lnTo>
                  <a:pt x="523820" y="831094"/>
                </a:lnTo>
                <a:lnTo>
                  <a:pt x="531898" y="816838"/>
                </a:lnTo>
                <a:lnTo>
                  <a:pt x="539026" y="802583"/>
                </a:lnTo>
                <a:lnTo>
                  <a:pt x="545678" y="788565"/>
                </a:lnTo>
                <a:lnTo>
                  <a:pt x="552331" y="773359"/>
                </a:lnTo>
                <a:lnTo>
                  <a:pt x="558033" y="758628"/>
                </a:lnTo>
                <a:lnTo>
                  <a:pt x="563498" y="743185"/>
                </a:lnTo>
                <a:lnTo>
                  <a:pt x="568725" y="727979"/>
                </a:lnTo>
                <a:lnTo>
                  <a:pt x="573714" y="712298"/>
                </a:lnTo>
                <a:lnTo>
                  <a:pt x="577991" y="696855"/>
                </a:lnTo>
                <a:lnTo>
                  <a:pt x="586544" y="665255"/>
                </a:lnTo>
                <a:lnTo>
                  <a:pt x="586069" y="663117"/>
                </a:lnTo>
                <a:lnTo>
                  <a:pt x="584881" y="660266"/>
                </a:lnTo>
                <a:lnTo>
                  <a:pt x="582980" y="657177"/>
                </a:lnTo>
                <a:lnTo>
                  <a:pt x="580367" y="654088"/>
                </a:lnTo>
                <a:lnTo>
                  <a:pt x="574902" y="647911"/>
                </a:lnTo>
                <a:lnTo>
                  <a:pt x="570150" y="642922"/>
                </a:lnTo>
                <a:lnTo>
                  <a:pt x="565636" y="636744"/>
                </a:lnTo>
                <a:lnTo>
                  <a:pt x="560647" y="631517"/>
                </a:lnTo>
                <a:lnTo>
                  <a:pt x="555420" y="626053"/>
                </a:lnTo>
                <a:lnTo>
                  <a:pt x="550193" y="621301"/>
                </a:lnTo>
                <a:lnTo>
                  <a:pt x="544253" y="616787"/>
                </a:lnTo>
                <a:lnTo>
                  <a:pt x="538075" y="612272"/>
                </a:lnTo>
                <a:lnTo>
                  <a:pt x="525721" y="603719"/>
                </a:lnTo>
                <a:lnTo>
                  <a:pt x="563023" y="619875"/>
                </a:lnTo>
                <a:lnTo>
                  <a:pt x="581317" y="628191"/>
                </a:lnTo>
                <a:lnTo>
                  <a:pt x="599374" y="636744"/>
                </a:lnTo>
                <a:lnTo>
                  <a:pt x="607927" y="641259"/>
                </a:lnTo>
                <a:lnTo>
                  <a:pt x="616718" y="646010"/>
                </a:lnTo>
                <a:lnTo>
                  <a:pt x="625271" y="651000"/>
                </a:lnTo>
                <a:lnTo>
                  <a:pt x="633349" y="656227"/>
                </a:lnTo>
                <a:lnTo>
                  <a:pt x="641665" y="662167"/>
                </a:lnTo>
                <a:lnTo>
                  <a:pt x="649268" y="668344"/>
                </a:lnTo>
                <a:lnTo>
                  <a:pt x="656871" y="674996"/>
                </a:lnTo>
                <a:lnTo>
                  <a:pt x="664474" y="682124"/>
                </a:lnTo>
                <a:lnTo>
                  <a:pt x="668988" y="686163"/>
                </a:lnTo>
                <a:lnTo>
                  <a:pt x="672790" y="690202"/>
                </a:lnTo>
                <a:lnTo>
                  <a:pt x="677304" y="693291"/>
                </a:lnTo>
                <a:lnTo>
                  <a:pt x="682293" y="696855"/>
                </a:lnTo>
                <a:lnTo>
                  <a:pt x="686570" y="699468"/>
                </a:lnTo>
                <a:lnTo>
                  <a:pt x="691559" y="702082"/>
                </a:lnTo>
                <a:lnTo>
                  <a:pt x="696549" y="703983"/>
                </a:lnTo>
                <a:lnTo>
                  <a:pt x="701300" y="705646"/>
                </a:lnTo>
                <a:lnTo>
                  <a:pt x="706290" y="707071"/>
                </a:lnTo>
                <a:lnTo>
                  <a:pt x="711042" y="708497"/>
                </a:lnTo>
                <a:lnTo>
                  <a:pt x="716506" y="708734"/>
                </a:lnTo>
                <a:lnTo>
                  <a:pt x="721258" y="708734"/>
                </a:lnTo>
                <a:lnTo>
                  <a:pt x="726723" y="708497"/>
                </a:lnTo>
                <a:lnTo>
                  <a:pt x="731712" y="707546"/>
                </a:lnTo>
                <a:lnTo>
                  <a:pt x="736939" y="706121"/>
                </a:lnTo>
                <a:lnTo>
                  <a:pt x="742166" y="704458"/>
                </a:lnTo>
                <a:lnTo>
                  <a:pt x="749294" y="702082"/>
                </a:lnTo>
                <a:lnTo>
                  <a:pt x="756184" y="699468"/>
                </a:lnTo>
                <a:lnTo>
                  <a:pt x="762361" y="696380"/>
                </a:lnTo>
                <a:lnTo>
                  <a:pt x="768063" y="692816"/>
                </a:lnTo>
                <a:lnTo>
                  <a:pt x="773528" y="689252"/>
                </a:lnTo>
                <a:lnTo>
                  <a:pt x="778755" y="684738"/>
                </a:lnTo>
                <a:lnTo>
                  <a:pt x="783269" y="680461"/>
                </a:lnTo>
                <a:lnTo>
                  <a:pt x="787308" y="674996"/>
                </a:lnTo>
                <a:lnTo>
                  <a:pt x="791110" y="669769"/>
                </a:lnTo>
                <a:lnTo>
                  <a:pt x="794436" y="663830"/>
                </a:lnTo>
                <a:lnTo>
                  <a:pt x="797050" y="657652"/>
                </a:lnTo>
                <a:lnTo>
                  <a:pt x="799188" y="651000"/>
                </a:lnTo>
                <a:lnTo>
                  <a:pt x="801089" y="643872"/>
                </a:lnTo>
                <a:lnTo>
                  <a:pt x="802277" y="636744"/>
                </a:lnTo>
                <a:lnTo>
                  <a:pt x="803227" y="628666"/>
                </a:lnTo>
                <a:lnTo>
                  <a:pt x="803227" y="620826"/>
                </a:lnTo>
                <a:lnTo>
                  <a:pt x="801089" y="622489"/>
                </a:lnTo>
                <a:lnTo>
                  <a:pt x="798238" y="623914"/>
                </a:lnTo>
                <a:lnTo>
                  <a:pt x="793011" y="626053"/>
                </a:lnTo>
                <a:lnTo>
                  <a:pt x="790397" y="627478"/>
                </a:lnTo>
                <a:lnTo>
                  <a:pt x="788496" y="628191"/>
                </a:lnTo>
                <a:lnTo>
                  <a:pt x="787308" y="630092"/>
                </a:lnTo>
                <a:lnTo>
                  <a:pt x="786833" y="631755"/>
                </a:lnTo>
                <a:lnTo>
                  <a:pt x="785408" y="635794"/>
                </a:lnTo>
                <a:lnTo>
                  <a:pt x="784220" y="639833"/>
                </a:lnTo>
                <a:lnTo>
                  <a:pt x="780656" y="646485"/>
                </a:lnTo>
                <a:lnTo>
                  <a:pt x="776617" y="653138"/>
                </a:lnTo>
                <a:lnTo>
                  <a:pt x="772103" y="659078"/>
                </a:lnTo>
                <a:lnTo>
                  <a:pt x="762361" y="670007"/>
                </a:lnTo>
                <a:lnTo>
                  <a:pt x="757847" y="675947"/>
                </a:lnTo>
                <a:lnTo>
                  <a:pt x="753333" y="682124"/>
                </a:lnTo>
                <a:lnTo>
                  <a:pt x="750244" y="684738"/>
                </a:lnTo>
                <a:lnTo>
                  <a:pt x="747155" y="687589"/>
                </a:lnTo>
                <a:lnTo>
                  <a:pt x="744067" y="689252"/>
                </a:lnTo>
                <a:lnTo>
                  <a:pt x="740978" y="690915"/>
                </a:lnTo>
                <a:lnTo>
                  <a:pt x="737890" y="691865"/>
                </a:lnTo>
                <a:lnTo>
                  <a:pt x="734801" y="692816"/>
                </a:lnTo>
                <a:lnTo>
                  <a:pt x="731950" y="693291"/>
                </a:lnTo>
                <a:lnTo>
                  <a:pt x="728861" y="693291"/>
                </a:lnTo>
                <a:lnTo>
                  <a:pt x="723634" y="692816"/>
                </a:lnTo>
                <a:lnTo>
                  <a:pt x="718169" y="691390"/>
                </a:lnTo>
                <a:lnTo>
                  <a:pt x="713418" y="689727"/>
                </a:lnTo>
                <a:lnTo>
                  <a:pt x="708903" y="687826"/>
                </a:lnTo>
                <a:lnTo>
                  <a:pt x="706765" y="687589"/>
                </a:lnTo>
                <a:lnTo>
                  <a:pt x="704864" y="687114"/>
                </a:lnTo>
                <a:lnTo>
                  <a:pt x="703201" y="686163"/>
                </a:lnTo>
                <a:lnTo>
                  <a:pt x="701776" y="684738"/>
                </a:lnTo>
                <a:lnTo>
                  <a:pt x="698687" y="681649"/>
                </a:lnTo>
                <a:lnTo>
                  <a:pt x="696549" y="678085"/>
                </a:lnTo>
                <a:lnTo>
                  <a:pt x="694648" y="673571"/>
                </a:lnTo>
                <a:lnTo>
                  <a:pt x="693460" y="668819"/>
                </a:lnTo>
                <a:lnTo>
                  <a:pt x="692510" y="664305"/>
                </a:lnTo>
                <a:lnTo>
                  <a:pt x="692510" y="659790"/>
                </a:lnTo>
                <a:lnTo>
                  <a:pt x="692510" y="647436"/>
                </a:lnTo>
                <a:lnTo>
                  <a:pt x="693460" y="635319"/>
                </a:lnTo>
                <a:lnTo>
                  <a:pt x="694173" y="624389"/>
                </a:lnTo>
                <a:lnTo>
                  <a:pt x="695598" y="612748"/>
                </a:lnTo>
                <a:lnTo>
                  <a:pt x="699162" y="591364"/>
                </a:lnTo>
                <a:lnTo>
                  <a:pt x="703676" y="570456"/>
                </a:lnTo>
                <a:lnTo>
                  <a:pt x="720070" y="574971"/>
                </a:lnTo>
                <a:lnTo>
                  <a:pt x="736939" y="579247"/>
                </a:lnTo>
                <a:lnTo>
                  <a:pt x="770677" y="589226"/>
                </a:lnTo>
                <a:lnTo>
                  <a:pt x="788021" y="593503"/>
                </a:lnTo>
                <a:lnTo>
                  <a:pt x="805365" y="597542"/>
                </a:lnTo>
                <a:lnTo>
                  <a:pt x="823660" y="601106"/>
                </a:lnTo>
                <a:lnTo>
                  <a:pt x="841954" y="603719"/>
                </a:lnTo>
                <a:lnTo>
                  <a:pt x="861437" y="606570"/>
                </a:lnTo>
                <a:lnTo>
                  <a:pt x="880682" y="608233"/>
                </a:lnTo>
                <a:lnTo>
                  <a:pt x="889948" y="608708"/>
                </a:lnTo>
                <a:lnTo>
                  <a:pt x="898976" y="608708"/>
                </a:lnTo>
                <a:lnTo>
                  <a:pt x="908242" y="608708"/>
                </a:lnTo>
                <a:lnTo>
                  <a:pt x="916795" y="608233"/>
                </a:lnTo>
                <a:lnTo>
                  <a:pt x="925586" y="607283"/>
                </a:lnTo>
                <a:lnTo>
                  <a:pt x="934140" y="606095"/>
                </a:lnTo>
                <a:lnTo>
                  <a:pt x="942455" y="604669"/>
                </a:lnTo>
                <a:lnTo>
                  <a:pt x="950533" y="603006"/>
                </a:lnTo>
                <a:lnTo>
                  <a:pt x="958611" y="600630"/>
                </a:lnTo>
                <a:lnTo>
                  <a:pt x="966452" y="598017"/>
                </a:lnTo>
                <a:lnTo>
                  <a:pt x="974055" y="595403"/>
                </a:lnTo>
                <a:lnTo>
                  <a:pt x="981658" y="591840"/>
                </a:lnTo>
                <a:lnTo>
                  <a:pt x="989261" y="588276"/>
                </a:lnTo>
                <a:lnTo>
                  <a:pt x="996388" y="584237"/>
                </a:lnTo>
                <a:lnTo>
                  <a:pt x="1003041" y="579247"/>
                </a:lnTo>
                <a:lnTo>
                  <a:pt x="1009694" y="574495"/>
                </a:lnTo>
                <a:lnTo>
                  <a:pt x="1016346" y="569031"/>
                </a:lnTo>
                <a:lnTo>
                  <a:pt x="1022998" y="562853"/>
                </a:lnTo>
                <a:lnTo>
                  <a:pt x="1029176" y="556676"/>
                </a:lnTo>
                <a:lnTo>
                  <a:pt x="1035116" y="549548"/>
                </a:lnTo>
                <a:lnTo>
                  <a:pt x="1040818" y="541945"/>
                </a:lnTo>
                <a:lnTo>
                  <a:pt x="1046520" y="534342"/>
                </a:lnTo>
                <a:lnTo>
                  <a:pt x="1051985" y="526027"/>
                </a:lnTo>
                <a:lnTo>
                  <a:pt x="1056737" y="516523"/>
                </a:lnTo>
                <a:lnTo>
                  <a:pt x="1061726" y="507257"/>
                </a:lnTo>
                <a:lnTo>
                  <a:pt x="1066715" y="497041"/>
                </a:lnTo>
                <a:lnTo>
                  <a:pt x="1070992" y="486349"/>
                </a:lnTo>
                <a:lnTo>
                  <a:pt x="1075506" y="475182"/>
                </a:lnTo>
                <a:lnTo>
                  <a:pt x="1079070" y="462828"/>
                </a:lnTo>
                <a:lnTo>
                  <a:pt x="1082634" y="449998"/>
                </a:lnTo>
                <a:lnTo>
                  <a:pt x="1084772" y="437405"/>
                </a:lnTo>
                <a:lnTo>
                  <a:pt x="1087148" y="425050"/>
                </a:lnTo>
                <a:lnTo>
                  <a:pt x="1088811" y="411983"/>
                </a:lnTo>
                <a:lnTo>
                  <a:pt x="1089762" y="399628"/>
                </a:lnTo>
                <a:lnTo>
                  <a:pt x="1090712" y="386798"/>
                </a:lnTo>
                <a:lnTo>
                  <a:pt x="1090712" y="373731"/>
                </a:lnTo>
                <a:lnTo>
                  <a:pt x="1090712" y="360901"/>
                </a:lnTo>
                <a:lnTo>
                  <a:pt x="1089762" y="348071"/>
                </a:lnTo>
                <a:lnTo>
                  <a:pt x="1088811" y="335004"/>
                </a:lnTo>
                <a:lnTo>
                  <a:pt x="1088099" y="321698"/>
                </a:lnTo>
                <a:lnTo>
                  <a:pt x="1084772" y="295563"/>
                </a:lnTo>
                <a:lnTo>
                  <a:pt x="1080971" y="268478"/>
                </a:lnTo>
                <a:lnTo>
                  <a:pt x="1078595" y="258262"/>
                </a:lnTo>
                <a:lnTo>
                  <a:pt x="1075981" y="248283"/>
                </a:lnTo>
                <a:lnTo>
                  <a:pt x="1072417" y="238542"/>
                </a:lnTo>
                <a:lnTo>
                  <a:pt x="1069329" y="229275"/>
                </a:lnTo>
                <a:lnTo>
                  <a:pt x="1061251" y="210031"/>
                </a:lnTo>
                <a:lnTo>
                  <a:pt x="1053173" y="190073"/>
                </a:lnTo>
                <a:lnTo>
                  <a:pt x="1051034" y="186034"/>
                </a:lnTo>
                <a:lnTo>
                  <a:pt x="1048896" y="182470"/>
                </a:lnTo>
                <a:lnTo>
                  <a:pt x="1046045" y="179381"/>
                </a:lnTo>
                <a:lnTo>
                  <a:pt x="1043906" y="176768"/>
                </a:lnTo>
                <a:lnTo>
                  <a:pt x="1041293" y="174630"/>
                </a:lnTo>
                <a:lnTo>
                  <a:pt x="1038680" y="172729"/>
                </a:lnTo>
                <a:lnTo>
                  <a:pt x="1035828" y="171303"/>
                </a:lnTo>
                <a:lnTo>
                  <a:pt x="1032740" y="170591"/>
                </a:lnTo>
                <a:lnTo>
                  <a:pt x="1030126" y="170591"/>
                </a:lnTo>
                <a:lnTo>
                  <a:pt x="1027038" y="170591"/>
                </a:lnTo>
                <a:lnTo>
                  <a:pt x="1024424" y="171303"/>
                </a:lnTo>
                <a:lnTo>
                  <a:pt x="1021335" y="172729"/>
                </a:lnTo>
                <a:lnTo>
                  <a:pt x="1018247" y="174867"/>
                </a:lnTo>
                <a:lnTo>
                  <a:pt x="1014920" y="177718"/>
                </a:lnTo>
                <a:lnTo>
                  <a:pt x="1011832" y="180807"/>
                </a:lnTo>
                <a:lnTo>
                  <a:pt x="1008743" y="184846"/>
                </a:lnTo>
                <a:lnTo>
                  <a:pt x="991874" y="201240"/>
                </a:lnTo>
                <a:lnTo>
                  <a:pt x="983321" y="209318"/>
                </a:lnTo>
                <a:lnTo>
                  <a:pt x="974530" y="216683"/>
                </a:lnTo>
                <a:lnTo>
                  <a:pt x="965739" y="223811"/>
                </a:lnTo>
                <a:lnTo>
                  <a:pt x="956236" y="230226"/>
                </a:lnTo>
                <a:lnTo>
                  <a:pt x="946494" y="235928"/>
                </a:lnTo>
                <a:lnTo>
                  <a:pt x="941505" y="238066"/>
                </a:lnTo>
                <a:lnTo>
                  <a:pt x="936753" y="240442"/>
                </a:lnTo>
                <a:lnTo>
                  <a:pt x="932239" y="242581"/>
                </a:lnTo>
                <a:lnTo>
                  <a:pt x="928675" y="245669"/>
                </a:lnTo>
                <a:lnTo>
                  <a:pt x="925111" y="249233"/>
                </a:lnTo>
                <a:lnTo>
                  <a:pt x="922022" y="252797"/>
                </a:lnTo>
                <a:lnTo>
                  <a:pt x="919884" y="257311"/>
                </a:lnTo>
                <a:lnTo>
                  <a:pt x="918934" y="259925"/>
                </a:lnTo>
                <a:lnTo>
                  <a:pt x="918459" y="262538"/>
                </a:lnTo>
                <a:lnTo>
                  <a:pt x="918459" y="265389"/>
                </a:lnTo>
                <a:lnTo>
                  <a:pt x="918459" y="268003"/>
                </a:lnTo>
                <a:lnTo>
                  <a:pt x="918934" y="271091"/>
                </a:lnTo>
                <a:lnTo>
                  <a:pt x="919884" y="274180"/>
                </a:lnTo>
                <a:lnTo>
                  <a:pt x="921547" y="282258"/>
                </a:lnTo>
                <a:lnTo>
                  <a:pt x="922973" y="290574"/>
                </a:lnTo>
                <a:lnTo>
                  <a:pt x="923923" y="299127"/>
                </a:lnTo>
                <a:lnTo>
                  <a:pt x="924161" y="307443"/>
                </a:lnTo>
                <a:lnTo>
                  <a:pt x="924161" y="315996"/>
                </a:lnTo>
                <a:lnTo>
                  <a:pt x="923923" y="324550"/>
                </a:lnTo>
                <a:lnTo>
                  <a:pt x="922973" y="332865"/>
                </a:lnTo>
                <a:lnTo>
                  <a:pt x="922022" y="340943"/>
                </a:lnTo>
                <a:lnTo>
                  <a:pt x="920597" y="349259"/>
                </a:lnTo>
                <a:lnTo>
                  <a:pt x="918934" y="357812"/>
                </a:lnTo>
                <a:lnTo>
                  <a:pt x="914420" y="374681"/>
                </a:lnTo>
                <a:lnTo>
                  <a:pt x="909192" y="391075"/>
                </a:lnTo>
                <a:lnTo>
                  <a:pt x="903253" y="408182"/>
                </a:lnTo>
                <a:lnTo>
                  <a:pt x="903253" y="397965"/>
                </a:lnTo>
                <a:lnTo>
                  <a:pt x="904203" y="387274"/>
                </a:lnTo>
                <a:lnTo>
                  <a:pt x="906104" y="367078"/>
                </a:lnTo>
                <a:lnTo>
                  <a:pt x="907767" y="347596"/>
                </a:lnTo>
                <a:lnTo>
                  <a:pt x="908717" y="338567"/>
                </a:lnTo>
                <a:lnTo>
                  <a:pt x="908717" y="329777"/>
                </a:lnTo>
                <a:lnTo>
                  <a:pt x="908717" y="325738"/>
                </a:lnTo>
                <a:lnTo>
                  <a:pt x="907767" y="322649"/>
                </a:lnTo>
                <a:lnTo>
                  <a:pt x="906817" y="319560"/>
                </a:lnTo>
                <a:lnTo>
                  <a:pt x="905154" y="316471"/>
                </a:lnTo>
                <a:lnTo>
                  <a:pt x="903728" y="314096"/>
                </a:lnTo>
                <a:lnTo>
                  <a:pt x="901590" y="311957"/>
                </a:lnTo>
                <a:lnTo>
                  <a:pt x="897551" y="307443"/>
                </a:lnTo>
                <a:lnTo>
                  <a:pt x="895412" y="309344"/>
                </a:lnTo>
                <a:lnTo>
                  <a:pt x="892561" y="310769"/>
                </a:lnTo>
                <a:lnTo>
                  <a:pt x="887334" y="313383"/>
                </a:lnTo>
                <a:lnTo>
                  <a:pt x="884721" y="314096"/>
                </a:lnTo>
                <a:lnTo>
                  <a:pt x="882820" y="315521"/>
                </a:lnTo>
                <a:lnTo>
                  <a:pt x="881632" y="316947"/>
                </a:lnTo>
                <a:lnTo>
                  <a:pt x="881157" y="318610"/>
                </a:lnTo>
                <a:lnTo>
                  <a:pt x="872604" y="331915"/>
                </a:lnTo>
                <a:lnTo>
                  <a:pt x="864288" y="346646"/>
                </a:lnTo>
                <a:lnTo>
                  <a:pt x="856210" y="361376"/>
                </a:lnTo>
                <a:lnTo>
                  <a:pt x="847656" y="374681"/>
                </a:lnTo>
                <a:lnTo>
                  <a:pt x="841954" y="374681"/>
                </a:lnTo>
                <a:lnTo>
                  <a:pt x="846468" y="357812"/>
                </a:lnTo>
                <a:lnTo>
                  <a:pt x="850508" y="339518"/>
                </a:lnTo>
                <a:lnTo>
                  <a:pt x="854784" y="319560"/>
                </a:lnTo>
                <a:lnTo>
                  <a:pt x="858823" y="296514"/>
                </a:lnTo>
                <a:lnTo>
                  <a:pt x="848132" y="303879"/>
                </a:lnTo>
                <a:lnTo>
                  <a:pt x="840054" y="310294"/>
                </a:lnTo>
                <a:lnTo>
                  <a:pt x="833163" y="316947"/>
                </a:lnTo>
                <a:lnTo>
                  <a:pt x="825560" y="324550"/>
                </a:lnTo>
                <a:lnTo>
                  <a:pt x="823185" y="326688"/>
                </a:lnTo>
                <a:lnTo>
                  <a:pt x="821522" y="329301"/>
                </a:lnTo>
                <a:lnTo>
                  <a:pt x="817007" y="335954"/>
                </a:lnTo>
                <a:lnTo>
                  <a:pt x="812968" y="344032"/>
                </a:lnTo>
                <a:lnTo>
                  <a:pt x="808929" y="352585"/>
                </a:lnTo>
                <a:lnTo>
                  <a:pt x="809880" y="343557"/>
                </a:lnTo>
                <a:lnTo>
                  <a:pt x="811305" y="335479"/>
                </a:lnTo>
                <a:lnTo>
                  <a:pt x="812493" y="328826"/>
                </a:lnTo>
                <a:lnTo>
                  <a:pt x="814394" y="323124"/>
                </a:lnTo>
                <a:lnTo>
                  <a:pt x="816532" y="317659"/>
                </a:lnTo>
                <a:lnTo>
                  <a:pt x="819146" y="313383"/>
                </a:lnTo>
                <a:lnTo>
                  <a:pt x="822709" y="309344"/>
                </a:lnTo>
                <a:lnTo>
                  <a:pt x="826748" y="306255"/>
                </a:lnTo>
                <a:lnTo>
                  <a:pt x="832213" y="303166"/>
                </a:lnTo>
                <a:lnTo>
                  <a:pt x="838390" y="300315"/>
                </a:lnTo>
                <a:lnTo>
                  <a:pt x="845518" y="298177"/>
                </a:lnTo>
                <a:lnTo>
                  <a:pt x="854071" y="295563"/>
                </a:lnTo>
                <a:lnTo>
                  <a:pt x="875217" y="290574"/>
                </a:lnTo>
                <a:lnTo>
                  <a:pt x="903253" y="285347"/>
                </a:lnTo>
                <a:lnTo>
                  <a:pt x="886384" y="268478"/>
                </a:lnTo>
                <a:lnTo>
                  <a:pt x="879731" y="270141"/>
                </a:lnTo>
                <a:lnTo>
                  <a:pt x="873079" y="271091"/>
                </a:lnTo>
                <a:lnTo>
                  <a:pt x="867376" y="271567"/>
                </a:lnTo>
                <a:lnTo>
                  <a:pt x="862387" y="271091"/>
                </a:lnTo>
                <a:lnTo>
                  <a:pt x="857398" y="269666"/>
                </a:lnTo>
                <a:lnTo>
                  <a:pt x="853596" y="268003"/>
                </a:lnTo>
                <a:lnTo>
                  <a:pt x="849557" y="265627"/>
                </a:lnTo>
                <a:lnTo>
                  <a:pt x="846468" y="262538"/>
                </a:lnTo>
                <a:lnTo>
                  <a:pt x="843380" y="259450"/>
                </a:lnTo>
                <a:lnTo>
                  <a:pt x="840529" y="255411"/>
                </a:lnTo>
                <a:lnTo>
                  <a:pt x="838390" y="251134"/>
                </a:lnTo>
                <a:lnTo>
                  <a:pt x="836490" y="246620"/>
                </a:lnTo>
                <a:lnTo>
                  <a:pt x="834827" y="241155"/>
                </a:lnTo>
                <a:lnTo>
                  <a:pt x="833401" y="235453"/>
                </a:lnTo>
                <a:lnTo>
                  <a:pt x="831263" y="223336"/>
                </a:lnTo>
                <a:lnTo>
                  <a:pt x="897551" y="206942"/>
                </a:lnTo>
                <a:lnTo>
                  <a:pt x="888997" y="194112"/>
                </a:lnTo>
                <a:lnTo>
                  <a:pt x="880682" y="181282"/>
                </a:lnTo>
                <a:lnTo>
                  <a:pt x="871416" y="168690"/>
                </a:lnTo>
                <a:lnTo>
                  <a:pt x="866901" y="162988"/>
                </a:lnTo>
                <a:lnTo>
                  <a:pt x="861437" y="157048"/>
                </a:lnTo>
                <a:lnTo>
                  <a:pt x="856210" y="151821"/>
                </a:lnTo>
                <a:lnTo>
                  <a:pt x="850745" y="146831"/>
                </a:lnTo>
                <a:lnTo>
                  <a:pt x="844568" y="142555"/>
                </a:lnTo>
                <a:lnTo>
                  <a:pt x="838390" y="138516"/>
                </a:lnTo>
                <a:lnTo>
                  <a:pt x="831738" y="134952"/>
                </a:lnTo>
                <a:lnTo>
                  <a:pt x="824610" y="132338"/>
                </a:lnTo>
                <a:lnTo>
                  <a:pt x="817007" y="129963"/>
                </a:lnTo>
                <a:lnTo>
                  <a:pt x="808929" y="128774"/>
                </a:lnTo>
                <a:lnTo>
                  <a:pt x="806791" y="128299"/>
                </a:lnTo>
                <a:lnTo>
                  <a:pt x="804652" y="127824"/>
                </a:lnTo>
                <a:lnTo>
                  <a:pt x="802752" y="126399"/>
                </a:lnTo>
                <a:lnTo>
                  <a:pt x="801089" y="125211"/>
                </a:lnTo>
                <a:lnTo>
                  <a:pt x="799663" y="123310"/>
                </a:lnTo>
                <a:lnTo>
                  <a:pt x="798713" y="121647"/>
                </a:lnTo>
                <a:lnTo>
                  <a:pt x="798000" y="119271"/>
                </a:lnTo>
                <a:lnTo>
                  <a:pt x="798000" y="117608"/>
                </a:lnTo>
                <a:lnTo>
                  <a:pt x="785408" y="106916"/>
                </a:lnTo>
                <a:lnTo>
                  <a:pt x="772578" y="95749"/>
                </a:lnTo>
                <a:lnTo>
                  <a:pt x="747155" y="72703"/>
                </a:lnTo>
                <a:lnTo>
                  <a:pt x="733850" y="61061"/>
                </a:lnTo>
                <a:lnTo>
                  <a:pt x="720545" y="49894"/>
                </a:lnTo>
                <a:lnTo>
                  <a:pt x="706765" y="38728"/>
                </a:lnTo>
                <a:lnTo>
                  <a:pt x="692510" y="28036"/>
                </a:lnTo>
                <a:lnTo>
                  <a:pt x="679442" y="21859"/>
                </a:lnTo>
                <a:lnTo>
                  <a:pt x="666137" y="16632"/>
                </a:lnTo>
                <a:lnTo>
                  <a:pt x="652832" y="11642"/>
                </a:lnTo>
                <a:lnTo>
                  <a:pt x="639527" y="7603"/>
                </a:lnTo>
                <a:lnTo>
                  <a:pt x="626222" y="4514"/>
                </a:lnTo>
                <a:lnTo>
                  <a:pt x="612917" y="1901"/>
                </a:lnTo>
                <a:lnTo>
                  <a:pt x="599374" y="475"/>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IN"/>
          </a:p>
        </p:txBody>
      </p:sp>
      <p:sp>
        <p:nvSpPr>
          <p:cNvPr id="14" name="Freeform 13"/>
          <p:cNvSpPr>
            <a:spLocks/>
          </p:cNvSpPr>
          <p:nvPr/>
        </p:nvSpPr>
        <p:spPr bwMode="auto">
          <a:xfrm>
            <a:off x="6036465" y="1696181"/>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6" name="Freeform 15"/>
          <p:cNvSpPr>
            <a:spLocks/>
          </p:cNvSpPr>
          <p:nvPr/>
        </p:nvSpPr>
        <p:spPr bwMode="auto">
          <a:xfrm>
            <a:off x="6036464" y="2713879"/>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Tree>
    <p:extLst>
      <p:ext uri="{BB962C8B-B14F-4D97-AF65-F5344CB8AC3E}">
        <p14:creationId xmlns:p14="http://schemas.microsoft.com/office/powerpoint/2010/main" val="42885960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wipe(left)">
                                      <p:cBhvr>
                                        <p:cTn id="7" dur="500"/>
                                        <p:tgtEl>
                                          <p:spTgt spid="9">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wipe(left)">
                                      <p:cBhvr>
                                        <p:cTn id="10" dur="500"/>
                                        <p:tgtEl>
                                          <p:spTgt spid="9">
                                            <p:txEl>
                                              <p:pRg st="1" end="1"/>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animEffect transition="in" filter="wipe(left)">
                                      <p:cBhvr>
                                        <p:cTn id="13" dur="500"/>
                                        <p:tgtEl>
                                          <p:spTgt spid="9">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email">
            <a:extLst>
              <a:ext uri="{28A0092B-C50C-407E-A947-70E740481C1C}">
                <a14:useLocalDpi xmlns:a14="http://schemas.microsoft.com/office/drawing/2010/main" val="0"/>
              </a:ext>
            </a:extLst>
          </a:blip>
          <a:srcRect/>
          <a:stretch/>
        </p:blipFill>
        <p:spPr>
          <a:xfrm>
            <a:off x="6049108" y="292082"/>
            <a:ext cx="6112412" cy="6428841"/>
          </a:xfrm>
          <a:prstGeom prst="rect">
            <a:avLst/>
          </a:prstGeom>
        </p:spPr>
      </p:pic>
      <p:sp>
        <p:nvSpPr>
          <p:cNvPr id="5" name="Rectangle 4"/>
          <p:cNvSpPr/>
          <p:nvPr/>
        </p:nvSpPr>
        <p:spPr bwMode="auto">
          <a:xfrm>
            <a:off x="261938" y="292081"/>
            <a:ext cx="5548647" cy="642884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dirty="0">
              <a:gradFill>
                <a:gsLst>
                  <a:gs pos="0">
                    <a:schemeClr val="bg1"/>
                  </a:gs>
                  <a:gs pos="100000">
                    <a:schemeClr val="bg1"/>
                  </a:gs>
                </a:gsLst>
                <a:lin ang="0" scaled="0"/>
              </a:gradFill>
              <a:latin typeface="+mj-lt"/>
            </a:endParaRPr>
          </a:p>
        </p:txBody>
      </p:sp>
      <p:sp>
        <p:nvSpPr>
          <p:cNvPr id="6" name="TextBox 5"/>
          <p:cNvSpPr txBox="1"/>
          <p:nvPr/>
        </p:nvSpPr>
        <p:spPr>
          <a:xfrm>
            <a:off x="173369" y="292082"/>
            <a:ext cx="5522696" cy="1526572"/>
          </a:xfrm>
          <a:prstGeom prst="rect">
            <a:avLst/>
          </a:prstGeom>
          <a:noFill/>
        </p:spPr>
        <p:txBody>
          <a:bodyPr wrap="square" lIns="182880" tIns="146304" rIns="182880" bIns="146304" rtlCol="0">
            <a:spAutoFit/>
          </a:bodyPr>
          <a:lstStyle/>
          <a:p>
            <a:r>
              <a:rPr lang="en-US" sz="2000" dirty="0">
                <a:gradFill>
                  <a:gsLst>
                    <a:gs pos="0">
                      <a:schemeClr val="bg1"/>
                    </a:gs>
                    <a:gs pos="100000">
                      <a:schemeClr val="bg1"/>
                    </a:gs>
                  </a:gsLst>
                  <a:lin ang="5400000" scaled="1"/>
                </a:gradFill>
              </a:rPr>
              <a:t>City of Barcelona use </a:t>
            </a:r>
            <a:r>
              <a:rPr lang="en-US" sz="2000" dirty="0" err="1">
                <a:gradFill>
                  <a:gsLst>
                    <a:gs pos="0">
                      <a:schemeClr val="bg1"/>
                    </a:gs>
                    <a:gs pos="100000">
                      <a:schemeClr val="bg1"/>
                    </a:gs>
                  </a:gsLst>
                  <a:lin ang="5400000" scaled="1"/>
                </a:gradFill>
              </a:rPr>
              <a:t>HDInsight</a:t>
            </a:r>
            <a:r>
              <a:rPr lang="en-US" sz="2000" dirty="0">
                <a:gradFill>
                  <a:gsLst>
                    <a:gs pos="0">
                      <a:schemeClr val="bg1"/>
                    </a:gs>
                    <a:gs pos="100000">
                      <a:schemeClr val="bg1"/>
                    </a:gs>
                  </a:gsLst>
                  <a:lin ang="5400000" scaled="1"/>
                </a:gradFill>
              </a:rPr>
              <a:t> to collect, analyze, and generate insights with data collected from social media feeds, GPS signals, and data from government systems.</a:t>
            </a:r>
          </a:p>
        </p:txBody>
      </p:sp>
      <p:sp>
        <p:nvSpPr>
          <p:cNvPr id="7" name="TextBox 6"/>
          <p:cNvSpPr txBox="1"/>
          <p:nvPr/>
        </p:nvSpPr>
        <p:spPr>
          <a:xfrm>
            <a:off x="236537" y="2357406"/>
            <a:ext cx="5309819" cy="2511457"/>
          </a:xfrm>
          <a:prstGeom prst="rect">
            <a:avLst/>
          </a:prstGeom>
          <a:noFill/>
        </p:spPr>
        <p:txBody>
          <a:bodyPr wrap="square" lIns="182880" tIns="146304" rIns="182880" bIns="146304" rtlCol="0">
            <a:spAutoFit/>
          </a:bodyPr>
          <a:lstStyle/>
          <a:p>
            <a:r>
              <a:rPr lang="en-US" dirty="0">
                <a:gradFill>
                  <a:gsLst>
                    <a:gs pos="67257">
                      <a:srgbClr val="FFFFFF"/>
                    </a:gs>
                    <a:gs pos="37000">
                      <a:srgbClr val="FFFFFF"/>
                    </a:gs>
                  </a:gsLst>
                  <a:lin ang="5400000" scaled="0"/>
                </a:gradFill>
                <a:latin typeface="Segoe UI Light"/>
              </a:rPr>
              <a:t>“We can gain the insight needed to distribute bicycles in different ways so that people can use them to connect with other forms of transportation such as busses and trains…(creating) a more sustainable model.”</a:t>
            </a:r>
          </a:p>
        </p:txBody>
      </p:sp>
      <p:sp>
        <p:nvSpPr>
          <p:cNvPr id="8" name="TextBox 7"/>
          <p:cNvSpPr txBox="1"/>
          <p:nvPr/>
        </p:nvSpPr>
        <p:spPr>
          <a:xfrm>
            <a:off x="2393156" y="4766583"/>
            <a:ext cx="3392029" cy="1015663"/>
          </a:xfrm>
          <a:prstGeom prst="rect">
            <a:avLst/>
          </a:prstGeom>
          <a:noFill/>
        </p:spPr>
        <p:txBody>
          <a:bodyPr wrap="square" lIns="182880" tIns="146304" rIns="182880" bIns="146304" rtlCol="0">
            <a:spAutoFit/>
          </a:bodyPr>
          <a:lstStyle/>
          <a:p>
            <a:pPr>
              <a:lnSpc>
                <a:spcPct val="90000"/>
              </a:lnSpc>
              <a:spcBef>
                <a:spcPts val="1200"/>
              </a:spcBef>
            </a:pPr>
            <a:r>
              <a:rPr lang="en-US" sz="2000" b="1" dirty="0" err="1">
                <a:gradFill>
                  <a:gsLst>
                    <a:gs pos="67257">
                      <a:srgbClr val="FFFFFF"/>
                    </a:gs>
                    <a:gs pos="37000">
                      <a:srgbClr val="FFFFFF"/>
                    </a:gs>
                  </a:gsLst>
                  <a:lin ang="5400000" scaled="0"/>
                </a:gradFill>
              </a:rPr>
              <a:t>Lluis</a:t>
            </a:r>
            <a:r>
              <a:rPr lang="en-US" sz="2000" b="1" dirty="0">
                <a:gradFill>
                  <a:gsLst>
                    <a:gs pos="67257">
                      <a:srgbClr val="FFFFFF"/>
                    </a:gs>
                    <a:gs pos="37000">
                      <a:srgbClr val="FFFFFF"/>
                    </a:gs>
                  </a:gsLst>
                  <a:lin ang="5400000" scaled="0"/>
                </a:gradFill>
              </a:rPr>
              <a:t> </a:t>
            </a:r>
            <a:r>
              <a:rPr lang="en-US" sz="2000" b="1" dirty="0" err="1">
                <a:gradFill>
                  <a:gsLst>
                    <a:gs pos="67257">
                      <a:srgbClr val="FFFFFF"/>
                    </a:gs>
                    <a:gs pos="37000">
                      <a:srgbClr val="FFFFFF"/>
                    </a:gs>
                  </a:gsLst>
                  <a:lin ang="5400000" scaled="0"/>
                </a:gradFill>
              </a:rPr>
              <a:t>Sanz</a:t>
            </a:r>
            <a:r>
              <a:rPr lang="en-US" sz="2000" b="1" dirty="0">
                <a:gradFill>
                  <a:gsLst>
                    <a:gs pos="67257">
                      <a:srgbClr val="FFFFFF"/>
                    </a:gs>
                    <a:gs pos="37000">
                      <a:srgbClr val="FFFFFF"/>
                    </a:gs>
                  </a:gsLst>
                  <a:lin ang="5400000" scaled="0"/>
                </a:gradFill>
              </a:rPr>
              <a:t> Marco</a:t>
            </a:r>
            <a:r>
              <a:rPr lang="en-US" sz="1400" dirty="0" smtClean="0">
                <a:gradFill>
                  <a:gsLst>
                    <a:gs pos="67257">
                      <a:srgbClr val="FFFFFF"/>
                    </a:gs>
                    <a:gs pos="37000">
                      <a:srgbClr val="FFFFFF"/>
                    </a:gs>
                  </a:gsLst>
                  <a:lin ang="5400000" scaled="0"/>
                </a:gradFill>
                <a:latin typeface="Segoe UI Semibold" panose="020B0702040204020203" pitchFamily="34" charset="0"/>
              </a:rPr>
              <a:t/>
            </a:r>
            <a:br>
              <a:rPr lang="en-US" sz="1400" dirty="0" smtClean="0">
                <a:gradFill>
                  <a:gsLst>
                    <a:gs pos="67257">
                      <a:srgbClr val="FFFFFF"/>
                    </a:gs>
                    <a:gs pos="37000">
                      <a:srgbClr val="FFFFFF"/>
                    </a:gs>
                  </a:gsLst>
                  <a:lin ang="5400000" scaled="0"/>
                </a:gradFill>
                <a:latin typeface="Segoe UI Semibold" panose="020B0702040204020203" pitchFamily="34" charset="0"/>
              </a:rPr>
            </a:br>
            <a:r>
              <a:rPr lang="en-US" sz="1600" dirty="0">
                <a:gradFill>
                  <a:gsLst>
                    <a:gs pos="67257">
                      <a:srgbClr val="FFFFFF"/>
                    </a:gs>
                    <a:gs pos="37000">
                      <a:srgbClr val="FFFFFF"/>
                    </a:gs>
                  </a:gsLst>
                  <a:lin ang="5400000" scaled="0"/>
                </a:gradFill>
              </a:rPr>
              <a:t>Director of Information </a:t>
            </a:r>
            <a:r>
              <a:rPr lang="en-US" sz="1600" dirty="0" err="1">
                <a:gradFill>
                  <a:gsLst>
                    <a:gs pos="67257">
                      <a:srgbClr val="FFFFFF"/>
                    </a:gs>
                    <a:gs pos="37000">
                      <a:srgbClr val="FFFFFF"/>
                    </a:gs>
                  </a:gsLst>
                  <a:lin ang="5400000" scaled="0"/>
                </a:gradFill>
              </a:rPr>
              <a:t>Municiple</a:t>
            </a:r>
            <a:r>
              <a:rPr lang="en-US" sz="1600" dirty="0">
                <a:gradFill>
                  <a:gsLst>
                    <a:gs pos="67257">
                      <a:srgbClr val="FFFFFF"/>
                    </a:gs>
                    <a:gs pos="37000">
                      <a:srgbClr val="FFFFFF"/>
                    </a:gs>
                  </a:gsLst>
                  <a:lin ang="5400000" scaled="0"/>
                </a:gradFill>
              </a:rPr>
              <a:t/>
            </a:r>
            <a:br>
              <a:rPr lang="en-US" sz="1600" dirty="0">
                <a:gradFill>
                  <a:gsLst>
                    <a:gs pos="67257">
                      <a:srgbClr val="FFFFFF"/>
                    </a:gs>
                    <a:gs pos="37000">
                      <a:srgbClr val="FFFFFF"/>
                    </a:gs>
                  </a:gsLst>
                  <a:lin ang="5400000" scaled="0"/>
                </a:gradFill>
              </a:rPr>
            </a:br>
            <a:r>
              <a:rPr lang="en-US" sz="1600" dirty="0">
                <a:gradFill>
                  <a:gsLst>
                    <a:gs pos="67257">
                      <a:srgbClr val="FFFFFF"/>
                    </a:gs>
                    <a:gs pos="37000">
                      <a:srgbClr val="FFFFFF"/>
                    </a:gs>
                  </a:gsLst>
                  <a:lin ang="5400000" scaled="0"/>
                </a:gradFill>
              </a:rPr>
              <a:t>City of Barcelona</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1175" y="5853461"/>
            <a:ext cx="1630363" cy="539274"/>
          </a:xfrm>
          <a:prstGeom prst="rect">
            <a:avLst/>
          </a:prstGeom>
        </p:spPr>
      </p:pic>
    </p:spTree>
    <p:extLst>
      <p:ext uri="{BB962C8B-B14F-4D97-AF65-F5344CB8AC3E}">
        <p14:creationId xmlns:p14="http://schemas.microsoft.com/office/powerpoint/2010/main" val="1873255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749"/>
                                          </p:stCondLst>
                                        </p:cTn>
                                        <p:tgtEl>
                                          <p:spTgt spid="5"/>
                                        </p:tgtEl>
                                        <p:attrNameLst>
                                          <p:attrName>style.visibility</p:attrName>
                                        </p:attrNameLst>
                                      </p:cBhvr>
                                      <p:to>
                                        <p:strVal val="visible"/>
                                      </p:to>
                                    </p:set>
                                  </p:childTnLst>
                                </p:cTn>
                              </p:par>
                              <p:par>
                                <p:cTn id="7" presetID="6" presetClass="emph" presetSubtype="0" accel="100000" autoRev="1" fill="hold" grpId="1" nodeType="withEffect">
                                  <p:stCondLst>
                                    <p:cond delay="0"/>
                                  </p:stCondLst>
                                  <p:childTnLst>
                                    <p:animScale>
                                      <p:cBhvr>
                                        <p:cTn id="8" dur="750" fill="hold"/>
                                        <p:tgtEl>
                                          <p:spTgt spid="5"/>
                                        </p:tgtEl>
                                      </p:cBhvr>
                                      <p:by x="0" y="100000"/>
                                    </p:animScale>
                                  </p:childTnLst>
                                </p:cTn>
                              </p:par>
                              <p:par>
                                <p:cTn id="9" presetID="35" presetClass="path" presetSubtype="0" accel="100000" autoRev="1" fill="hold" grpId="2" nodeType="withEffect">
                                  <p:stCondLst>
                                    <p:cond delay="0"/>
                                  </p:stCondLst>
                                  <p:childTnLst>
                                    <p:animMotion origin="layout" path="M -1.95558E-6 -1.77939E-6 L -0.21394 -1.77939E-6 " pathEditMode="relative" rAng="0" ptsTypes="AA">
                                      <p:cBhvr>
                                        <p:cTn id="10" dur="750" fill="hold"/>
                                        <p:tgtEl>
                                          <p:spTgt spid="5"/>
                                        </p:tgtEl>
                                        <p:attrNameLst>
                                          <p:attrName>ppt_x</p:attrName>
                                          <p:attrName>ppt_y</p:attrName>
                                        </p:attrNameLst>
                                      </p:cBhvr>
                                      <p:rCtr x="-10697" y="0"/>
                                    </p:animMotion>
                                  </p:childTnLst>
                                </p:cTn>
                              </p:par>
                              <p:par>
                                <p:cTn id="11" presetID="2" presetClass="entr" presetSubtype="2" decel="100000" fill="hold" nodeType="withEffect">
                                  <p:stCondLst>
                                    <p:cond delay="75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750" fill="hold"/>
                                        <p:tgtEl>
                                          <p:spTgt spid="4"/>
                                        </p:tgtEl>
                                        <p:attrNameLst>
                                          <p:attrName>ppt_x</p:attrName>
                                        </p:attrNameLst>
                                      </p:cBhvr>
                                      <p:tavLst>
                                        <p:tav tm="0">
                                          <p:val>
                                            <p:strVal val="1+#ppt_w/2"/>
                                          </p:val>
                                        </p:tav>
                                        <p:tav tm="100000">
                                          <p:val>
                                            <p:strVal val="#ppt_x"/>
                                          </p:val>
                                        </p:tav>
                                      </p:tavLst>
                                    </p:anim>
                                    <p:anim calcmode="lin" valueType="num">
                                      <p:cBhvr additive="base">
                                        <p:cTn id="14" dur="750" fill="hold"/>
                                        <p:tgtEl>
                                          <p:spTgt spid="4"/>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5" grpId="2" animBg="1"/>
      <p:bldP spid="6" grpId="0"/>
      <p:bldP spid="7" grpId="0"/>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itle 1"/>
          <p:cNvSpPr>
            <a:spLocks noGrp="1"/>
          </p:cNvSpPr>
          <p:nvPr>
            <p:ph type="title"/>
          </p:nvPr>
        </p:nvSpPr>
        <p:spPr/>
        <p:txBody>
          <a:bodyPr/>
          <a:lstStyle/>
          <a:p>
            <a:r>
              <a:rPr lang="en-US" dirty="0" smtClean="0"/>
              <a:t>Hadoop scenario 1—pre-process ETL</a:t>
            </a:r>
            <a:endParaRPr lang="en-US" dirty="0"/>
          </a:p>
        </p:txBody>
      </p:sp>
      <p:sp>
        <p:nvSpPr>
          <p:cNvPr id="2" name="Text Placeholder 1"/>
          <p:cNvSpPr>
            <a:spLocks noGrp="1"/>
          </p:cNvSpPr>
          <p:nvPr>
            <p:ph type="body" sz="quarter" idx="11"/>
          </p:nvPr>
        </p:nvSpPr>
        <p:spPr/>
        <p:txBody>
          <a:bodyPr/>
          <a:lstStyle/>
          <a:p>
            <a:pPr lvl="1"/>
            <a:r>
              <a:rPr lang="en-US" dirty="0" smtClean="0">
                <a:gradFill>
                  <a:gsLst>
                    <a:gs pos="2920">
                      <a:schemeClr val="tx2"/>
                    </a:gs>
                    <a:gs pos="39000">
                      <a:schemeClr val="tx2"/>
                    </a:gs>
                  </a:gsLst>
                  <a:lin ang="5400000" scaled="0"/>
                </a:gradFill>
              </a:rPr>
              <a:t>Shift the pre-processing of ETL in staging data warehouse to Hadoop</a:t>
            </a:r>
          </a:p>
          <a:p>
            <a:pPr lvl="1"/>
            <a:r>
              <a:rPr lang="en-US" dirty="0" smtClean="0">
                <a:gradFill>
                  <a:gsLst>
                    <a:gs pos="2920">
                      <a:schemeClr val="tx2"/>
                    </a:gs>
                    <a:gs pos="39000">
                      <a:schemeClr val="tx2"/>
                    </a:gs>
                  </a:gsLst>
                  <a:lin ang="5400000" scaled="0"/>
                </a:gradFill>
              </a:rPr>
              <a:t>Shifts high cost data warehousing to lower cost Hadoop clusters</a:t>
            </a:r>
          </a:p>
          <a:p>
            <a:endParaRPr lang="en-US" dirty="0"/>
          </a:p>
        </p:txBody>
      </p:sp>
      <p:sp>
        <p:nvSpPr>
          <p:cNvPr id="218" name="Rectangle 217">
            <a:hlinkClick r:id="rId3" action="ppaction://hlinksldjump"/>
          </p:cNvPr>
          <p:cNvSpPr/>
          <p:nvPr/>
        </p:nvSpPr>
        <p:spPr bwMode="auto">
          <a:xfrm>
            <a:off x="3740887" y="2972582"/>
            <a:ext cx="8427028" cy="2460507"/>
          </a:xfrm>
          <a:prstGeom prst="rect">
            <a:avLst/>
          </a:prstGeom>
          <a:solidFill>
            <a:srgbClr val="E6E6E6"/>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37160" rIns="182880" bIns="45720" numCol="1" spcCol="0" rtlCol="0" fromWordArt="0" anchor="t" anchorCtr="0" forceAA="0" compatLnSpc="1">
            <a:prstTxWarp prst="textNoShape">
              <a:avLst/>
            </a:prstTxWarp>
            <a:noAutofit/>
          </a:bodyPr>
          <a:lstStyle/>
          <a:p>
            <a:pPr defTabSz="776927" fontAlgn="base">
              <a:lnSpc>
                <a:spcPct val="90000"/>
              </a:lnSpc>
              <a:spcBef>
                <a:spcPct val="0"/>
              </a:spcBef>
              <a:spcAft>
                <a:spcPct val="0"/>
              </a:spcAft>
              <a:defRPr/>
            </a:pPr>
            <a:endParaRPr lang="en-US" sz="1400" kern="0" dirty="0" smtClean="0">
              <a:ln>
                <a:solidFill>
                  <a:srgbClr val="FFFFFF">
                    <a:alpha val="0"/>
                  </a:srgbClr>
                </a:solidFill>
              </a:ln>
              <a:gradFill>
                <a:gsLst>
                  <a:gs pos="85841">
                    <a:srgbClr val="000000"/>
                  </a:gs>
                  <a:gs pos="0">
                    <a:srgbClr val="000000"/>
                  </a:gs>
                </a:gsLst>
                <a:lin ang="5400000" scaled="0"/>
              </a:gradFill>
              <a:latin typeface="Segoe UI Light"/>
            </a:endParaRPr>
          </a:p>
        </p:txBody>
      </p:sp>
      <p:sp>
        <p:nvSpPr>
          <p:cNvPr id="219" name="Rectangle 218">
            <a:hlinkClick r:id="rId3" action="ppaction://hlinksldjump"/>
          </p:cNvPr>
          <p:cNvSpPr/>
          <p:nvPr/>
        </p:nvSpPr>
        <p:spPr bwMode="auto">
          <a:xfrm>
            <a:off x="9186642" y="3192423"/>
            <a:ext cx="2771780" cy="2020824"/>
          </a:xfrm>
          <a:prstGeom prst="rect">
            <a:avLst/>
          </a:prstGeom>
          <a:solidFill>
            <a:schemeClr val="accent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chemeClr val="bg1"/>
                    </a:gs>
                    <a:gs pos="11000">
                      <a:schemeClr val="bg1"/>
                    </a:gs>
                  </a:gsLst>
                  <a:lin ang="5400000" scaled="0"/>
                </a:gradFill>
              </a:rPr>
              <a:t>BI &amp; analytics</a:t>
            </a:r>
          </a:p>
        </p:txBody>
      </p:sp>
      <p:sp>
        <p:nvSpPr>
          <p:cNvPr id="220" name="Rectangle 219">
            <a:hlinkClick r:id="rId3" action="ppaction://hlinksldjump"/>
          </p:cNvPr>
          <p:cNvSpPr/>
          <p:nvPr/>
        </p:nvSpPr>
        <p:spPr bwMode="auto">
          <a:xfrm>
            <a:off x="5974947" y="3192423"/>
            <a:ext cx="2771780" cy="2020824"/>
          </a:xfrm>
          <a:prstGeom prst="rec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chemeClr val="bg1"/>
                    </a:gs>
                    <a:gs pos="11000">
                      <a:schemeClr val="bg1"/>
                    </a:gs>
                  </a:gsLst>
                  <a:lin ang="5400000" scaled="0"/>
                </a:gradFill>
              </a:rPr>
              <a:t>Data warehouse</a:t>
            </a:r>
          </a:p>
        </p:txBody>
      </p:sp>
      <p:sp>
        <p:nvSpPr>
          <p:cNvPr id="221" name="Rectangle 220">
            <a:hlinkClick r:id="rId3" action="ppaction://hlinksldjump"/>
          </p:cNvPr>
          <p:cNvSpPr/>
          <p:nvPr/>
        </p:nvSpPr>
        <p:spPr bwMode="auto">
          <a:xfrm>
            <a:off x="3923879" y="3192423"/>
            <a:ext cx="1611154" cy="2020824"/>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fontAlgn="base">
              <a:lnSpc>
                <a:spcPct val="90000"/>
              </a:lnSpc>
              <a:spcBef>
                <a:spcPct val="0"/>
              </a:spcBef>
              <a:spcAft>
                <a:spcPct val="0"/>
              </a:spcAft>
              <a:defRPr/>
            </a:pPr>
            <a:r>
              <a:rPr lang="en-US" sz="2000" kern="0" dirty="0" smtClean="0">
                <a:ln>
                  <a:solidFill>
                    <a:srgbClr val="FFFFFF">
                      <a:alpha val="0"/>
                    </a:srgbClr>
                  </a:solidFill>
                </a:ln>
                <a:gradFill>
                  <a:gsLst>
                    <a:gs pos="56637">
                      <a:schemeClr val="bg1"/>
                    </a:gs>
                    <a:gs pos="11000">
                      <a:schemeClr val="bg1"/>
                    </a:gs>
                  </a:gsLst>
                  <a:lin ang="5400000" scaled="0"/>
                </a:gradFill>
              </a:rPr>
              <a:t>ETL</a:t>
            </a:r>
            <a:endParaRPr lang="en-US" kern="0" dirty="0" smtClean="0">
              <a:ln>
                <a:solidFill>
                  <a:srgbClr val="FFFFFF">
                    <a:alpha val="0"/>
                  </a:srgbClr>
                </a:solidFill>
              </a:ln>
              <a:gradFill>
                <a:gsLst>
                  <a:gs pos="56637">
                    <a:schemeClr val="bg1"/>
                  </a:gs>
                  <a:gs pos="11000">
                    <a:schemeClr val="bg1"/>
                  </a:gs>
                </a:gsLst>
                <a:lin ang="5400000" scaled="0"/>
              </a:gradFill>
            </a:endParaRPr>
          </a:p>
        </p:txBody>
      </p:sp>
      <p:sp>
        <p:nvSpPr>
          <p:cNvPr id="222" name="TextBox 221"/>
          <p:cNvSpPr txBox="1"/>
          <p:nvPr/>
        </p:nvSpPr>
        <p:spPr>
          <a:xfrm>
            <a:off x="9535615" y="4617216"/>
            <a:ext cx="88171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t>Dashboards</a:t>
            </a:r>
          </a:p>
        </p:txBody>
      </p:sp>
      <p:sp>
        <p:nvSpPr>
          <p:cNvPr id="223" name="TextBox 222"/>
          <p:cNvSpPr txBox="1"/>
          <p:nvPr/>
        </p:nvSpPr>
        <p:spPr>
          <a:xfrm>
            <a:off x="10766301" y="4617216"/>
            <a:ext cx="74380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t>Reporting</a:t>
            </a:r>
          </a:p>
        </p:txBody>
      </p:sp>
      <p:pic>
        <p:nvPicPr>
          <p:cNvPr id="224" name="Picture 2" descr="\\MAGNUM\Projects\Microsoft\Cloud Power FY12\Design\ICONS_PNG\Pie.png"/>
          <p:cNvPicPr>
            <a:picLocks noChangeAspect="1" noChangeArrowheads="1"/>
          </p:cNvPicPr>
          <p:nvPr/>
        </p:nvPicPr>
        <p:blipFill rotWithShape="1">
          <a:blip r:embed="rId4" cstate="print">
            <a:lum bright="100000"/>
          </a:blip>
          <a:srcRect l="7278" t="7278" r="7278" b="7278"/>
          <a:stretch/>
        </p:blipFill>
        <p:spPr bwMode="auto">
          <a:xfrm>
            <a:off x="9597655" y="3813237"/>
            <a:ext cx="759284" cy="706546"/>
          </a:xfrm>
          <a:prstGeom prst="rect">
            <a:avLst/>
          </a:prstGeom>
          <a:noFill/>
          <a:ln w="15875">
            <a:noFill/>
          </a:ln>
        </p:spPr>
      </p:pic>
      <p:sp>
        <p:nvSpPr>
          <p:cNvPr id="225" name="Freeform 6"/>
          <p:cNvSpPr>
            <a:spLocks noChangeAspect="1" noEditPoints="1"/>
          </p:cNvSpPr>
          <p:nvPr/>
        </p:nvSpPr>
        <p:spPr bwMode="black">
          <a:xfrm>
            <a:off x="10856205" y="3829847"/>
            <a:ext cx="565646" cy="673326"/>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26" name="Right Arrow 225"/>
          <p:cNvSpPr/>
          <p:nvPr/>
        </p:nvSpPr>
        <p:spPr bwMode="auto">
          <a:xfrm>
            <a:off x="3475654" y="4039691"/>
            <a:ext cx="434161"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227" name="Right Arrow 226"/>
          <p:cNvSpPr/>
          <p:nvPr/>
        </p:nvSpPr>
        <p:spPr bwMode="auto">
          <a:xfrm>
            <a:off x="5535534" y="4039691"/>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pic>
        <p:nvPicPr>
          <p:cNvPr id="228" name="Picture 227"/>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594429"/>
            <a:ext cx="448110" cy="414502"/>
          </a:xfrm>
          <a:prstGeom prst="rect">
            <a:avLst/>
          </a:prstGeom>
          <a:solidFill>
            <a:srgbClr val="68217A"/>
          </a:solidFill>
        </p:spPr>
      </p:pic>
      <p:pic>
        <p:nvPicPr>
          <p:cNvPr id="229" name="Picture 228"/>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4117739"/>
            <a:ext cx="448110" cy="414502"/>
          </a:xfrm>
          <a:prstGeom prst="rect">
            <a:avLst/>
          </a:prstGeom>
          <a:solidFill>
            <a:srgbClr val="68217A"/>
          </a:solidFill>
        </p:spPr>
      </p:pic>
      <p:pic>
        <p:nvPicPr>
          <p:cNvPr id="230" name="Picture 229"/>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4658367"/>
            <a:ext cx="448110" cy="414502"/>
          </a:xfrm>
          <a:prstGeom prst="rect">
            <a:avLst/>
          </a:prstGeom>
          <a:solidFill>
            <a:srgbClr val="68217A"/>
          </a:solidFill>
        </p:spPr>
      </p:pic>
      <p:sp>
        <p:nvSpPr>
          <p:cNvPr id="231" name="Right Arrow 230"/>
          <p:cNvSpPr/>
          <p:nvPr/>
        </p:nvSpPr>
        <p:spPr bwMode="auto">
          <a:xfrm>
            <a:off x="8747228" y="4039691"/>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232" name="Curved Down Arrow 231"/>
          <p:cNvSpPr/>
          <p:nvPr/>
        </p:nvSpPr>
        <p:spPr bwMode="auto">
          <a:xfrm>
            <a:off x="4504830" y="3483863"/>
            <a:ext cx="534208" cy="316777"/>
          </a:xfrm>
          <a:prstGeom prst="curvedDown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cxnSp>
        <p:nvCxnSpPr>
          <p:cNvPr id="233" name="Straight Arrow Connector 232"/>
          <p:cNvCxnSpPr/>
          <p:nvPr/>
        </p:nvCxnSpPr>
        <p:spPr>
          <a:xfrm flipV="1">
            <a:off x="7493066" y="3766956"/>
            <a:ext cx="492378" cy="556806"/>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4" name="Straight Arrow Connector 233"/>
          <p:cNvCxnSpPr>
            <a:endCxn id="230" idx="1"/>
          </p:cNvCxnSpPr>
          <p:nvPr/>
        </p:nvCxnSpPr>
        <p:spPr>
          <a:xfrm>
            <a:off x="7492992" y="4317931"/>
            <a:ext cx="515602" cy="547687"/>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5" name="Straight Arrow Connector 234"/>
          <p:cNvCxnSpPr>
            <a:endCxn id="229" idx="1"/>
          </p:cNvCxnSpPr>
          <p:nvPr/>
        </p:nvCxnSpPr>
        <p:spPr>
          <a:xfrm>
            <a:off x="7504185" y="4323762"/>
            <a:ext cx="504409" cy="1228"/>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6" name="Group 235"/>
          <p:cNvGrpSpPr/>
          <p:nvPr/>
        </p:nvGrpSpPr>
        <p:grpSpPr>
          <a:xfrm>
            <a:off x="6269382" y="3783846"/>
            <a:ext cx="1234803" cy="1147763"/>
            <a:chOff x="1729819" y="2834923"/>
            <a:chExt cx="316629" cy="432723"/>
          </a:xfrm>
        </p:grpSpPr>
        <p:sp>
          <p:nvSpPr>
            <p:cNvPr id="237" name="Freeform 236"/>
            <p:cNvSpPr/>
            <p:nvPr/>
          </p:nvSpPr>
          <p:spPr>
            <a:xfrm>
              <a:off x="1729819" y="2834923"/>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p:cNvSpPr/>
            <p:nvPr/>
          </p:nvSpPr>
          <p:spPr>
            <a:xfrm>
              <a:off x="1758170" y="2852266"/>
              <a:ext cx="257076" cy="860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Rectangle 238">
            <a:hlinkClick r:id="rId3" action="ppaction://hlinksldjump"/>
          </p:cNvPr>
          <p:cNvSpPr/>
          <p:nvPr/>
        </p:nvSpPr>
        <p:spPr bwMode="auto">
          <a:xfrm>
            <a:off x="274638" y="2558899"/>
            <a:ext cx="3203249" cy="2020824"/>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chemeClr val="bg1"/>
                    </a:gs>
                    <a:gs pos="11000">
                      <a:schemeClr val="bg1"/>
                    </a:gs>
                  </a:gsLst>
                  <a:lin ang="5400000" scaled="0"/>
                </a:gradFill>
              </a:rPr>
              <a:t>Source Systems</a:t>
            </a:r>
          </a:p>
        </p:txBody>
      </p:sp>
      <p:grpSp>
        <p:nvGrpSpPr>
          <p:cNvPr id="240" name="Group 239"/>
          <p:cNvGrpSpPr/>
          <p:nvPr/>
        </p:nvGrpSpPr>
        <p:grpSpPr>
          <a:xfrm>
            <a:off x="353724" y="3223173"/>
            <a:ext cx="3049573" cy="436702"/>
            <a:chOff x="1302113" y="2217128"/>
            <a:chExt cx="3049573" cy="436702"/>
          </a:xfrm>
        </p:grpSpPr>
        <p:sp>
          <p:nvSpPr>
            <p:cNvPr id="241" name="Freeform 240"/>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Oval 241"/>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Freeform 242"/>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Oval 243"/>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Freeform 244"/>
            <p:cNvSpPr/>
            <p:nvPr/>
          </p:nvSpPr>
          <p:spPr>
            <a:xfrm>
              <a:off x="288107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Oval 245"/>
            <p:cNvSpPr/>
            <p:nvPr/>
          </p:nvSpPr>
          <p:spPr>
            <a:xfrm>
              <a:off x="291085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Freeform 246"/>
            <p:cNvSpPr/>
            <p:nvPr/>
          </p:nvSpPr>
          <p:spPr>
            <a:xfrm>
              <a:off x="366544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Oval 247"/>
            <p:cNvSpPr/>
            <p:nvPr/>
          </p:nvSpPr>
          <p:spPr>
            <a:xfrm>
              <a:off x="369522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Freeform 248"/>
            <p:cNvSpPr/>
            <p:nvPr/>
          </p:nvSpPr>
          <p:spPr>
            <a:xfrm>
              <a:off x="1671724"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Oval 249"/>
            <p:cNvSpPr/>
            <p:nvPr/>
          </p:nvSpPr>
          <p:spPr>
            <a:xfrm>
              <a:off x="1701500"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Freeform 250"/>
            <p:cNvSpPr/>
            <p:nvPr/>
          </p:nvSpPr>
          <p:spPr>
            <a:xfrm>
              <a:off x="2447167"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Oval 251"/>
            <p:cNvSpPr/>
            <p:nvPr/>
          </p:nvSpPr>
          <p:spPr>
            <a:xfrm>
              <a:off x="2476943"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Freeform 252"/>
            <p:cNvSpPr/>
            <p:nvPr/>
          </p:nvSpPr>
          <p:spPr>
            <a:xfrm>
              <a:off x="325068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3"/>
            <p:cNvSpPr/>
            <p:nvPr/>
          </p:nvSpPr>
          <p:spPr>
            <a:xfrm>
              <a:off x="328046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Freeform 254"/>
            <p:cNvSpPr/>
            <p:nvPr/>
          </p:nvSpPr>
          <p:spPr>
            <a:xfrm>
              <a:off x="403505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Oval 255"/>
            <p:cNvSpPr/>
            <p:nvPr/>
          </p:nvSpPr>
          <p:spPr>
            <a:xfrm>
              <a:off x="406483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7" name="Group 256"/>
          <p:cNvGrpSpPr/>
          <p:nvPr/>
        </p:nvGrpSpPr>
        <p:grpSpPr>
          <a:xfrm>
            <a:off x="528347" y="3341668"/>
            <a:ext cx="2690020" cy="776548"/>
            <a:chOff x="1277547" y="2217128"/>
            <a:chExt cx="2690020" cy="776548"/>
          </a:xfrm>
        </p:grpSpPr>
        <p:sp>
          <p:nvSpPr>
            <p:cNvPr id="258" name="TextBox 257"/>
            <p:cNvSpPr txBox="1"/>
            <p:nvPr/>
          </p:nvSpPr>
          <p:spPr>
            <a:xfrm>
              <a:off x="1277547"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OLTP</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259" name="Freeform 258"/>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Oval 259"/>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TextBox 260"/>
            <p:cNvSpPr txBox="1"/>
            <p:nvPr/>
          </p:nvSpPr>
          <p:spPr>
            <a:xfrm>
              <a:off x="2057539"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ERP</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262" name="Freeform 261"/>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Oval 262"/>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TextBox 263"/>
            <p:cNvSpPr txBox="1"/>
            <p:nvPr/>
          </p:nvSpPr>
          <p:spPr>
            <a:xfrm>
              <a:off x="2817437" y="27967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CRM</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265" name="Freeform 264"/>
            <p:cNvSpPr/>
            <p:nvPr/>
          </p:nvSpPr>
          <p:spPr>
            <a:xfrm>
              <a:off x="284200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Oval 265"/>
            <p:cNvSpPr/>
            <p:nvPr/>
          </p:nvSpPr>
          <p:spPr>
            <a:xfrm>
              <a:off x="287177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TextBox 266"/>
            <p:cNvSpPr txBox="1"/>
            <p:nvPr/>
          </p:nvSpPr>
          <p:spPr>
            <a:xfrm>
              <a:off x="3601807" y="2796741"/>
              <a:ext cx="365760" cy="196935"/>
            </a:xfrm>
            <a:prstGeom prst="rect">
              <a:avLst/>
            </a:prstGeom>
            <a:noFill/>
          </p:spPr>
          <p:txBody>
            <a:bodyPr wrap="square" lIns="0" tIns="0" rIns="0" bIns="0" rtlCol="0">
              <a:no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LOB</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268" name="Freeform 267"/>
            <p:cNvSpPr/>
            <p:nvPr/>
          </p:nvSpPr>
          <p:spPr>
            <a:xfrm>
              <a:off x="362637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68"/>
            <p:cNvSpPr/>
            <p:nvPr/>
          </p:nvSpPr>
          <p:spPr>
            <a:xfrm>
              <a:off x="365614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0" name="Group 269"/>
          <p:cNvGrpSpPr/>
          <p:nvPr/>
        </p:nvGrpSpPr>
        <p:grpSpPr>
          <a:xfrm>
            <a:off x="274638" y="4726613"/>
            <a:ext cx="3201016" cy="1659529"/>
            <a:chOff x="274638" y="4933776"/>
            <a:chExt cx="3201016" cy="1659529"/>
          </a:xfrm>
        </p:grpSpPr>
        <p:sp>
          <p:nvSpPr>
            <p:cNvPr id="271" name="Rectangle 270">
              <a:hlinkClick r:id="rId3" action="ppaction://hlinksldjump"/>
            </p:cNvPr>
            <p:cNvSpPr/>
            <p:nvPr/>
          </p:nvSpPr>
          <p:spPr bwMode="auto">
            <a:xfrm>
              <a:off x="274638" y="4933776"/>
              <a:ext cx="3201016" cy="1659529"/>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pPr>
              <a:r>
                <a:rPr lang="en-US" sz="2000" kern="0" dirty="0">
                  <a:ln>
                    <a:solidFill>
                      <a:srgbClr val="FFFFFF">
                        <a:alpha val="0"/>
                      </a:srgbClr>
                    </a:solidFill>
                  </a:ln>
                  <a:gradFill>
                    <a:gsLst>
                      <a:gs pos="56637">
                        <a:schemeClr val="bg1"/>
                      </a:gs>
                      <a:gs pos="11000">
                        <a:schemeClr val="bg1"/>
                      </a:gs>
                    </a:gsLst>
                    <a:lin ang="5400000" scaled="0"/>
                  </a:gradFill>
                </a:rPr>
                <a:t>New Data</a:t>
              </a:r>
            </a:p>
          </p:txBody>
        </p:sp>
        <p:sp>
          <p:nvSpPr>
            <p:cNvPr id="272" name="TextBox 271"/>
            <p:cNvSpPr txBox="1"/>
            <p:nvPr/>
          </p:nvSpPr>
          <p:spPr>
            <a:xfrm>
              <a:off x="479982"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Devices</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273" name="TextBox 272"/>
            <p:cNvSpPr txBox="1"/>
            <p:nvPr/>
          </p:nvSpPr>
          <p:spPr>
            <a:xfrm>
              <a:off x="1226808"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Web</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274" name="TextBox 273"/>
            <p:cNvSpPr txBox="1"/>
            <p:nvPr/>
          </p:nvSpPr>
          <p:spPr>
            <a:xfrm>
              <a:off x="1949570"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Sensors</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275" name="TextBox 274"/>
            <p:cNvSpPr txBox="1"/>
            <p:nvPr/>
          </p:nvSpPr>
          <p:spPr>
            <a:xfrm>
              <a:off x="2684365" y="6087678"/>
              <a:ext cx="548640" cy="182880"/>
            </a:xfrm>
            <a:prstGeom prst="rect">
              <a:avLst/>
            </a:prstGeom>
            <a:noFill/>
          </p:spPr>
          <p:txBody>
            <a:bodyPr wrap="square" lIns="0" tIns="0" rIns="0" bIns="0" rtlCol="0">
              <a:no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Social</a:t>
              </a:r>
              <a:endParaRPr lang="en-US" sz="1200" dirty="0">
                <a:ln>
                  <a:solidFill>
                    <a:schemeClr val="bg1">
                      <a:alpha val="0"/>
                    </a:schemeClr>
                  </a:solidFill>
                </a:ln>
                <a:gradFill>
                  <a:gsLst>
                    <a:gs pos="11504">
                      <a:schemeClr val="bg1"/>
                    </a:gs>
                    <a:gs pos="49000">
                      <a:schemeClr val="bg1"/>
                    </a:gs>
                  </a:gsLst>
                  <a:lin ang="5400000" scaled="1"/>
                </a:gradFill>
              </a:endParaRPr>
            </a:p>
          </p:txBody>
        </p:sp>
        <p:grpSp>
          <p:nvGrpSpPr>
            <p:cNvPr id="276" name="Group 275"/>
            <p:cNvGrpSpPr/>
            <p:nvPr/>
          </p:nvGrpSpPr>
          <p:grpSpPr>
            <a:xfrm>
              <a:off x="436083" y="5604303"/>
              <a:ext cx="645829" cy="382091"/>
              <a:chOff x="2850175" y="4068514"/>
              <a:chExt cx="724051" cy="428369"/>
            </a:xfrm>
            <a:solidFill>
              <a:schemeClr val="bg1"/>
            </a:solidFill>
          </p:grpSpPr>
          <p:sp>
            <p:nvSpPr>
              <p:cNvPr id="284" name="Freeform 43"/>
              <p:cNvSpPr>
                <a:spLocks noChangeAspect="1" noEditPoints="1"/>
              </p:cNvSpPr>
              <p:nvPr/>
            </p:nvSpPr>
            <p:spPr bwMode="black">
              <a:xfrm>
                <a:off x="2850175" y="4068514"/>
                <a:ext cx="220416" cy="424898"/>
              </a:xfrm>
              <a:custGeom>
                <a:avLst/>
                <a:gdLst>
                  <a:gd name="T0" fmla="*/ 544 w 602"/>
                  <a:gd name="T1" fmla="*/ 95 h 1156"/>
                  <a:gd name="T2" fmla="*/ 119 w 602"/>
                  <a:gd name="T3" fmla="*/ 1068 h 1156"/>
                  <a:gd name="T4" fmla="*/ 112 w 602"/>
                  <a:gd name="T5" fmla="*/ 1048 h 1156"/>
                  <a:gd name="T6" fmla="*/ 288 w 602"/>
                  <a:gd name="T7" fmla="*/ 1050 h 1156"/>
                  <a:gd name="T8" fmla="*/ 296 w 602"/>
                  <a:gd name="T9" fmla="*/ 1053 h 1156"/>
                  <a:gd name="T10" fmla="*/ 291 w 602"/>
                  <a:gd name="T11" fmla="*/ 1071 h 1156"/>
                  <a:gd name="T12" fmla="*/ 290 w 602"/>
                  <a:gd name="T13" fmla="*/ 1072 h 1156"/>
                  <a:gd name="T14" fmla="*/ 290 w 602"/>
                  <a:gd name="T15" fmla="*/ 1072 h 1156"/>
                  <a:gd name="T16" fmla="*/ 276 w 602"/>
                  <a:gd name="T17" fmla="*/ 1069 h 1156"/>
                  <a:gd name="T18" fmla="*/ 271 w 602"/>
                  <a:gd name="T19" fmla="*/ 1071 h 1156"/>
                  <a:gd name="T20" fmla="*/ 275 w 602"/>
                  <a:gd name="T21" fmla="*/ 1052 h 1156"/>
                  <a:gd name="T22" fmla="*/ 285 w 602"/>
                  <a:gd name="T23" fmla="*/ 1050 h 1156"/>
                  <a:gd name="T24" fmla="*/ 298 w 602"/>
                  <a:gd name="T25" fmla="*/ 1055 h 1156"/>
                  <a:gd name="T26" fmla="*/ 315 w 602"/>
                  <a:gd name="T27" fmla="*/ 1058 h 1156"/>
                  <a:gd name="T28" fmla="*/ 319 w 602"/>
                  <a:gd name="T29" fmla="*/ 1057 h 1156"/>
                  <a:gd name="T30" fmla="*/ 320 w 602"/>
                  <a:gd name="T31" fmla="*/ 1057 h 1156"/>
                  <a:gd name="T32" fmla="*/ 314 w 602"/>
                  <a:gd name="T33" fmla="*/ 1075 h 1156"/>
                  <a:gd name="T34" fmla="*/ 301 w 602"/>
                  <a:gd name="T35" fmla="*/ 1077 h 1156"/>
                  <a:gd name="T36" fmla="*/ 292 w 602"/>
                  <a:gd name="T37" fmla="*/ 1073 h 1156"/>
                  <a:gd name="T38" fmla="*/ 298 w 602"/>
                  <a:gd name="T39" fmla="*/ 1055 h 1156"/>
                  <a:gd name="T40" fmla="*/ 298 w 602"/>
                  <a:gd name="T41" fmla="*/ 1055 h 1156"/>
                  <a:gd name="T42" fmla="*/ 298 w 602"/>
                  <a:gd name="T43" fmla="*/ 1055 h 1156"/>
                  <a:gd name="T44" fmla="*/ 305 w 602"/>
                  <a:gd name="T45" fmla="*/ 1034 h 1156"/>
                  <a:gd name="T46" fmla="*/ 318 w 602"/>
                  <a:gd name="T47" fmla="*/ 1037 h 1156"/>
                  <a:gd name="T48" fmla="*/ 325 w 602"/>
                  <a:gd name="T49" fmla="*/ 1035 h 1156"/>
                  <a:gd name="T50" fmla="*/ 326 w 602"/>
                  <a:gd name="T51" fmla="*/ 1035 h 1156"/>
                  <a:gd name="T52" fmla="*/ 314 w 602"/>
                  <a:gd name="T53" fmla="*/ 1056 h 1156"/>
                  <a:gd name="T54" fmla="*/ 299 w 602"/>
                  <a:gd name="T55" fmla="*/ 1052 h 1156"/>
                  <a:gd name="T56" fmla="*/ 299 w 602"/>
                  <a:gd name="T57" fmla="*/ 1052 h 1156"/>
                  <a:gd name="T58" fmla="*/ 304 w 602"/>
                  <a:gd name="T59" fmla="*/ 1034 h 1156"/>
                  <a:gd name="T60" fmla="*/ 292 w 602"/>
                  <a:gd name="T61" fmla="*/ 1028 h 1156"/>
                  <a:gd name="T62" fmla="*/ 302 w 602"/>
                  <a:gd name="T63" fmla="*/ 1032 h 1156"/>
                  <a:gd name="T64" fmla="*/ 302 w 602"/>
                  <a:gd name="T65" fmla="*/ 1032 h 1156"/>
                  <a:gd name="T66" fmla="*/ 297 w 602"/>
                  <a:gd name="T67" fmla="*/ 1050 h 1156"/>
                  <a:gd name="T68" fmla="*/ 297 w 602"/>
                  <a:gd name="T69" fmla="*/ 1050 h 1156"/>
                  <a:gd name="T70" fmla="*/ 296 w 602"/>
                  <a:gd name="T71" fmla="*/ 1050 h 1156"/>
                  <a:gd name="T72" fmla="*/ 296 w 602"/>
                  <a:gd name="T73" fmla="*/ 1050 h 1156"/>
                  <a:gd name="T74" fmla="*/ 296 w 602"/>
                  <a:gd name="T75" fmla="*/ 1050 h 1156"/>
                  <a:gd name="T76" fmla="*/ 277 w 602"/>
                  <a:gd name="T77" fmla="*/ 1049 h 1156"/>
                  <a:gd name="T78" fmla="*/ 277 w 602"/>
                  <a:gd name="T79" fmla="*/ 1049 h 1156"/>
                  <a:gd name="T80" fmla="*/ 277 w 602"/>
                  <a:gd name="T81" fmla="*/ 1049 h 1156"/>
                  <a:gd name="T82" fmla="*/ 276 w 602"/>
                  <a:gd name="T83" fmla="*/ 1049 h 1156"/>
                  <a:gd name="T84" fmla="*/ 281 w 602"/>
                  <a:gd name="T85" fmla="*/ 1032 h 1156"/>
                  <a:gd name="T86" fmla="*/ 287 w 602"/>
                  <a:gd name="T87" fmla="*/ 1029 h 1156"/>
                  <a:gd name="T88" fmla="*/ 467 w 602"/>
                  <a:gd name="T89" fmla="*/ 1059 h 1156"/>
                  <a:gd name="T90" fmla="*/ 478 w 602"/>
                  <a:gd name="T91" fmla="*/ 1064 h 1156"/>
                  <a:gd name="T92" fmla="*/ 466 w 602"/>
                  <a:gd name="T93" fmla="*/ 1048 h 1156"/>
                  <a:gd name="T94" fmla="*/ 602 w 602"/>
                  <a:gd name="T95" fmla="*/ 1116 h 1156"/>
                  <a:gd name="T96" fmla="*/ 0 w 602"/>
                  <a:gd name="T97" fmla="*/ 40 h 1156"/>
                  <a:gd name="T98" fmla="*/ 602 w 602"/>
                  <a:gd name="T99" fmla="*/ 1116 h 1156"/>
                  <a:gd name="T100" fmla="*/ 273 w 602"/>
                  <a:gd name="T101" fmla="*/ 202 h 1156"/>
                  <a:gd name="T102" fmla="*/ 273 w 602"/>
                  <a:gd name="T103" fmla="*/ 911 h 1156"/>
                  <a:gd name="T104" fmla="*/ 462 w 602"/>
                  <a:gd name="T105" fmla="*/ 581 h 1156"/>
                  <a:gd name="T106" fmla="*/ 284 w 602"/>
                  <a:gd name="T107" fmla="*/ 391 h 1156"/>
                  <a:gd name="T108" fmla="*/ 284 w 602"/>
                  <a:gd name="T109" fmla="*/ 391 h 1156"/>
                  <a:gd name="T110" fmla="*/ 273 w 602"/>
                  <a:gd name="T111" fmla="*/ 391 h 1156"/>
                  <a:gd name="T112" fmla="*/ 462 w 602"/>
                  <a:gd name="T113" fmla="*/ 911 h 1156"/>
                  <a:gd name="T114" fmla="*/ 462 w 602"/>
                  <a:gd name="T115" fmla="*/ 379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2" h="1156">
                    <a:moveTo>
                      <a:pt x="54" y="95"/>
                    </a:moveTo>
                    <a:cubicBezTo>
                      <a:pt x="54" y="367"/>
                      <a:pt x="54" y="639"/>
                      <a:pt x="54" y="911"/>
                    </a:cubicBezTo>
                    <a:cubicBezTo>
                      <a:pt x="217" y="911"/>
                      <a:pt x="381" y="911"/>
                      <a:pt x="544" y="911"/>
                    </a:cubicBezTo>
                    <a:cubicBezTo>
                      <a:pt x="544" y="639"/>
                      <a:pt x="544" y="367"/>
                      <a:pt x="544" y="95"/>
                    </a:cubicBezTo>
                    <a:cubicBezTo>
                      <a:pt x="381" y="95"/>
                      <a:pt x="217" y="95"/>
                      <a:pt x="54" y="95"/>
                    </a:cubicBezTo>
                    <a:close/>
                    <a:moveTo>
                      <a:pt x="112" y="1053"/>
                    </a:moveTo>
                    <a:cubicBezTo>
                      <a:pt x="126" y="1068"/>
                      <a:pt x="126" y="1068"/>
                      <a:pt x="126" y="1068"/>
                    </a:cubicBezTo>
                    <a:cubicBezTo>
                      <a:pt x="119" y="1068"/>
                      <a:pt x="119" y="1068"/>
                      <a:pt x="119" y="1068"/>
                    </a:cubicBezTo>
                    <a:cubicBezTo>
                      <a:pt x="103" y="1050"/>
                      <a:pt x="103" y="1050"/>
                      <a:pt x="103" y="1050"/>
                    </a:cubicBezTo>
                    <a:cubicBezTo>
                      <a:pt x="119" y="1034"/>
                      <a:pt x="119" y="1034"/>
                      <a:pt x="119" y="1034"/>
                    </a:cubicBezTo>
                    <a:cubicBezTo>
                      <a:pt x="126" y="1034"/>
                      <a:pt x="126" y="1034"/>
                      <a:pt x="126" y="1034"/>
                    </a:cubicBezTo>
                    <a:cubicBezTo>
                      <a:pt x="112" y="1048"/>
                      <a:pt x="112" y="1048"/>
                      <a:pt x="112" y="1048"/>
                    </a:cubicBezTo>
                    <a:cubicBezTo>
                      <a:pt x="137" y="1048"/>
                      <a:pt x="137" y="1048"/>
                      <a:pt x="137" y="1048"/>
                    </a:cubicBezTo>
                    <a:cubicBezTo>
                      <a:pt x="137" y="1053"/>
                      <a:pt x="137" y="1053"/>
                      <a:pt x="137" y="1053"/>
                    </a:cubicBezTo>
                    <a:lnTo>
                      <a:pt x="112" y="1053"/>
                    </a:lnTo>
                    <a:close/>
                    <a:moveTo>
                      <a:pt x="288" y="1050"/>
                    </a:moveTo>
                    <a:cubicBezTo>
                      <a:pt x="291" y="1050"/>
                      <a:pt x="294" y="1052"/>
                      <a:pt x="296" y="1053"/>
                    </a:cubicBezTo>
                    <a:cubicBezTo>
                      <a:pt x="296" y="1053"/>
                      <a:pt x="296" y="1053"/>
                      <a:pt x="296" y="1053"/>
                    </a:cubicBezTo>
                    <a:cubicBezTo>
                      <a:pt x="296" y="1053"/>
                      <a:pt x="296" y="1053"/>
                      <a:pt x="296" y="1053"/>
                    </a:cubicBezTo>
                    <a:cubicBezTo>
                      <a:pt x="296" y="1053"/>
                      <a:pt x="296" y="1053"/>
                      <a:pt x="296" y="1053"/>
                    </a:cubicBezTo>
                    <a:cubicBezTo>
                      <a:pt x="296" y="1053"/>
                      <a:pt x="296" y="1053"/>
                      <a:pt x="296" y="1053"/>
                    </a:cubicBezTo>
                    <a:cubicBezTo>
                      <a:pt x="296" y="1054"/>
                      <a:pt x="296" y="1054"/>
                      <a:pt x="296" y="1054"/>
                    </a:cubicBezTo>
                    <a:cubicBezTo>
                      <a:pt x="296" y="1054"/>
                      <a:pt x="291" y="1071"/>
                      <a:pt x="291" y="1072"/>
                    </a:cubicBezTo>
                    <a:cubicBezTo>
                      <a:pt x="291" y="1071"/>
                      <a:pt x="291" y="1071"/>
                      <a:pt x="291" y="1071"/>
                    </a:cubicBezTo>
                    <a:cubicBezTo>
                      <a:pt x="291" y="1072"/>
                      <a:pt x="291" y="1072"/>
                      <a:pt x="291"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89" y="1071"/>
                      <a:pt x="288" y="1071"/>
                      <a:pt x="286" y="1070"/>
                    </a:cubicBezTo>
                    <a:cubicBezTo>
                      <a:pt x="285" y="1069"/>
                      <a:pt x="285" y="1069"/>
                      <a:pt x="284" y="1069"/>
                    </a:cubicBezTo>
                    <a:cubicBezTo>
                      <a:pt x="283" y="1069"/>
                      <a:pt x="281" y="1069"/>
                      <a:pt x="280" y="1069"/>
                    </a:cubicBezTo>
                    <a:cubicBezTo>
                      <a:pt x="279" y="1069"/>
                      <a:pt x="278" y="1069"/>
                      <a:pt x="276" y="1069"/>
                    </a:cubicBezTo>
                    <a:cubicBezTo>
                      <a:pt x="274" y="1069"/>
                      <a:pt x="273" y="1070"/>
                      <a:pt x="271" y="1071"/>
                    </a:cubicBezTo>
                    <a:cubicBezTo>
                      <a:pt x="271" y="1071"/>
                      <a:pt x="271" y="1071"/>
                      <a:pt x="271" y="1071"/>
                    </a:cubicBezTo>
                    <a:cubicBezTo>
                      <a:pt x="271" y="1071"/>
                      <a:pt x="271" y="1071"/>
                      <a:pt x="271" y="1071"/>
                    </a:cubicBezTo>
                    <a:cubicBezTo>
                      <a:pt x="271" y="1071"/>
                      <a:pt x="271" y="1071"/>
                      <a:pt x="271" y="1071"/>
                    </a:cubicBezTo>
                    <a:cubicBezTo>
                      <a:pt x="270" y="1070"/>
                      <a:pt x="270" y="1070"/>
                      <a:pt x="270" y="1070"/>
                    </a:cubicBezTo>
                    <a:cubicBezTo>
                      <a:pt x="270" y="1070"/>
                      <a:pt x="270" y="1070"/>
                      <a:pt x="270" y="1070"/>
                    </a:cubicBezTo>
                    <a:cubicBezTo>
                      <a:pt x="275" y="1052"/>
                      <a:pt x="275" y="1052"/>
                      <a:pt x="275" y="1052"/>
                    </a:cubicBezTo>
                    <a:cubicBezTo>
                      <a:pt x="275" y="1052"/>
                      <a:pt x="275" y="1052"/>
                      <a:pt x="275" y="1052"/>
                    </a:cubicBezTo>
                    <a:cubicBezTo>
                      <a:pt x="275" y="1052"/>
                      <a:pt x="275" y="1052"/>
                      <a:pt x="275" y="1052"/>
                    </a:cubicBezTo>
                    <a:cubicBezTo>
                      <a:pt x="277" y="1051"/>
                      <a:pt x="278" y="1051"/>
                      <a:pt x="279" y="1051"/>
                    </a:cubicBezTo>
                    <a:cubicBezTo>
                      <a:pt x="280" y="1050"/>
                      <a:pt x="281" y="1050"/>
                      <a:pt x="282" y="1050"/>
                    </a:cubicBezTo>
                    <a:cubicBezTo>
                      <a:pt x="283" y="1050"/>
                      <a:pt x="284" y="1050"/>
                      <a:pt x="285" y="1050"/>
                    </a:cubicBezTo>
                    <a:cubicBezTo>
                      <a:pt x="286" y="1050"/>
                      <a:pt x="287" y="1050"/>
                      <a:pt x="288" y="1050"/>
                    </a:cubicBezTo>
                    <a:close/>
                    <a:moveTo>
                      <a:pt x="298" y="1055"/>
                    </a:moveTo>
                    <a:cubicBezTo>
                      <a:pt x="298" y="1055"/>
                      <a:pt x="298" y="1055"/>
                      <a:pt x="298" y="1055"/>
                    </a:cubicBezTo>
                    <a:cubicBezTo>
                      <a:pt x="298" y="1055"/>
                      <a:pt x="298" y="1055"/>
                      <a:pt x="298" y="1055"/>
                    </a:cubicBezTo>
                    <a:cubicBezTo>
                      <a:pt x="300" y="1056"/>
                      <a:pt x="301" y="1056"/>
                      <a:pt x="302" y="1057"/>
                    </a:cubicBezTo>
                    <a:cubicBezTo>
                      <a:pt x="303" y="1058"/>
                      <a:pt x="305" y="1058"/>
                      <a:pt x="306" y="1058"/>
                    </a:cubicBezTo>
                    <a:cubicBezTo>
                      <a:pt x="308" y="1058"/>
                      <a:pt x="310" y="1058"/>
                      <a:pt x="312" y="1058"/>
                    </a:cubicBezTo>
                    <a:cubicBezTo>
                      <a:pt x="313" y="1058"/>
                      <a:pt x="314" y="1058"/>
                      <a:pt x="315" y="1058"/>
                    </a:cubicBezTo>
                    <a:cubicBezTo>
                      <a:pt x="316" y="1057"/>
                      <a:pt x="317" y="1057"/>
                      <a:pt x="319" y="1056"/>
                    </a:cubicBezTo>
                    <a:cubicBezTo>
                      <a:pt x="319" y="1056"/>
                      <a:pt x="319" y="1057"/>
                      <a:pt x="319" y="1057"/>
                    </a:cubicBezTo>
                    <a:cubicBezTo>
                      <a:pt x="319" y="1057"/>
                      <a:pt x="319" y="1057"/>
                      <a:pt x="319" y="1057"/>
                    </a:cubicBezTo>
                    <a:cubicBezTo>
                      <a:pt x="319" y="1057"/>
                      <a:pt x="319" y="1057"/>
                      <a:pt x="319" y="1057"/>
                    </a:cubicBezTo>
                    <a:cubicBezTo>
                      <a:pt x="319" y="1057"/>
                      <a:pt x="319" y="1057"/>
                      <a:pt x="319" y="1057"/>
                    </a:cubicBezTo>
                    <a:cubicBezTo>
                      <a:pt x="319" y="1057"/>
                      <a:pt x="320" y="1057"/>
                      <a:pt x="320" y="1057"/>
                    </a:cubicBezTo>
                    <a:cubicBezTo>
                      <a:pt x="320" y="1057"/>
                      <a:pt x="320" y="1057"/>
                      <a:pt x="320" y="1057"/>
                    </a:cubicBezTo>
                    <a:cubicBezTo>
                      <a:pt x="320" y="1057"/>
                      <a:pt x="320" y="1057"/>
                      <a:pt x="320" y="1057"/>
                    </a:cubicBezTo>
                    <a:cubicBezTo>
                      <a:pt x="320" y="1057"/>
                      <a:pt x="320" y="1057"/>
                      <a:pt x="320" y="1057"/>
                    </a:cubicBezTo>
                    <a:cubicBezTo>
                      <a:pt x="320" y="1057"/>
                      <a:pt x="315" y="1075"/>
                      <a:pt x="315" y="1075"/>
                    </a:cubicBezTo>
                    <a:cubicBezTo>
                      <a:pt x="314" y="1075"/>
                      <a:pt x="314" y="1075"/>
                      <a:pt x="314" y="1075"/>
                    </a:cubicBezTo>
                    <a:cubicBezTo>
                      <a:pt x="314" y="1075"/>
                      <a:pt x="314" y="1075"/>
                      <a:pt x="314" y="1075"/>
                    </a:cubicBezTo>
                    <a:cubicBezTo>
                      <a:pt x="313" y="1076"/>
                      <a:pt x="312" y="1076"/>
                      <a:pt x="311" y="1076"/>
                    </a:cubicBezTo>
                    <a:cubicBezTo>
                      <a:pt x="309" y="1077"/>
                      <a:pt x="308" y="1077"/>
                      <a:pt x="307" y="1077"/>
                    </a:cubicBezTo>
                    <a:cubicBezTo>
                      <a:pt x="306" y="1077"/>
                      <a:pt x="305" y="1077"/>
                      <a:pt x="304" y="1077"/>
                    </a:cubicBezTo>
                    <a:cubicBezTo>
                      <a:pt x="303" y="1077"/>
                      <a:pt x="302" y="1077"/>
                      <a:pt x="301" y="1077"/>
                    </a:cubicBezTo>
                    <a:cubicBezTo>
                      <a:pt x="300" y="1077"/>
                      <a:pt x="300" y="1077"/>
                      <a:pt x="299" y="1077"/>
                    </a:cubicBezTo>
                    <a:cubicBezTo>
                      <a:pt x="298" y="1076"/>
                      <a:pt x="297" y="1076"/>
                      <a:pt x="297" y="1076"/>
                    </a:cubicBezTo>
                    <a:cubicBezTo>
                      <a:pt x="295" y="1075"/>
                      <a:pt x="294" y="1075"/>
                      <a:pt x="293" y="1074"/>
                    </a:cubicBezTo>
                    <a:cubicBezTo>
                      <a:pt x="293" y="1074"/>
                      <a:pt x="292" y="1073"/>
                      <a:pt x="292" y="1073"/>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lose/>
                    <a:moveTo>
                      <a:pt x="305" y="1034"/>
                    </a:moveTo>
                    <a:cubicBezTo>
                      <a:pt x="306" y="1034"/>
                      <a:pt x="307" y="1035"/>
                      <a:pt x="308" y="1036"/>
                    </a:cubicBezTo>
                    <a:cubicBezTo>
                      <a:pt x="310" y="1036"/>
                      <a:pt x="311" y="1037"/>
                      <a:pt x="313" y="1037"/>
                    </a:cubicBezTo>
                    <a:cubicBezTo>
                      <a:pt x="313" y="1037"/>
                      <a:pt x="314" y="1037"/>
                      <a:pt x="315" y="1037"/>
                    </a:cubicBezTo>
                    <a:cubicBezTo>
                      <a:pt x="316" y="1037"/>
                      <a:pt x="317" y="1037"/>
                      <a:pt x="318" y="1037"/>
                    </a:cubicBezTo>
                    <a:cubicBezTo>
                      <a:pt x="319" y="1037"/>
                      <a:pt x="320" y="1036"/>
                      <a:pt x="321" y="1036"/>
                    </a:cubicBezTo>
                    <a:cubicBezTo>
                      <a:pt x="322" y="1036"/>
                      <a:pt x="324" y="1035"/>
                      <a:pt x="325" y="1035"/>
                    </a:cubicBezTo>
                    <a:cubicBezTo>
                      <a:pt x="325" y="1035"/>
                      <a:pt x="325" y="1035"/>
                      <a:pt x="325" y="1035"/>
                    </a:cubicBezTo>
                    <a:cubicBezTo>
                      <a:pt x="325" y="1035"/>
                      <a:pt x="325" y="1035"/>
                      <a:pt x="325" y="1035"/>
                    </a:cubicBezTo>
                    <a:cubicBezTo>
                      <a:pt x="325" y="1035"/>
                      <a:pt x="325" y="1035"/>
                      <a:pt x="325" y="1035"/>
                    </a:cubicBezTo>
                    <a:cubicBezTo>
                      <a:pt x="325" y="1035"/>
                      <a:pt x="326" y="1035"/>
                      <a:pt x="326" y="1035"/>
                    </a:cubicBezTo>
                    <a:cubicBezTo>
                      <a:pt x="326" y="1035"/>
                      <a:pt x="326" y="1035"/>
                      <a:pt x="326" y="1035"/>
                    </a:cubicBezTo>
                    <a:cubicBezTo>
                      <a:pt x="326" y="1035"/>
                      <a:pt x="326" y="1035"/>
                      <a:pt x="326" y="1035"/>
                    </a:cubicBezTo>
                    <a:cubicBezTo>
                      <a:pt x="326" y="1035"/>
                      <a:pt x="321" y="1054"/>
                      <a:pt x="321" y="1054"/>
                    </a:cubicBezTo>
                    <a:cubicBezTo>
                      <a:pt x="321" y="1054"/>
                      <a:pt x="320" y="1054"/>
                      <a:pt x="320" y="1054"/>
                    </a:cubicBezTo>
                    <a:cubicBezTo>
                      <a:pt x="320" y="1054"/>
                      <a:pt x="320" y="1054"/>
                      <a:pt x="320" y="1054"/>
                    </a:cubicBezTo>
                    <a:cubicBezTo>
                      <a:pt x="318" y="1055"/>
                      <a:pt x="316" y="1055"/>
                      <a:pt x="314" y="1056"/>
                    </a:cubicBezTo>
                    <a:cubicBezTo>
                      <a:pt x="313" y="1056"/>
                      <a:pt x="311" y="1056"/>
                      <a:pt x="310" y="1056"/>
                    </a:cubicBezTo>
                    <a:cubicBezTo>
                      <a:pt x="308" y="1056"/>
                      <a:pt x="307" y="1056"/>
                      <a:pt x="306" y="1056"/>
                    </a:cubicBezTo>
                    <a:cubicBezTo>
                      <a:pt x="304" y="1055"/>
                      <a:pt x="302" y="1054"/>
                      <a:pt x="300" y="1053"/>
                    </a:cubicBezTo>
                    <a:cubicBezTo>
                      <a:pt x="300" y="1053"/>
                      <a:pt x="299" y="1053"/>
                      <a:pt x="299" y="1052"/>
                    </a:cubicBezTo>
                    <a:cubicBezTo>
                      <a:pt x="299" y="1052"/>
                      <a:pt x="299" y="1052"/>
                      <a:pt x="299" y="1052"/>
                    </a:cubicBezTo>
                    <a:cubicBezTo>
                      <a:pt x="299" y="1052"/>
                      <a:pt x="299" y="1052"/>
                      <a:pt x="299" y="1052"/>
                    </a:cubicBezTo>
                    <a:cubicBezTo>
                      <a:pt x="299" y="1052"/>
                      <a:pt x="299" y="1052"/>
                      <a:pt x="299" y="1052"/>
                    </a:cubicBezTo>
                    <a:cubicBezTo>
                      <a:pt x="299" y="1052"/>
                      <a:pt x="299" y="1052"/>
                      <a:pt x="299" y="1052"/>
                    </a:cubicBezTo>
                    <a:cubicBezTo>
                      <a:pt x="299" y="1052"/>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3"/>
                      <a:pt x="304" y="1033"/>
                      <a:pt x="305" y="1034"/>
                    </a:cubicBezTo>
                    <a:close/>
                    <a:moveTo>
                      <a:pt x="292" y="1028"/>
                    </a:moveTo>
                    <a:cubicBezTo>
                      <a:pt x="295" y="1028"/>
                      <a:pt x="297" y="1029"/>
                      <a:pt x="299" y="1030"/>
                    </a:cubicBezTo>
                    <a:cubicBezTo>
                      <a:pt x="299" y="1030"/>
                      <a:pt x="299" y="1030"/>
                      <a:pt x="299" y="1030"/>
                    </a:cubicBezTo>
                    <a:cubicBezTo>
                      <a:pt x="300" y="1030"/>
                      <a:pt x="301" y="1031"/>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3"/>
                      <a:pt x="302" y="1033"/>
                      <a:pt x="302" y="1033"/>
                    </a:cubicBezTo>
                    <a:cubicBezTo>
                      <a:pt x="300" y="1039"/>
                      <a:pt x="300" y="1039"/>
                      <a:pt x="300" y="1039"/>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5" y="1049"/>
                      <a:pt x="294" y="1049"/>
                      <a:pt x="292" y="1048"/>
                    </a:cubicBezTo>
                    <a:cubicBezTo>
                      <a:pt x="291" y="1048"/>
                      <a:pt x="290" y="1047"/>
                      <a:pt x="288" y="1047"/>
                    </a:cubicBezTo>
                    <a:cubicBezTo>
                      <a:pt x="285" y="1047"/>
                      <a:pt x="281" y="1047"/>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81" y="1032"/>
                      <a:pt x="281" y="1032"/>
                      <a:pt x="281" y="1032"/>
                    </a:cubicBezTo>
                    <a:cubicBezTo>
                      <a:pt x="281" y="1031"/>
                      <a:pt x="281" y="1031"/>
                      <a:pt x="281" y="1031"/>
                    </a:cubicBezTo>
                    <a:cubicBezTo>
                      <a:pt x="281" y="1030"/>
                      <a:pt x="282" y="1030"/>
                      <a:pt x="282" y="1030"/>
                    </a:cubicBezTo>
                    <a:cubicBezTo>
                      <a:pt x="282" y="1030"/>
                      <a:pt x="282" y="1030"/>
                      <a:pt x="282" y="1030"/>
                    </a:cubicBezTo>
                    <a:cubicBezTo>
                      <a:pt x="284" y="1030"/>
                      <a:pt x="286" y="1029"/>
                      <a:pt x="287" y="1029"/>
                    </a:cubicBezTo>
                    <a:cubicBezTo>
                      <a:pt x="289" y="1028"/>
                      <a:pt x="291" y="1028"/>
                      <a:pt x="292" y="1028"/>
                    </a:cubicBezTo>
                    <a:close/>
                    <a:moveTo>
                      <a:pt x="478" y="1033"/>
                    </a:moveTo>
                    <a:cubicBezTo>
                      <a:pt x="469" y="1033"/>
                      <a:pt x="462" y="1040"/>
                      <a:pt x="462" y="1048"/>
                    </a:cubicBezTo>
                    <a:cubicBezTo>
                      <a:pt x="462" y="1052"/>
                      <a:pt x="464" y="1056"/>
                      <a:pt x="467" y="1059"/>
                    </a:cubicBezTo>
                    <a:cubicBezTo>
                      <a:pt x="460" y="1068"/>
                      <a:pt x="460" y="1068"/>
                      <a:pt x="460" y="1068"/>
                    </a:cubicBezTo>
                    <a:cubicBezTo>
                      <a:pt x="463" y="1070"/>
                      <a:pt x="463" y="1070"/>
                      <a:pt x="463" y="1070"/>
                    </a:cubicBezTo>
                    <a:cubicBezTo>
                      <a:pt x="470" y="1061"/>
                      <a:pt x="470" y="1061"/>
                      <a:pt x="470" y="1061"/>
                    </a:cubicBezTo>
                    <a:cubicBezTo>
                      <a:pt x="472" y="1063"/>
                      <a:pt x="475" y="1064"/>
                      <a:pt x="478" y="1064"/>
                    </a:cubicBezTo>
                    <a:cubicBezTo>
                      <a:pt x="486" y="1064"/>
                      <a:pt x="493" y="1057"/>
                      <a:pt x="493" y="1048"/>
                    </a:cubicBezTo>
                    <a:cubicBezTo>
                      <a:pt x="493" y="1040"/>
                      <a:pt x="486" y="1033"/>
                      <a:pt x="478" y="1033"/>
                    </a:cubicBezTo>
                    <a:close/>
                    <a:moveTo>
                      <a:pt x="478" y="1060"/>
                    </a:moveTo>
                    <a:cubicBezTo>
                      <a:pt x="471" y="1060"/>
                      <a:pt x="466" y="1055"/>
                      <a:pt x="466" y="1048"/>
                    </a:cubicBezTo>
                    <a:cubicBezTo>
                      <a:pt x="466" y="1042"/>
                      <a:pt x="471" y="1037"/>
                      <a:pt x="478" y="1037"/>
                    </a:cubicBezTo>
                    <a:cubicBezTo>
                      <a:pt x="484" y="1037"/>
                      <a:pt x="489" y="1042"/>
                      <a:pt x="489" y="1048"/>
                    </a:cubicBezTo>
                    <a:cubicBezTo>
                      <a:pt x="489" y="1055"/>
                      <a:pt x="484" y="1060"/>
                      <a:pt x="478" y="1060"/>
                    </a:cubicBezTo>
                    <a:close/>
                    <a:moveTo>
                      <a:pt x="602" y="1116"/>
                    </a:moveTo>
                    <a:cubicBezTo>
                      <a:pt x="602" y="1139"/>
                      <a:pt x="584" y="1156"/>
                      <a:pt x="562" y="1156"/>
                    </a:cubicBezTo>
                    <a:cubicBezTo>
                      <a:pt x="40" y="1156"/>
                      <a:pt x="40" y="1156"/>
                      <a:pt x="40" y="1156"/>
                    </a:cubicBezTo>
                    <a:cubicBezTo>
                      <a:pt x="18" y="1156"/>
                      <a:pt x="0" y="1139"/>
                      <a:pt x="0" y="1116"/>
                    </a:cubicBezTo>
                    <a:cubicBezTo>
                      <a:pt x="0" y="40"/>
                      <a:pt x="0" y="40"/>
                      <a:pt x="0" y="40"/>
                    </a:cubicBezTo>
                    <a:cubicBezTo>
                      <a:pt x="0" y="18"/>
                      <a:pt x="18" y="0"/>
                      <a:pt x="40" y="0"/>
                    </a:cubicBezTo>
                    <a:cubicBezTo>
                      <a:pt x="562" y="0"/>
                      <a:pt x="562" y="0"/>
                      <a:pt x="562" y="0"/>
                    </a:cubicBezTo>
                    <a:cubicBezTo>
                      <a:pt x="584" y="0"/>
                      <a:pt x="602" y="18"/>
                      <a:pt x="602" y="40"/>
                    </a:cubicBezTo>
                    <a:lnTo>
                      <a:pt x="602" y="1116"/>
                    </a:lnTo>
                    <a:close/>
                    <a:moveTo>
                      <a:pt x="273" y="379"/>
                    </a:moveTo>
                    <a:cubicBezTo>
                      <a:pt x="95" y="379"/>
                      <a:pt x="95" y="379"/>
                      <a:pt x="95" y="379"/>
                    </a:cubicBezTo>
                    <a:cubicBezTo>
                      <a:pt x="95" y="202"/>
                      <a:pt x="95" y="202"/>
                      <a:pt x="95" y="202"/>
                    </a:cubicBezTo>
                    <a:cubicBezTo>
                      <a:pt x="273" y="202"/>
                      <a:pt x="273" y="202"/>
                      <a:pt x="273" y="202"/>
                    </a:cubicBezTo>
                    <a:lnTo>
                      <a:pt x="273" y="379"/>
                    </a:lnTo>
                    <a:close/>
                    <a:moveTo>
                      <a:pt x="95" y="769"/>
                    </a:moveTo>
                    <a:cubicBezTo>
                      <a:pt x="273" y="769"/>
                      <a:pt x="273" y="769"/>
                      <a:pt x="273" y="769"/>
                    </a:cubicBezTo>
                    <a:cubicBezTo>
                      <a:pt x="273" y="911"/>
                      <a:pt x="273" y="911"/>
                      <a:pt x="273" y="911"/>
                    </a:cubicBezTo>
                    <a:cubicBezTo>
                      <a:pt x="95" y="911"/>
                      <a:pt x="95" y="911"/>
                      <a:pt x="95" y="911"/>
                    </a:cubicBezTo>
                    <a:lnTo>
                      <a:pt x="95" y="769"/>
                    </a:lnTo>
                    <a:close/>
                    <a:moveTo>
                      <a:pt x="95" y="581"/>
                    </a:moveTo>
                    <a:cubicBezTo>
                      <a:pt x="462" y="581"/>
                      <a:pt x="462" y="581"/>
                      <a:pt x="462" y="581"/>
                    </a:cubicBezTo>
                    <a:cubicBezTo>
                      <a:pt x="462" y="758"/>
                      <a:pt x="462" y="758"/>
                      <a:pt x="462" y="758"/>
                    </a:cubicBezTo>
                    <a:cubicBezTo>
                      <a:pt x="95" y="758"/>
                      <a:pt x="95" y="758"/>
                      <a:pt x="95" y="758"/>
                    </a:cubicBezTo>
                    <a:lnTo>
                      <a:pt x="95" y="581"/>
                    </a:lnTo>
                    <a:close/>
                    <a:moveTo>
                      <a:pt x="284" y="391"/>
                    </a:moveTo>
                    <a:cubicBezTo>
                      <a:pt x="462" y="391"/>
                      <a:pt x="462" y="391"/>
                      <a:pt x="462" y="391"/>
                    </a:cubicBezTo>
                    <a:cubicBezTo>
                      <a:pt x="462" y="568"/>
                      <a:pt x="462" y="568"/>
                      <a:pt x="462" y="568"/>
                    </a:cubicBezTo>
                    <a:cubicBezTo>
                      <a:pt x="284" y="568"/>
                      <a:pt x="284" y="568"/>
                      <a:pt x="284" y="568"/>
                    </a:cubicBezTo>
                    <a:lnTo>
                      <a:pt x="284" y="391"/>
                    </a:lnTo>
                    <a:close/>
                    <a:moveTo>
                      <a:pt x="273" y="568"/>
                    </a:moveTo>
                    <a:cubicBezTo>
                      <a:pt x="95" y="568"/>
                      <a:pt x="95" y="568"/>
                      <a:pt x="95" y="568"/>
                    </a:cubicBezTo>
                    <a:cubicBezTo>
                      <a:pt x="95" y="391"/>
                      <a:pt x="95" y="391"/>
                      <a:pt x="95" y="391"/>
                    </a:cubicBezTo>
                    <a:cubicBezTo>
                      <a:pt x="273" y="391"/>
                      <a:pt x="273" y="391"/>
                      <a:pt x="273" y="391"/>
                    </a:cubicBezTo>
                    <a:lnTo>
                      <a:pt x="273" y="568"/>
                    </a:lnTo>
                    <a:close/>
                    <a:moveTo>
                      <a:pt x="284" y="769"/>
                    </a:moveTo>
                    <a:cubicBezTo>
                      <a:pt x="462" y="769"/>
                      <a:pt x="462" y="769"/>
                      <a:pt x="462" y="769"/>
                    </a:cubicBezTo>
                    <a:cubicBezTo>
                      <a:pt x="462" y="911"/>
                      <a:pt x="462" y="911"/>
                      <a:pt x="462" y="911"/>
                    </a:cubicBezTo>
                    <a:cubicBezTo>
                      <a:pt x="284" y="911"/>
                      <a:pt x="284" y="911"/>
                      <a:pt x="284" y="911"/>
                    </a:cubicBezTo>
                    <a:lnTo>
                      <a:pt x="284" y="769"/>
                    </a:lnTo>
                    <a:close/>
                    <a:moveTo>
                      <a:pt x="462" y="202"/>
                    </a:moveTo>
                    <a:cubicBezTo>
                      <a:pt x="462" y="379"/>
                      <a:pt x="462" y="379"/>
                      <a:pt x="462" y="379"/>
                    </a:cubicBezTo>
                    <a:cubicBezTo>
                      <a:pt x="284" y="379"/>
                      <a:pt x="284" y="379"/>
                      <a:pt x="284" y="379"/>
                    </a:cubicBezTo>
                    <a:cubicBezTo>
                      <a:pt x="284" y="202"/>
                      <a:pt x="284" y="202"/>
                      <a:pt x="284" y="202"/>
                    </a:cubicBezTo>
                    <a:lnTo>
                      <a:pt x="462" y="202"/>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nvGrpSpPr>
              <p:cNvPr id="285" name="Group 284"/>
              <p:cNvGrpSpPr/>
              <p:nvPr/>
            </p:nvGrpSpPr>
            <p:grpSpPr>
              <a:xfrm>
                <a:off x="3113590" y="4171955"/>
                <a:ext cx="460636" cy="324928"/>
                <a:chOff x="6432939" y="4098201"/>
                <a:chExt cx="709174" cy="500243"/>
              </a:xfrm>
              <a:grpFill/>
            </p:grpSpPr>
            <p:sp>
              <p:nvSpPr>
                <p:cNvPr id="286" name="Rounded Rectangle 6"/>
                <p:cNvSpPr>
                  <a:spLocks noChangeAspect="1"/>
                </p:cNvSpPr>
                <p:nvPr/>
              </p:nvSpPr>
              <p:spPr bwMode="black">
                <a:xfrm rot="16200000">
                  <a:off x="6537404" y="3993736"/>
                  <a:ext cx="500243" cy="709174"/>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grp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sp>
              <p:nvSpPr>
                <p:cNvPr id="287" name="Freeform 6"/>
                <p:cNvSpPr>
                  <a:spLocks noEditPoints="1"/>
                </p:cNvSpPr>
                <p:nvPr/>
              </p:nvSpPr>
              <p:spPr bwMode="auto">
                <a:xfrm rot="5400000">
                  <a:off x="6590383" y="4115019"/>
                  <a:ext cx="329607" cy="503240"/>
                </a:xfrm>
                <a:custGeom>
                  <a:avLst/>
                  <a:gdLst>
                    <a:gd name="T0" fmla="*/ 448 w 448"/>
                    <a:gd name="T1" fmla="*/ 0 h 684"/>
                    <a:gd name="T2" fmla="*/ 448 w 448"/>
                    <a:gd name="T3" fmla="*/ 207 h 684"/>
                    <a:gd name="T4" fmla="*/ 241 w 448"/>
                    <a:gd name="T5" fmla="*/ 207 h 684"/>
                    <a:gd name="T6" fmla="*/ 241 w 448"/>
                    <a:gd name="T7" fmla="*/ 0 h 684"/>
                    <a:gd name="T8" fmla="*/ 448 w 448"/>
                    <a:gd name="T9" fmla="*/ 0 h 684"/>
                    <a:gd name="T10" fmla="*/ 241 w 448"/>
                    <a:gd name="T11" fmla="*/ 238 h 684"/>
                    <a:gd name="T12" fmla="*/ 241 w 448"/>
                    <a:gd name="T13" fmla="*/ 446 h 684"/>
                    <a:gd name="T14" fmla="*/ 448 w 448"/>
                    <a:gd name="T15" fmla="*/ 446 h 684"/>
                    <a:gd name="T16" fmla="*/ 448 w 448"/>
                    <a:gd name="T17" fmla="*/ 238 h 684"/>
                    <a:gd name="T18" fmla="*/ 241 w 448"/>
                    <a:gd name="T19" fmla="*/ 238 h 684"/>
                    <a:gd name="T20" fmla="*/ 0 w 448"/>
                    <a:gd name="T21" fmla="*/ 0 h 684"/>
                    <a:gd name="T22" fmla="*/ 0 w 448"/>
                    <a:gd name="T23" fmla="*/ 207 h 684"/>
                    <a:gd name="T24" fmla="*/ 210 w 448"/>
                    <a:gd name="T25" fmla="*/ 207 h 684"/>
                    <a:gd name="T26" fmla="*/ 210 w 448"/>
                    <a:gd name="T27" fmla="*/ 0 h 684"/>
                    <a:gd name="T28" fmla="*/ 0 w 448"/>
                    <a:gd name="T29" fmla="*/ 0 h 684"/>
                    <a:gd name="T30" fmla="*/ 0 w 448"/>
                    <a:gd name="T31" fmla="*/ 238 h 684"/>
                    <a:gd name="T32" fmla="*/ 0 w 448"/>
                    <a:gd name="T33" fmla="*/ 446 h 684"/>
                    <a:gd name="T34" fmla="*/ 210 w 448"/>
                    <a:gd name="T35" fmla="*/ 446 h 684"/>
                    <a:gd name="T36" fmla="*/ 210 w 448"/>
                    <a:gd name="T37" fmla="*/ 238 h 684"/>
                    <a:gd name="T38" fmla="*/ 0 w 448"/>
                    <a:gd name="T39" fmla="*/ 238 h 684"/>
                    <a:gd name="T40" fmla="*/ 0 w 448"/>
                    <a:gd name="T41" fmla="*/ 477 h 684"/>
                    <a:gd name="T42" fmla="*/ 0 w 448"/>
                    <a:gd name="T43" fmla="*/ 684 h 684"/>
                    <a:gd name="T44" fmla="*/ 448 w 448"/>
                    <a:gd name="T45" fmla="*/ 684 h 684"/>
                    <a:gd name="T46" fmla="*/ 448 w 448"/>
                    <a:gd name="T47" fmla="*/ 477 h 684"/>
                    <a:gd name="T48" fmla="*/ 0 w 448"/>
                    <a:gd name="T49" fmla="*/ 477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8" h="684">
                      <a:moveTo>
                        <a:pt x="448" y="0"/>
                      </a:moveTo>
                      <a:lnTo>
                        <a:pt x="448" y="207"/>
                      </a:lnTo>
                      <a:lnTo>
                        <a:pt x="241" y="207"/>
                      </a:lnTo>
                      <a:lnTo>
                        <a:pt x="241" y="0"/>
                      </a:lnTo>
                      <a:lnTo>
                        <a:pt x="448" y="0"/>
                      </a:lnTo>
                      <a:close/>
                      <a:moveTo>
                        <a:pt x="241" y="238"/>
                      </a:moveTo>
                      <a:lnTo>
                        <a:pt x="241" y="446"/>
                      </a:lnTo>
                      <a:lnTo>
                        <a:pt x="448" y="446"/>
                      </a:lnTo>
                      <a:lnTo>
                        <a:pt x="448" y="238"/>
                      </a:lnTo>
                      <a:lnTo>
                        <a:pt x="241" y="238"/>
                      </a:lnTo>
                      <a:close/>
                      <a:moveTo>
                        <a:pt x="0" y="0"/>
                      </a:moveTo>
                      <a:lnTo>
                        <a:pt x="0" y="207"/>
                      </a:lnTo>
                      <a:lnTo>
                        <a:pt x="210" y="207"/>
                      </a:lnTo>
                      <a:lnTo>
                        <a:pt x="210" y="0"/>
                      </a:lnTo>
                      <a:lnTo>
                        <a:pt x="0" y="0"/>
                      </a:lnTo>
                      <a:close/>
                      <a:moveTo>
                        <a:pt x="0" y="238"/>
                      </a:moveTo>
                      <a:lnTo>
                        <a:pt x="0" y="446"/>
                      </a:lnTo>
                      <a:lnTo>
                        <a:pt x="210" y="446"/>
                      </a:lnTo>
                      <a:lnTo>
                        <a:pt x="210" y="238"/>
                      </a:lnTo>
                      <a:lnTo>
                        <a:pt x="0" y="238"/>
                      </a:lnTo>
                      <a:close/>
                      <a:moveTo>
                        <a:pt x="0" y="477"/>
                      </a:moveTo>
                      <a:lnTo>
                        <a:pt x="0" y="684"/>
                      </a:lnTo>
                      <a:lnTo>
                        <a:pt x="448" y="684"/>
                      </a:lnTo>
                      <a:lnTo>
                        <a:pt x="448" y="477"/>
                      </a:lnTo>
                      <a:lnTo>
                        <a:pt x="0" y="477"/>
                      </a:lnTo>
                      <a:close/>
                    </a:path>
                  </a:pathLst>
                </a:custGeom>
                <a:grpFill/>
                <a:ln>
                  <a:noFill/>
                </a:ln>
              </p:spPr>
              <p:txBody>
                <a:bodyPr vert="horz" wrap="square" lIns="91436" tIns="45719" rIns="91436" bIns="45719" numCol="1" anchor="t" anchorCtr="0" compatLnSpc="1">
                  <a:prstTxWarp prst="textNoShape">
                    <a:avLst/>
                  </a:prstTxWarp>
                </a:bodyPr>
                <a:lstStyle/>
                <a:p>
                  <a:pPr defTabSz="914184"/>
                  <a:endParaRPr lang="en-US" sz="1700" dirty="0">
                    <a:solidFill>
                      <a:srgbClr val="000000"/>
                    </a:solidFill>
                  </a:endParaRPr>
                </a:p>
              </p:txBody>
            </p:sp>
          </p:grpSp>
        </p:grpSp>
        <p:sp>
          <p:nvSpPr>
            <p:cNvPr id="277" name="Freeform 30"/>
            <p:cNvSpPr>
              <a:spLocks noChangeAspect="1" noEditPoints="1"/>
            </p:cNvSpPr>
            <p:nvPr/>
          </p:nvSpPr>
          <p:spPr bwMode="auto">
            <a:xfrm>
              <a:off x="1355590" y="5623993"/>
              <a:ext cx="291077" cy="342710"/>
            </a:xfrm>
            <a:custGeom>
              <a:avLst/>
              <a:gdLst>
                <a:gd name="T0" fmla="*/ 115 w 191"/>
                <a:gd name="T1" fmla="*/ 158 h 225"/>
                <a:gd name="T2" fmla="*/ 132 w 191"/>
                <a:gd name="T3" fmla="*/ 185 h 225"/>
                <a:gd name="T4" fmla="*/ 21 w 191"/>
                <a:gd name="T5" fmla="*/ 185 h 225"/>
                <a:gd name="T6" fmla="*/ 0 w 191"/>
                <a:gd name="T7" fmla="*/ 164 h 225"/>
                <a:gd name="T8" fmla="*/ 0 w 191"/>
                <a:gd name="T9" fmla="*/ 21 h 225"/>
                <a:gd name="T10" fmla="*/ 21 w 191"/>
                <a:gd name="T11" fmla="*/ 0 h 225"/>
                <a:gd name="T12" fmla="*/ 163 w 191"/>
                <a:gd name="T13" fmla="*/ 0 h 225"/>
                <a:gd name="T14" fmla="*/ 185 w 191"/>
                <a:gd name="T15" fmla="*/ 21 h 225"/>
                <a:gd name="T16" fmla="*/ 185 w 191"/>
                <a:gd name="T17" fmla="*/ 164 h 225"/>
                <a:gd name="T18" fmla="*/ 181 w 191"/>
                <a:gd name="T19" fmla="*/ 175 h 225"/>
                <a:gd name="T20" fmla="*/ 154 w 191"/>
                <a:gd name="T21" fmla="*/ 133 h 225"/>
                <a:gd name="T22" fmla="*/ 157 w 191"/>
                <a:gd name="T23" fmla="*/ 63 h 225"/>
                <a:gd name="T24" fmla="*/ 70 w 191"/>
                <a:gd name="T25" fmla="*/ 43 h 225"/>
                <a:gd name="T26" fmla="*/ 51 w 191"/>
                <a:gd name="T27" fmla="*/ 130 h 225"/>
                <a:gd name="T28" fmla="*/ 115 w 191"/>
                <a:gd name="T29" fmla="*/ 158 h 225"/>
                <a:gd name="T30" fmla="*/ 183 w 191"/>
                <a:gd name="T31" fmla="*/ 221 h 225"/>
                <a:gd name="T32" fmla="*/ 165 w 191"/>
                <a:gd name="T33" fmla="*/ 217 h 225"/>
                <a:gd name="T34" fmla="*/ 120 w 191"/>
                <a:gd name="T35" fmla="*/ 146 h 225"/>
                <a:gd name="T36" fmla="*/ 59 w 191"/>
                <a:gd name="T37" fmla="*/ 124 h 225"/>
                <a:gd name="T38" fmla="*/ 75 w 191"/>
                <a:gd name="T39" fmla="*/ 52 h 225"/>
                <a:gd name="T40" fmla="*/ 148 w 191"/>
                <a:gd name="T41" fmla="*/ 68 h 225"/>
                <a:gd name="T42" fmla="*/ 142 w 191"/>
                <a:gd name="T43" fmla="*/ 132 h 225"/>
                <a:gd name="T44" fmla="*/ 187 w 191"/>
                <a:gd name="T45" fmla="*/ 203 h 225"/>
                <a:gd name="T46" fmla="*/ 183 w 191"/>
                <a:gd name="T47" fmla="*/ 221 h 225"/>
                <a:gd name="T48" fmla="*/ 144 w 191"/>
                <a:gd name="T49" fmla="*/ 71 h 225"/>
                <a:gd name="T50" fmla="*/ 78 w 191"/>
                <a:gd name="T51" fmla="*/ 56 h 225"/>
                <a:gd name="T52" fmla="*/ 64 w 191"/>
                <a:gd name="T53" fmla="*/ 122 h 225"/>
                <a:gd name="T54" fmla="*/ 129 w 191"/>
                <a:gd name="T55" fmla="*/ 136 h 225"/>
                <a:gd name="T56" fmla="*/ 144 w 191"/>
                <a:gd name="T57" fmla="*/ 7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1" h="225">
                  <a:moveTo>
                    <a:pt x="115" y="158"/>
                  </a:moveTo>
                  <a:cubicBezTo>
                    <a:pt x="132" y="185"/>
                    <a:pt x="132" y="185"/>
                    <a:pt x="132" y="185"/>
                  </a:cubicBezTo>
                  <a:cubicBezTo>
                    <a:pt x="21" y="185"/>
                    <a:pt x="21" y="185"/>
                    <a:pt x="21" y="185"/>
                  </a:cubicBezTo>
                  <a:cubicBezTo>
                    <a:pt x="9" y="185"/>
                    <a:pt x="0" y="175"/>
                    <a:pt x="0" y="164"/>
                  </a:cubicBezTo>
                  <a:cubicBezTo>
                    <a:pt x="0" y="21"/>
                    <a:pt x="0" y="21"/>
                    <a:pt x="0" y="21"/>
                  </a:cubicBezTo>
                  <a:cubicBezTo>
                    <a:pt x="0" y="9"/>
                    <a:pt x="9" y="0"/>
                    <a:pt x="21" y="0"/>
                  </a:cubicBezTo>
                  <a:cubicBezTo>
                    <a:pt x="163" y="0"/>
                    <a:pt x="163" y="0"/>
                    <a:pt x="163" y="0"/>
                  </a:cubicBezTo>
                  <a:cubicBezTo>
                    <a:pt x="175" y="0"/>
                    <a:pt x="185" y="9"/>
                    <a:pt x="185" y="21"/>
                  </a:cubicBezTo>
                  <a:cubicBezTo>
                    <a:pt x="185" y="164"/>
                    <a:pt x="185" y="164"/>
                    <a:pt x="185" y="164"/>
                  </a:cubicBezTo>
                  <a:cubicBezTo>
                    <a:pt x="185" y="168"/>
                    <a:pt x="183" y="172"/>
                    <a:pt x="181" y="175"/>
                  </a:cubicBezTo>
                  <a:cubicBezTo>
                    <a:pt x="154" y="133"/>
                    <a:pt x="154" y="133"/>
                    <a:pt x="154" y="133"/>
                  </a:cubicBezTo>
                  <a:cubicBezTo>
                    <a:pt x="169" y="112"/>
                    <a:pt x="170" y="84"/>
                    <a:pt x="157" y="63"/>
                  </a:cubicBezTo>
                  <a:cubicBezTo>
                    <a:pt x="138" y="33"/>
                    <a:pt x="99" y="25"/>
                    <a:pt x="70" y="43"/>
                  </a:cubicBezTo>
                  <a:cubicBezTo>
                    <a:pt x="41" y="62"/>
                    <a:pt x="32" y="101"/>
                    <a:pt x="51" y="130"/>
                  </a:cubicBezTo>
                  <a:cubicBezTo>
                    <a:pt x="65" y="152"/>
                    <a:pt x="90" y="163"/>
                    <a:pt x="115" y="158"/>
                  </a:cubicBezTo>
                  <a:close/>
                  <a:moveTo>
                    <a:pt x="183" y="221"/>
                  </a:moveTo>
                  <a:cubicBezTo>
                    <a:pt x="177" y="225"/>
                    <a:pt x="169" y="223"/>
                    <a:pt x="165" y="217"/>
                  </a:cubicBezTo>
                  <a:cubicBezTo>
                    <a:pt x="120" y="146"/>
                    <a:pt x="120" y="146"/>
                    <a:pt x="120" y="146"/>
                  </a:cubicBezTo>
                  <a:cubicBezTo>
                    <a:pt x="98" y="153"/>
                    <a:pt x="72" y="145"/>
                    <a:pt x="59" y="124"/>
                  </a:cubicBezTo>
                  <a:cubicBezTo>
                    <a:pt x="44" y="100"/>
                    <a:pt x="51" y="67"/>
                    <a:pt x="75" y="52"/>
                  </a:cubicBezTo>
                  <a:cubicBezTo>
                    <a:pt x="100" y="36"/>
                    <a:pt x="132" y="44"/>
                    <a:pt x="148" y="68"/>
                  </a:cubicBezTo>
                  <a:cubicBezTo>
                    <a:pt x="161" y="89"/>
                    <a:pt x="158" y="115"/>
                    <a:pt x="142" y="132"/>
                  </a:cubicBezTo>
                  <a:cubicBezTo>
                    <a:pt x="187" y="203"/>
                    <a:pt x="187" y="203"/>
                    <a:pt x="187" y="203"/>
                  </a:cubicBezTo>
                  <a:cubicBezTo>
                    <a:pt x="191" y="209"/>
                    <a:pt x="189" y="217"/>
                    <a:pt x="183" y="221"/>
                  </a:cubicBezTo>
                  <a:close/>
                  <a:moveTo>
                    <a:pt x="144" y="71"/>
                  </a:moveTo>
                  <a:cubicBezTo>
                    <a:pt x="129" y="49"/>
                    <a:pt x="100" y="42"/>
                    <a:pt x="78" y="56"/>
                  </a:cubicBezTo>
                  <a:cubicBezTo>
                    <a:pt x="56" y="70"/>
                    <a:pt x="50" y="100"/>
                    <a:pt x="64" y="122"/>
                  </a:cubicBezTo>
                  <a:cubicBezTo>
                    <a:pt x="78" y="144"/>
                    <a:pt x="107" y="150"/>
                    <a:pt x="129" y="136"/>
                  </a:cubicBezTo>
                  <a:cubicBezTo>
                    <a:pt x="151" y="122"/>
                    <a:pt x="158" y="93"/>
                    <a:pt x="144" y="7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nvGrpSpPr>
            <p:cNvPr id="278" name="Group 277"/>
            <p:cNvGrpSpPr/>
            <p:nvPr/>
          </p:nvGrpSpPr>
          <p:grpSpPr>
            <a:xfrm>
              <a:off x="1869003" y="5652436"/>
              <a:ext cx="684051" cy="285824"/>
              <a:chOff x="5416547" y="3144838"/>
              <a:chExt cx="1352553" cy="565150"/>
            </a:xfrm>
            <a:solidFill>
              <a:schemeClr val="bg1"/>
            </a:solidFill>
          </p:grpSpPr>
          <p:sp>
            <p:nvSpPr>
              <p:cNvPr id="280" name="Freeform 21"/>
              <p:cNvSpPr>
                <a:spLocks/>
              </p:cNvSpPr>
              <p:nvPr/>
            </p:nvSpPr>
            <p:spPr bwMode="auto">
              <a:xfrm>
                <a:off x="5435600" y="3144838"/>
                <a:ext cx="1333500" cy="561975"/>
              </a:xfrm>
              <a:custGeom>
                <a:avLst/>
                <a:gdLst>
                  <a:gd name="T0" fmla="*/ 316 w 353"/>
                  <a:gd name="T1" fmla="*/ 100 h 147"/>
                  <a:gd name="T2" fmla="*/ 314 w 353"/>
                  <a:gd name="T3" fmla="*/ 97 h 147"/>
                  <a:gd name="T4" fmla="*/ 351 w 353"/>
                  <a:gd name="T5" fmla="*/ 74 h 147"/>
                  <a:gd name="T6" fmla="*/ 47 w 353"/>
                  <a:gd name="T7" fmla="*/ 0 h 147"/>
                  <a:gd name="T8" fmla="*/ 0 w 353"/>
                  <a:gd name="T9" fmla="*/ 16 h 147"/>
                  <a:gd name="T10" fmla="*/ 1 w 353"/>
                  <a:gd name="T11" fmla="*/ 17 h 147"/>
                  <a:gd name="T12" fmla="*/ 304 w 353"/>
                  <a:gd name="T13" fmla="*/ 98 h 147"/>
                  <a:gd name="T14" fmla="*/ 312 w 353"/>
                  <a:gd name="T15" fmla="*/ 108 h 147"/>
                  <a:gd name="T16" fmla="*/ 312 w 353"/>
                  <a:gd name="T17" fmla="*/ 144 h 147"/>
                  <a:gd name="T18" fmla="*/ 312 w 353"/>
                  <a:gd name="T19" fmla="*/ 147 h 147"/>
                  <a:gd name="T20" fmla="*/ 353 w 353"/>
                  <a:gd name="T21" fmla="*/ 77 h 147"/>
                  <a:gd name="T22" fmla="*/ 316 w 353"/>
                  <a:gd name="T23" fmla="*/ 10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3" h="147">
                    <a:moveTo>
                      <a:pt x="316" y="100"/>
                    </a:moveTo>
                    <a:cubicBezTo>
                      <a:pt x="314" y="97"/>
                      <a:pt x="314" y="97"/>
                      <a:pt x="314" y="97"/>
                    </a:cubicBezTo>
                    <a:cubicBezTo>
                      <a:pt x="351" y="74"/>
                      <a:pt x="351" y="74"/>
                      <a:pt x="351" y="74"/>
                    </a:cubicBezTo>
                    <a:cubicBezTo>
                      <a:pt x="47" y="0"/>
                      <a:pt x="47" y="0"/>
                      <a:pt x="47" y="0"/>
                    </a:cubicBezTo>
                    <a:cubicBezTo>
                      <a:pt x="0" y="16"/>
                      <a:pt x="0" y="16"/>
                      <a:pt x="0" y="16"/>
                    </a:cubicBezTo>
                    <a:cubicBezTo>
                      <a:pt x="1" y="16"/>
                      <a:pt x="1" y="16"/>
                      <a:pt x="1" y="17"/>
                    </a:cubicBezTo>
                    <a:cubicBezTo>
                      <a:pt x="304" y="98"/>
                      <a:pt x="304" y="98"/>
                      <a:pt x="304" y="98"/>
                    </a:cubicBezTo>
                    <a:cubicBezTo>
                      <a:pt x="309" y="99"/>
                      <a:pt x="312" y="104"/>
                      <a:pt x="312" y="108"/>
                    </a:cubicBezTo>
                    <a:cubicBezTo>
                      <a:pt x="312" y="144"/>
                      <a:pt x="312" y="144"/>
                      <a:pt x="312" y="144"/>
                    </a:cubicBezTo>
                    <a:cubicBezTo>
                      <a:pt x="312" y="145"/>
                      <a:pt x="312" y="146"/>
                      <a:pt x="312" y="147"/>
                    </a:cubicBezTo>
                    <a:cubicBezTo>
                      <a:pt x="347" y="128"/>
                      <a:pt x="352" y="86"/>
                      <a:pt x="353" y="77"/>
                    </a:cubicBezTo>
                    <a:lnTo>
                      <a:pt x="316"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81" name="Freeform 22"/>
              <p:cNvSpPr>
                <a:spLocks noEditPoints="1"/>
              </p:cNvSpPr>
              <p:nvPr/>
            </p:nvSpPr>
            <p:spPr bwMode="auto">
              <a:xfrm>
                <a:off x="5416547" y="3216276"/>
                <a:ext cx="1185862" cy="493712"/>
              </a:xfrm>
              <a:custGeom>
                <a:avLst/>
                <a:gdLst>
                  <a:gd name="T0" fmla="*/ 308 w 314"/>
                  <a:gd name="T1" fmla="*/ 82 h 129"/>
                  <a:gd name="T2" fmla="*/ 5 w 314"/>
                  <a:gd name="T3" fmla="*/ 0 h 129"/>
                  <a:gd name="T4" fmla="*/ 4 w 314"/>
                  <a:gd name="T5" fmla="*/ 0 h 129"/>
                  <a:gd name="T6" fmla="*/ 0 w 314"/>
                  <a:gd name="T7" fmla="*/ 4 h 129"/>
                  <a:gd name="T8" fmla="*/ 0 w 314"/>
                  <a:gd name="T9" fmla="*/ 40 h 129"/>
                  <a:gd name="T10" fmla="*/ 6 w 314"/>
                  <a:gd name="T11" fmla="*/ 48 h 129"/>
                  <a:gd name="T12" fmla="*/ 309 w 314"/>
                  <a:gd name="T13" fmla="*/ 129 h 129"/>
                  <a:gd name="T14" fmla="*/ 313 w 314"/>
                  <a:gd name="T15" fmla="*/ 128 h 129"/>
                  <a:gd name="T16" fmla="*/ 314 w 314"/>
                  <a:gd name="T17" fmla="*/ 125 h 129"/>
                  <a:gd name="T18" fmla="*/ 314 w 314"/>
                  <a:gd name="T19" fmla="*/ 89 h 129"/>
                  <a:gd name="T20" fmla="*/ 308 w 314"/>
                  <a:gd name="T21" fmla="*/ 82 h 129"/>
                  <a:gd name="T22" fmla="*/ 72 w 314"/>
                  <a:gd name="T23" fmla="*/ 54 h 129"/>
                  <a:gd name="T24" fmla="*/ 60 w 314"/>
                  <a:gd name="T25" fmla="*/ 39 h 129"/>
                  <a:gd name="T26" fmla="*/ 72 w 314"/>
                  <a:gd name="T27" fmla="*/ 30 h 129"/>
                  <a:gd name="T28" fmla="*/ 84 w 314"/>
                  <a:gd name="T29" fmla="*/ 45 h 129"/>
                  <a:gd name="T30" fmla="*/ 72 w 314"/>
                  <a:gd name="T31" fmla="*/ 54 h 129"/>
                  <a:gd name="T32" fmla="*/ 139 w 314"/>
                  <a:gd name="T33" fmla="*/ 72 h 129"/>
                  <a:gd name="T34" fmla="*/ 127 w 314"/>
                  <a:gd name="T35" fmla="*/ 57 h 129"/>
                  <a:gd name="T36" fmla="*/ 139 w 314"/>
                  <a:gd name="T37" fmla="*/ 48 h 129"/>
                  <a:gd name="T38" fmla="*/ 151 w 314"/>
                  <a:gd name="T39" fmla="*/ 63 h 129"/>
                  <a:gd name="T40" fmla="*/ 139 w 314"/>
                  <a:gd name="T41" fmla="*/ 72 h 129"/>
                  <a:gd name="T42" fmla="*/ 175 w 314"/>
                  <a:gd name="T43" fmla="*/ 82 h 129"/>
                  <a:gd name="T44" fmla="*/ 163 w 314"/>
                  <a:gd name="T45" fmla="*/ 66 h 129"/>
                  <a:gd name="T46" fmla="*/ 175 w 314"/>
                  <a:gd name="T47" fmla="*/ 57 h 129"/>
                  <a:gd name="T48" fmla="*/ 188 w 314"/>
                  <a:gd name="T49" fmla="*/ 73 h 129"/>
                  <a:gd name="T50" fmla="*/ 175 w 314"/>
                  <a:gd name="T51" fmla="*/ 8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4" h="129">
                    <a:moveTo>
                      <a:pt x="308" y="82"/>
                    </a:moveTo>
                    <a:cubicBezTo>
                      <a:pt x="5" y="0"/>
                      <a:pt x="5" y="0"/>
                      <a:pt x="5" y="0"/>
                    </a:cubicBezTo>
                    <a:cubicBezTo>
                      <a:pt x="5" y="0"/>
                      <a:pt x="4" y="0"/>
                      <a:pt x="4" y="0"/>
                    </a:cubicBezTo>
                    <a:cubicBezTo>
                      <a:pt x="2" y="0"/>
                      <a:pt x="0" y="2"/>
                      <a:pt x="0" y="4"/>
                    </a:cubicBezTo>
                    <a:cubicBezTo>
                      <a:pt x="0" y="40"/>
                      <a:pt x="0" y="40"/>
                      <a:pt x="0" y="40"/>
                    </a:cubicBezTo>
                    <a:cubicBezTo>
                      <a:pt x="0" y="43"/>
                      <a:pt x="3" y="47"/>
                      <a:pt x="6" y="48"/>
                    </a:cubicBezTo>
                    <a:cubicBezTo>
                      <a:pt x="309" y="129"/>
                      <a:pt x="309" y="129"/>
                      <a:pt x="309" y="129"/>
                    </a:cubicBezTo>
                    <a:cubicBezTo>
                      <a:pt x="311" y="129"/>
                      <a:pt x="312" y="129"/>
                      <a:pt x="313" y="128"/>
                    </a:cubicBezTo>
                    <a:cubicBezTo>
                      <a:pt x="314" y="127"/>
                      <a:pt x="314" y="126"/>
                      <a:pt x="314" y="125"/>
                    </a:cubicBezTo>
                    <a:cubicBezTo>
                      <a:pt x="314" y="89"/>
                      <a:pt x="314" y="89"/>
                      <a:pt x="314" y="89"/>
                    </a:cubicBezTo>
                    <a:cubicBezTo>
                      <a:pt x="314" y="86"/>
                      <a:pt x="311" y="82"/>
                      <a:pt x="308" y="82"/>
                    </a:cubicBezTo>
                    <a:close/>
                    <a:moveTo>
                      <a:pt x="72" y="54"/>
                    </a:moveTo>
                    <a:cubicBezTo>
                      <a:pt x="65" y="52"/>
                      <a:pt x="60" y="45"/>
                      <a:pt x="60" y="39"/>
                    </a:cubicBezTo>
                    <a:cubicBezTo>
                      <a:pt x="60" y="32"/>
                      <a:pt x="65" y="28"/>
                      <a:pt x="72" y="30"/>
                    </a:cubicBezTo>
                    <a:cubicBezTo>
                      <a:pt x="79" y="31"/>
                      <a:pt x="84" y="38"/>
                      <a:pt x="84" y="45"/>
                    </a:cubicBezTo>
                    <a:cubicBezTo>
                      <a:pt x="84" y="52"/>
                      <a:pt x="79" y="56"/>
                      <a:pt x="72" y="54"/>
                    </a:cubicBezTo>
                    <a:close/>
                    <a:moveTo>
                      <a:pt x="139" y="72"/>
                    </a:moveTo>
                    <a:cubicBezTo>
                      <a:pt x="132" y="70"/>
                      <a:pt x="127" y="63"/>
                      <a:pt x="127" y="57"/>
                    </a:cubicBezTo>
                    <a:cubicBezTo>
                      <a:pt x="127" y="50"/>
                      <a:pt x="132" y="46"/>
                      <a:pt x="139" y="48"/>
                    </a:cubicBezTo>
                    <a:cubicBezTo>
                      <a:pt x="146" y="49"/>
                      <a:pt x="151" y="56"/>
                      <a:pt x="151" y="63"/>
                    </a:cubicBezTo>
                    <a:cubicBezTo>
                      <a:pt x="151" y="70"/>
                      <a:pt x="146" y="74"/>
                      <a:pt x="139" y="72"/>
                    </a:cubicBezTo>
                    <a:close/>
                    <a:moveTo>
                      <a:pt x="175" y="82"/>
                    </a:moveTo>
                    <a:cubicBezTo>
                      <a:pt x="169" y="80"/>
                      <a:pt x="163" y="73"/>
                      <a:pt x="163" y="66"/>
                    </a:cubicBezTo>
                    <a:cubicBezTo>
                      <a:pt x="163" y="60"/>
                      <a:pt x="169" y="56"/>
                      <a:pt x="175" y="57"/>
                    </a:cubicBezTo>
                    <a:cubicBezTo>
                      <a:pt x="182" y="59"/>
                      <a:pt x="188" y="66"/>
                      <a:pt x="188" y="73"/>
                    </a:cubicBezTo>
                    <a:cubicBezTo>
                      <a:pt x="188" y="80"/>
                      <a:pt x="182" y="84"/>
                      <a:pt x="17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82" name="Freeform 23"/>
              <p:cNvSpPr>
                <a:spLocks/>
              </p:cNvSpPr>
              <p:nvPr/>
            </p:nvSpPr>
            <p:spPr bwMode="auto">
              <a:xfrm>
                <a:off x="6046788" y="3576638"/>
                <a:ext cx="188913" cy="117475"/>
              </a:xfrm>
              <a:custGeom>
                <a:avLst/>
                <a:gdLst>
                  <a:gd name="T0" fmla="*/ 0 w 119"/>
                  <a:gd name="T1" fmla="*/ 0 h 74"/>
                  <a:gd name="T2" fmla="*/ 0 w 119"/>
                  <a:gd name="T3" fmla="*/ 12 h 74"/>
                  <a:gd name="T4" fmla="*/ 88 w 119"/>
                  <a:gd name="T5" fmla="*/ 74 h 74"/>
                  <a:gd name="T6" fmla="*/ 119 w 119"/>
                  <a:gd name="T7" fmla="*/ 50 h 74"/>
                  <a:gd name="T8" fmla="*/ 43 w 119"/>
                  <a:gd name="T9" fmla="*/ 12 h 74"/>
                  <a:gd name="T10" fmla="*/ 0 w 119"/>
                  <a:gd name="T11" fmla="*/ 0 h 74"/>
                </a:gdLst>
                <a:ahLst/>
                <a:cxnLst>
                  <a:cxn ang="0">
                    <a:pos x="T0" y="T1"/>
                  </a:cxn>
                  <a:cxn ang="0">
                    <a:pos x="T2" y="T3"/>
                  </a:cxn>
                  <a:cxn ang="0">
                    <a:pos x="T4" y="T5"/>
                  </a:cxn>
                  <a:cxn ang="0">
                    <a:pos x="T6" y="T7"/>
                  </a:cxn>
                  <a:cxn ang="0">
                    <a:pos x="T8" y="T9"/>
                  </a:cxn>
                  <a:cxn ang="0">
                    <a:pos x="T10" y="T11"/>
                  </a:cxn>
                </a:cxnLst>
                <a:rect l="0" t="0" r="r" b="b"/>
                <a:pathLst>
                  <a:path w="119" h="74">
                    <a:moveTo>
                      <a:pt x="0" y="0"/>
                    </a:moveTo>
                    <a:lnTo>
                      <a:pt x="0" y="12"/>
                    </a:lnTo>
                    <a:lnTo>
                      <a:pt x="88" y="74"/>
                    </a:lnTo>
                    <a:lnTo>
                      <a:pt x="119" y="50"/>
                    </a:lnTo>
                    <a:lnTo>
                      <a:pt x="43" y="1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83" name="Freeform 24"/>
              <p:cNvSpPr>
                <a:spLocks/>
              </p:cNvSpPr>
              <p:nvPr/>
            </p:nvSpPr>
            <p:spPr bwMode="auto">
              <a:xfrm>
                <a:off x="5808663" y="3549651"/>
                <a:ext cx="374650" cy="149225"/>
              </a:xfrm>
              <a:custGeom>
                <a:avLst/>
                <a:gdLst>
                  <a:gd name="T0" fmla="*/ 148 w 236"/>
                  <a:gd name="T1" fmla="*/ 31 h 94"/>
                  <a:gd name="T2" fmla="*/ 148 w 236"/>
                  <a:gd name="T3" fmla="*/ 17 h 94"/>
                  <a:gd name="T4" fmla="*/ 91 w 236"/>
                  <a:gd name="T5" fmla="*/ 0 h 94"/>
                  <a:gd name="T6" fmla="*/ 91 w 236"/>
                  <a:gd name="T7" fmla="*/ 5 h 94"/>
                  <a:gd name="T8" fmla="*/ 53 w 236"/>
                  <a:gd name="T9" fmla="*/ 7 h 94"/>
                  <a:gd name="T10" fmla="*/ 0 w 236"/>
                  <a:gd name="T11" fmla="*/ 29 h 94"/>
                  <a:gd name="T12" fmla="*/ 91 w 236"/>
                  <a:gd name="T13" fmla="*/ 12 h 94"/>
                  <a:gd name="T14" fmla="*/ 91 w 236"/>
                  <a:gd name="T15" fmla="*/ 14 h 94"/>
                  <a:gd name="T16" fmla="*/ 60 w 236"/>
                  <a:gd name="T17" fmla="*/ 19 h 94"/>
                  <a:gd name="T18" fmla="*/ 0 w 236"/>
                  <a:gd name="T19" fmla="*/ 29 h 94"/>
                  <a:gd name="T20" fmla="*/ 119 w 236"/>
                  <a:gd name="T21" fmla="*/ 63 h 94"/>
                  <a:gd name="T22" fmla="*/ 236 w 236"/>
                  <a:gd name="T23" fmla="*/ 94 h 94"/>
                  <a:gd name="T24" fmla="*/ 176 w 236"/>
                  <a:gd name="T25" fmla="*/ 50 h 94"/>
                  <a:gd name="T26" fmla="*/ 148 w 236"/>
                  <a:gd name="T27"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94">
                    <a:moveTo>
                      <a:pt x="148" y="31"/>
                    </a:moveTo>
                    <a:lnTo>
                      <a:pt x="148" y="17"/>
                    </a:lnTo>
                    <a:lnTo>
                      <a:pt x="91" y="0"/>
                    </a:lnTo>
                    <a:lnTo>
                      <a:pt x="91" y="5"/>
                    </a:lnTo>
                    <a:lnTo>
                      <a:pt x="53" y="7"/>
                    </a:lnTo>
                    <a:lnTo>
                      <a:pt x="0" y="29"/>
                    </a:lnTo>
                    <a:lnTo>
                      <a:pt x="91" y="12"/>
                    </a:lnTo>
                    <a:lnTo>
                      <a:pt x="91" y="14"/>
                    </a:lnTo>
                    <a:lnTo>
                      <a:pt x="60" y="19"/>
                    </a:lnTo>
                    <a:lnTo>
                      <a:pt x="0" y="29"/>
                    </a:lnTo>
                    <a:lnTo>
                      <a:pt x="119" y="63"/>
                    </a:lnTo>
                    <a:lnTo>
                      <a:pt x="236" y="94"/>
                    </a:lnTo>
                    <a:lnTo>
                      <a:pt x="176" y="50"/>
                    </a:lnTo>
                    <a:lnTo>
                      <a:pt x="148"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sp>
          <p:nvSpPr>
            <p:cNvPr id="279" name="Freeform 13"/>
            <p:cNvSpPr>
              <a:spLocks noChangeAspect="1" noEditPoints="1"/>
            </p:cNvSpPr>
            <p:nvPr/>
          </p:nvSpPr>
          <p:spPr bwMode="black">
            <a:xfrm>
              <a:off x="2742635" y="5621113"/>
              <a:ext cx="409278" cy="348471"/>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tx1">
                    <a:lumMod val="50000"/>
                  </a:schemeClr>
                </a:solidFill>
                <a:latin typeface="Segoe Light" pitchFamily="34" charset="0"/>
              </a:endParaRPr>
            </a:p>
          </p:txBody>
        </p:sp>
      </p:grpSp>
      <p:pic>
        <p:nvPicPr>
          <p:cNvPr id="75" name="Picture 74"/>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4283711" y="4008619"/>
            <a:ext cx="918079" cy="698216"/>
          </a:xfrm>
          <a:prstGeom prst="rect">
            <a:avLst/>
          </a:prstGeom>
        </p:spPr>
      </p:pic>
    </p:spTree>
    <p:extLst>
      <p:ext uri="{BB962C8B-B14F-4D97-AF65-F5344CB8AC3E}">
        <p14:creationId xmlns:p14="http://schemas.microsoft.com/office/powerpoint/2010/main" val="2742209124"/>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itle 1"/>
          <p:cNvSpPr>
            <a:spLocks noGrp="1"/>
          </p:cNvSpPr>
          <p:nvPr>
            <p:ph type="title"/>
          </p:nvPr>
        </p:nvSpPr>
        <p:spPr>
          <a:xfrm>
            <a:off x="274638" y="295275"/>
            <a:ext cx="12161837" cy="917575"/>
          </a:xfrm>
        </p:spPr>
        <p:txBody>
          <a:bodyPr/>
          <a:lstStyle/>
          <a:p>
            <a:r>
              <a:rPr lang="en-US" dirty="0" smtClean="0"/>
              <a:t>Hadoop scenario 2—hot and cold storage</a:t>
            </a:r>
            <a:endParaRPr lang="en-US" dirty="0"/>
          </a:p>
        </p:txBody>
      </p:sp>
      <p:sp>
        <p:nvSpPr>
          <p:cNvPr id="7" name="Text Placeholder 6"/>
          <p:cNvSpPr>
            <a:spLocks noGrp="1"/>
          </p:cNvSpPr>
          <p:nvPr>
            <p:ph type="body" sz="quarter" idx="11"/>
          </p:nvPr>
        </p:nvSpPr>
        <p:spPr/>
        <p:txBody>
          <a:bodyPr/>
          <a:lstStyle/>
          <a:p>
            <a:pPr lvl="1"/>
            <a:r>
              <a:rPr lang="en-US" dirty="0">
                <a:gradFill>
                  <a:gsLst>
                    <a:gs pos="2920">
                      <a:schemeClr val="tx2"/>
                    </a:gs>
                    <a:gs pos="39000">
                      <a:schemeClr val="tx2"/>
                    </a:gs>
                  </a:gsLst>
                  <a:lin ang="5400000" scaled="0"/>
                </a:gradFill>
              </a:rPr>
              <a:t>Offloading large volume of historical data into cold storage with Hadoop</a:t>
            </a:r>
          </a:p>
          <a:p>
            <a:pPr lvl="1"/>
            <a:r>
              <a:rPr lang="en-US" dirty="0">
                <a:gradFill>
                  <a:gsLst>
                    <a:gs pos="2920">
                      <a:schemeClr val="tx2"/>
                    </a:gs>
                    <a:gs pos="39000">
                      <a:schemeClr val="tx2"/>
                    </a:gs>
                  </a:gsLst>
                  <a:lin ang="5400000" scaled="0"/>
                </a:gradFill>
              </a:rPr>
              <a:t>Keep data warehouse for hot data to allow BI and analytics </a:t>
            </a:r>
          </a:p>
          <a:p>
            <a:pPr lvl="1"/>
            <a:r>
              <a:rPr lang="en-US" dirty="0">
                <a:gradFill>
                  <a:gsLst>
                    <a:gs pos="2920">
                      <a:schemeClr val="tx2"/>
                    </a:gs>
                    <a:gs pos="39000">
                      <a:schemeClr val="tx2"/>
                    </a:gs>
                  </a:gsLst>
                  <a:lin ang="5400000" scaled="0"/>
                </a:gradFill>
              </a:rPr>
              <a:t>When data from cold storage is needed, it can be moved back into the </a:t>
            </a:r>
            <a:r>
              <a:rPr lang="en-US" dirty="0" smtClean="0">
                <a:gradFill>
                  <a:gsLst>
                    <a:gs pos="2920">
                      <a:schemeClr val="tx2"/>
                    </a:gs>
                    <a:gs pos="39000">
                      <a:schemeClr val="tx2"/>
                    </a:gs>
                  </a:gsLst>
                  <a:lin ang="5400000" scaled="0"/>
                </a:gradFill>
              </a:rPr>
              <a:t>warehouse</a:t>
            </a:r>
            <a:endParaRPr lang="en-US" sz="1200" dirty="0">
              <a:gradFill>
                <a:gsLst>
                  <a:gs pos="2920">
                    <a:schemeClr val="tx2"/>
                  </a:gs>
                  <a:gs pos="39000">
                    <a:schemeClr val="tx2"/>
                  </a:gs>
                </a:gsLst>
                <a:lin ang="5400000" scaled="0"/>
              </a:gradFill>
            </a:endParaRPr>
          </a:p>
        </p:txBody>
      </p:sp>
      <p:sp>
        <p:nvSpPr>
          <p:cNvPr id="100" name="Rectangle 99">
            <a:hlinkClick r:id="rId3" action="ppaction://hlinksldjump"/>
          </p:cNvPr>
          <p:cNvSpPr/>
          <p:nvPr/>
        </p:nvSpPr>
        <p:spPr bwMode="auto">
          <a:xfrm>
            <a:off x="3740887" y="2556286"/>
            <a:ext cx="8427028" cy="3829856"/>
          </a:xfrm>
          <a:prstGeom prst="rect">
            <a:avLst/>
          </a:prstGeom>
          <a:solidFill>
            <a:srgbClr val="E6E6E6"/>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37160" rIns="182880" bIns="45720" numCol="1" spcCol="0" rtlCol="0" fromWordArt="0" anchor="t" anchorCtr="0" forceAA="0" compatLnSpc="1">
            <a:prstTxWarp prst="textNoShape">
              <a:avLst/>
            </a:prstTxWarp>
            <a:noAutofit/>
          </a:bodyPr>
          <a:lstStyle/>
          <a:p>
            <a:pPr defTabSz="776927" fontAlgn="base">
              <a:lnSpc>
                <a:spcPct val="90000"/>
              </a:lnSpc>
              <a:spcBef>
                <a:spcPct val="0"/>
              </a:spcBef>
              <a:spcAft>
                <a:spcPct val="0"/>
              </a:spcAft>
              <a:defRPr/>
            </a:pPr>
            <a:endParaRPr lang="en-US" sz="1400" kern="0" dirty="0" smtClean="0">
              <a:ln>
                <a:solidFill>
                  <a:srgbClr val="FFFFFF">
                    <a:alpha val="0"/>
                  </a:srgbClr>
                </a:solidFill>
              </a:ln>
              <a:gradFill>
                <a:gsLst>
                  <a:gs pos="85841">
                    <a:srgbClr val="000000"/>
                  </a:gs>
                  <a:gs pos="0">
                    <a:srgbClr val="000000"/>
                  </a:gs>
                </a:gsLst>
                <a:lin ang="5400000" scaled="0"/>
              </a:gradFill>
              <a:latin typeface="Segoe UI Light"/>
            </a:endParaRPr>
          </a:p>
        </p:txBody>
      </p:sp>
      <p:sp>
        <p:nvSpPr>
          <p:cNvPr id="126" name="Rectangle 125">
            <a:hlinkClick r:id="rId3" action="ppaction://hlinksldjump"/>
          </p:cNvPr>
          <p:cNvSpPr/>
          <p:nvPr/>
        </p:nvSpPr>
        <p:spPr bwMode="auto">
          <a:xfrm>
            <a:off x="9174467" y="2689953"/>
            <a:ext cx="2771780" cy="3531905"/>
          </a:xfrm>
          <a:prstGeom prst="rect">
            <a:avLst/>
          </a:prstGeom>
          <a:solidFill>
            <a:schemeClr val="accent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chemeClr val="bg1"/>
                    </a:gs>
                    <a:gs pos="11000">
                      <a:schemeClr val="bg1"/>
                    </a:gs>
                  </a:gsLst>
                  <a:lin ang="5400000" scaled="0"/>
                </a:gradFill>
              </a:rPr>
              <a:t>BI &amp; analytics</a:t>
            </a:r>
          </a:p>
        </p:txBody>
      </p:sp>
      <p:sp>
        <p:nvSpPr>
          <p:cNvPr id="127" name="Rectangle 126">
            <a:hlinkClick r:id="rId3" action="ppaction://hlinksldjump"/>
          </p:cNvPr>
          <p:cNvSpPr/>
          <p:nvPr/>
        </p:nvSpPr>
        <p:spPr bwMode="auto">
          <a:xfrm>
            <a:off x="5974947" y="2689954"/>
            <a:ext cx="2771780" cy="3531905"/>
          </a:xfrm>
          <a:prstGeom prst="rec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chemeClr val="bg1"/>
                    </a:gs>
                    <a:gs pos="11000">
                      <a:schemeClr val="bg1"/>
                    </a:gs>
                  </a:gsLst>
                  <a:lin ang="5400000" scaled="0"/>
                </a:gradFill>
              </a:rPr>
              <a:t>Data warehouse</a:t>
            </a:r>
          </a:p>
        </p:txBody>
      </p:sp>
      <p:sp>
        <p:nvSpPr>
          <p:cNvPr id="128" name="Rectangle 127">
            <a:hlinkClick r:id="rId3" action="ppaction://hlinksldjump"/>
          </p:cNvPr>
          <p:cNvSpPr/>
          <p:nvPr/>
        </p:nvSpPr>
        <p:spPr bwMode="auto">
          <a:xfrm>
            <a:off x="3923879" y="2689954"/>
            <a:ext cx="1611154" cy="3531905"/>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fontAlgn="base">
              <a:lnSpc>
                <a:spcPct val="90000"/>
              </a:lnSpc>
              <a:spcBef>
                <a:spcPct val="0"/>
              </a:spcBef>
              <a:spcAft>
                <a:spcPct val="0"/>
              </a:spcAft>
              <a:defRPr/>
            </a:pPr>
            <a:r>
              <a:rPr lang="en-US" sz="2000" kern="0" dirty="0" smtClean="0">
                <a:ln>
                  <a:solidFill>
                    <a:srgbClr val="FFFFFF">
                      <a:alpha val="0"/>
                    </a:srgbClr>
                  </a:solidFill>
                </a:ln>
                <a:gradFill>
                  <a:gsLst>
                    <a:gs pos="56637">
                      <a:schemeClr val="bg1"/>
                    </a:gs>
                    <a:gs pos="11000">
                      <a:schemeClr val="bg1"/>
                    </a:gs>
                  </a:gsLst>
                  <a:lin ang="5400000" scaled="0"/>
                </a:gradFill>
              </a:rPr>
              <a:t>ETL</a:t>
            </a:r>
            <a:endParaRPr lang="en-US" kern="0" dirty="0" smtClean="0">
              <a:ln>
                <a:solidFill>
                  <a:srgbClr val="FFFFFF">
                    <a:alpha val="0"/>
                  </a:srgbClr>
                </a:solidFill>
              </a:ln>
              <a:gradFill>
                <a:gsLst>
                  <a:gs pos="56637">
                    <a:schemeClr val="bg1"/>
                  </a:gs>
                  <a:gs pos="11000">
                    <a:schemeClr val="bg1"/>
                  </a:gs>
                </a:gsLst>
                <a:lin ang="5400000" scaled="0"/>
              </a:gradFill>
            </a:endParaRPr>
          </a:p>
        </p:txBody>
      </p:sp>
      <p:sp>
        <p:nvSpPr>
          <p:cNvPr id="129" name="TextBox 128"/>
          <p:cNvSpPr txBox="1"/>
          <p:nvPr/>
        </p:nvSpPr>
        <p:spPr>
          <a:xfrm>
            <a:off x="9535615" y="4617216"/>
            <a:ext cx="88171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t>Dashboards</a:t>
            </a:r>
          </a:p>
        </p:txBody>
      </p:sp>
      <p:sp>
        <p:nvSpPr>
          <p:cNvPr id="130" name="TextBox 129"/>
          <p:cNvSpPr txBox="1"/>
          <p:nvPr/>
        </p:nvSpPr>
        <p:spPr>
          <a:xfrm>
            <a:off x="10766301" y="4617216"/>
            <a:ext cx="74380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t>Reporting</a:t>
            </a:r>
          </a:p>
        </p:txBody>
      </p:sp>
      <p:pic>
        <p:nvPicPr>
          <p:cNvPr id="131" name="Picture 2" descr="\\MAGNUM\Projects\Microsoft\Cloud Power FY12\Design\ICONS_PNG\Pie.png"/>
          <p:cNvPicPr>
            <a:picLocks noChangeAspect="1" noChangeArrowheads="1"/>
          </p:cNvPicPr>
          <p:nvPr/>
        </p:nvPicPr>
        <p:blipFill rotWithShape="1">
          <a:blip r:embed="rId4" cstate="print">
            <a:lum bright="100000"/>
          </a:blip>
          <a:srcRect l="7278" t="7278" r="7278" b="7278"/>
          <a:stretch/>
        </p:blipFill>
        <p:spPr bwMode="auto">
          <a:xfrm>
            <a:off x="9597655" y="3813237"/>
            <a:ext cx="759284" cy="706546"/>
          </a:xfrm>
          <a:prstGeom prst="rect">
            <a:avLst/>
          </a:prstGeom>
          <a:noFill/>
          <a:ln w="15875">
            <a:noFill/>
          </a:ln>
        </p:spPr>
      </p:pic>
      <p:sp>
        <p:nvSpPr>
          <p:cNvPr id="132" name="Freeform 6"/>
          <p:cNvSpPr>
            <a:spLocks noChangeAspect="1" noEditPoints="1"/>
          </p:cNvSpPr>
          <p:nvPr/>
        </p:nvSpPr>
        <p:spPr bwMode="black">
          <a:xfrm>
            <a:off x="10856205" y="3829847"/>
            <a:ext cx="565646" cy="673326"/>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133" name="Right Arrow 132"/>
          <p:cNvSpPr/>
          <p:nvPr/>
        </p:nvSpPr>
        <p:spPr bwMode="auto">
          <a:xfrm>
            <a:off x="3475654" y="4039691"/>
            <a:ext cx="434161"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134" name="Right Arrow 133"/>
          <p:cNvSpPr/>
          <p:nvPr/>
        </p:nvSpPr>
        <p:spPr bwMode="auto">
          <a:xfrm>
            <a:off x="5535534" y="4039691"/>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138" name="Right Arrow 137"/>
          <p:cNvSpPr/>
          <p:nvPr/>
        </p:nvSpPr>
        <p:spPr bwMode="auto">
          <a:xfrm>
            <a:off x="8747228" y="4039691"/>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139" name="Curved Down Arrow 138"/>
          <p:cNvSpPr/>
          <p:nvPr/>
        </p:nvSpPr>
        <p:spPr bwMode="auto">
          <a:xfrm>
            <a:off x="4504830" y="3483863"/>
            <a:ext cx="534208" cy="316777"/>
          </a:xfrm>
          <a:prstGeom prst="curvedDown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grpSp>
        <p:nvGrpSpPr>
          <p:cNvPr id="143" name="Group 142"/>
          <p:cNvGrpSpPr/>
          <p:nvPr/>
        </p:nvGrpSpPr>
        <p:grpSpPr>
          <a:xfrm>
            <a:off x="6269382" y="3206773"/>
            <a:ext cx="1234803" cy="1147763"/>
            <a:chOff x="1729819" y="2834923"/>
            <a:chExt cx="316629" cy="432723"/>
          </a:xfrm>
        </p:grpSpPr>
        <p:sp>
          <p:nvSpPr>
            <p:cNvPr id="144" name="Freeform 143"/>
            <p:cNvSpPr/>
            <p:nvPr/>
          </p:nvSpPr>
          <p:spPr>
            <a:xfrm>
              <a:off x="1729819" y="2834923"/>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p:cNvSpPr/>
            <p:nvPr/>
          </p:nvSpPr>
          <p:spPr>
            <a:xfrm>
              <a:off x="1758170" y="2852266"/>
              <a:ext cx="257076" cy="860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6" name="Rectangle 145">
            <a:hlinkClick r:id="rId3" action="ppaction://hlinksldjump"/>
          </p:cNvPr>
          <p:cNvSpPr/>
          <p:nvPr/>
        </p:nvSpPr>
        <p:spPr bwMode="auto">
          <a:xfrm>
            <a:off x="274638" y="2558899"/>
            <a:ext cx="3203249" cy="2020824"/>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chemeClr val="bg1"/>
                    </a:gs>
                    <a:gs pos="11000">
                      <a:schemeClr val="bg1"/>
                    </a:gs>
                  </a:gsLst>
                  <a:lin ang="5400000" scaled="0"/>
                </a:gradFill>
              </a:rPr>
              <a:t>Source Systems</a:t>
            </a:r>
          </a:p>
        </p:txBody>
      </p:sp>
      <p:grpSp>
        <p:nvGrpSpPr>
          <p:cNvPr id="147" name="Group 146"/>
          <p:cNvGrpSpPr/>
          <p:nvPr/>
        </p:nvGrpSpPr>
        <p:grpSpPr>
          <a:xfrm>
            <a:off x="353724" y="3223173"/>
            <a:ext cx="3049573" cy="436702"/>
            <a:chOff x="1302113" y="2217128"/>
            <a:chExt cx="3049573" cy="436702"/>
          </a:xfrm>
        </p:grpSpPr>
        <p:sp>
          <p:nvSpPr>
            <p:cNvPr id="148" name="Freeform 147"/>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88107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p:cNvSpPr/>
            <p:nvPr/>
          </p:nvSpPr>
          <p:spPr>
            <a:xfrm>
              <a:off x="291085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366544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p:cNvSpPr/>
            <p:nvPr/>
          </p:nvSpPr>
          <p:spPr>
            <a:xfrm>
              <a:off x="369522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Freeform 156"/>
            <p:cNvSpPr/>
            <p:nvPr/>
          </p:nvSpPr>
          <p:spPr>
            <a:xfrm>
              <a:off x="1671724"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1701500"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Freeform 158"/>
            <p:cNvSpPr/>
            <p:nvPr/>
          </p:nvSpPr>
          <p:spPr>
            <a:xfrm>
              <a:off x="2447167"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2476943"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Freeform 160"/>
            <p:cNvSpPr/>
            <p:nvPr/>
          </p:nvSpPr>
          <p:spPr>
            <a:xfrm>
              <a:off x="325068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p:cNvSpPr/>
            <p:nvPr/>
          </p:nvSpPr>
          <p:spPr>
            <a:xfrm>
              <a:off x="328046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p:cNvSpPr/>
            <p:nvPr/>
          </p:nvSpPr>
          <p:spPr>
            <a:xfrm>
              <a:off x="403505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p:cNvSpPr/>
            <p:nvPr/>
          </p:nvSpPr>
          <p:spPr>
            <a:xfrm>
              <a:off x="406483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5" name="Group 164"/>
          <p:cNvGrpSpPr/>
          <p:nvPr/>
        </p:nvGrpSpPr>
        <p:grpSpPr>
          <a:xfrm>
            <a:off x="528347" y="3341668"/>
            <a:ext cx="2690020" cy="776548"/>
            <a:chOff x="1277547" y="2217128"/>
            <a:chExt cx="2690020" cy="776548"/>
          </a:xfrm>
        </p:grpSpPr>
        <p:sp>
          <p:nvSpPr>
            <p:cNvPr id="166" name="TextBox 165"/>
            <p:cNvSpPr txBox="1"/>
            <p:nvPr/>
          </p:nvSpPr>
          <p:spPr>
            <a:xfrm>
              <a:off x="1277547"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OLTP</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167" name="Freeform 166"/>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TextBox 168"/>
            <p:cNvSpPr txBox="1"/>
            <p:nvPr/>
          </p:nvSpPr>
          <p:spPr>
            <a:xfrm>
              <a:off x="2057539"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ERP</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170" name="Freeform 169"/>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TextBox 171"/>
            <p:cNvSpPr txBox="1"/>
            <p:nvPr/>
          </p:nvSpPr>
          <p:spPr>
            <a:xfrm>
              <a:off x="2817437" y="27967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CRM</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173" name="Freeform 172"/>
            <p:cNvSpPr/>
            <p:nvPr/>
          </p:nvSpPr>
          <p:spPr>
            <a:xfrm>
              <a:off x="284200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p:cNvSpPr/>
            <p:nvPr/>
          </p:nvSpPr>
          <p:spPr>
            <a:xfrm>
              <a:off x="287177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TextBox 174"/>
            <p:cNvSpPr txBox="1"/>
            <p:nvPr/>
          </p:nvSpPr>
          <p:spPr>
            <a:xfrm>
              <a:off x="3601807" y="2796741"/>
              <a:ext cx="365760" cy="196935"/>
            </a:xfrm>
            <a:prstGeom prst="rect">
              <a:avLst/>
            </a:prstGeom>
            <a:noFill/>
          </p:spPr>
          <p:txBody>
            <a:bodyPr wrap="square" lIns="0" tIns="0" rIns="0" bIns="0" rtlCol="0">
              <a:no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LOB</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176" name="Freeform 175"/>
            <p:cNvSpPr/>
            <p:nvPr/>
          </p:nvSpPr>
          <p:spPr>
            <a:xfrm>
              <a:off x="362637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p:cNvSpPr/>
            <p:nvPr/>
          </p:nvSpPr>
          <p:spPr>
            <a:xfrm>
              <a:off x="365614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8" name="Group 177"/>
          <p:cNvGrpSpPr/>
          <p:nvPr/>
        </p:nvGrpSpPr>
        <p:grpSpPr>
          <a:xfrm>
            <a:off x="274638" y="4726613"/>
            <a:ext cx="3201016" cy="1659529"/>
            <a:chOff x="274638" y="4933776"/>
            <a:chExt cx="3201016" cy="1659529"/>
          </a:xfrm>
        </p:grpSpPr>
        <p:sp>
          <p:nvSpPr>
            <p:cNvPr id="179" name="Rectangle 178">
              <a:hlinkClick r:id="rId3" action="ppaction://hlinksldjump"/>
            </p:cNvPr>
            <p:cNvSpPr/>
            <p:nvPr/>
          </p:nvSpPr>
          <p:spPr bwMode="auto">
            <a:xfrm>
              <a:off x="274638" y="4933776"/>
              <a:ext cx="3201016" cy="1659529"/>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pPr>
              <a:r>
                <a:rPr lang="en-US" sz="2000" kern="0" dirty="0">
                  <a:ln>
                    <a:solidFill>
                      <a:srgbClr val="FFFFFF">
                        <a:alpha val="0"/>
                      </a:srgbClr>
                    </a:solidFill>
                  </a:ln>
                  <a:gradFill>
                    <a:gsLst>
                      <a:gs pos="56637">
                        <a:schemeClr val="bg1"/>
                      </a:gs>
                      <a:gs pos="11000">
                        <a:schemeClr val="bg1"/>
                      </a:gs>
                    </a:gsLst>
                    <a:lin ang="5400000" scaled="0"/>
                  </a:gradFill>
                </a:rPr>
                <a:t>New Data</a:t>
              </a:r>
            </a:p>
          </p:txBody>
        </p:sp>
        <p:sp>
          <p:nvSpPr>
            <p:cNvPr id="180" name="TextBox 179"/>
            <p:cNvSpPr txBox="1"/>
            <p:nvPr/>
          </p:nvSpPr>
          <p:spPr>
            <a:xfrm>
              <a:off x="479982"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Devices</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181" name="TextBox 180"/>
            <p:cNvSpPr txBox="1"/>
            <p:nvPr/>
          </p:nvSpPr>
          <p:spPr>
            <a:xfrm>
              <a:off x="1226808"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Web</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182" name="TextBox 181"/>
            <p:cNvSpPr txBox="1"/>
            <p:nvPr/>
          </p:nvSpPr>
          <p:spPr>
            <a:xfrm>
              <a:off x="1949570"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Sensors</a:t>
              </a:r>
              <a:endParaRPr lang="en-US" sz="1200" dirty="0">
                <a:ln>
                  <a:solidFill>
                    <a:schemeClr val="bg1">
                      <a:alpha val="0"/>
                    </a:schemeClr>
                  </a:solidFill>
                </a:ln>
                <a:gradFill>
                  <a:gsLst>
                    <a:gs pos="11504">
                      <a:schemeClr val="bg1"/>
                    </a:gs>
                    <a:gs pos="49000">
                      <a:schemeClr val="bg1"/>
                    </a:gs>
                  </a:gsLst>
                  <a:lin ang="5400000" scaled="1"/>
                </a:gradFill>
              </a:endParaRPr>
            </a:p>
          </p:txBody>
        </p:sp>
        <p:sp>
          <p:nvSpPr>
            <p:cNvPr id="183" name="TextBox 182"/>
            <p:cNvSpPr txBox="1"/>
            <p:nvPr/>
          </p:nvSpPr>
          <p:spPr>
            <a:xfrm>
              <a:off x="2684365" y="6087678"/>
              <a:ext cx="548640" cy="182880"/>
            </a:xfrm>
            <a:prstGeom prst="rect">
              <a:avLst/>
            </a:prstGeom>
            <a:noFill/>
          </p:spPr>
          <p:txBody>
            <a:bodyPr wrap="square" lIns="0" tIns="0" rIns="0" bIns="0" rtlCol="0">
              <a:noAutofit/>
            </a:bodyPr>
            <a:lstStyle/>
            <a:p>
              <a:pPr algn="ctr">
                <a:lnSpc>
                  <a:spcPct val="90000"/>
                </a:lnSpc>
              </a:pPr>
              <a:r>
                <a:rPr lang="en-US" sz="1200" dirty="0" smtClean="0">
                  <a:ln>
                    <a:solidFill>
                      <a:schemeClr val="bg1">
                        <a:alpha val="0"/>
                      </a:schemeClr>
                    </a:solidFill>
                  </a:ln>
                  <a:gradFill>
                    <a:gsLst>
                      <a:gs pos="11504">
                        <a:schemeClr val="bg1"/>
                      </a:gs>
                      <a:gs pos="49000">
                        <a:schemeClr val="bg1"/>
                      </a:gs>
                    </a:gsLst>
                    <a:lin ang="5400000" scaled="1"/>
                  </a:gradFill>
                </a:rPr>
                <a:t>Social</a:t>
              </a:r>
              <a:endParaRPr lang="en-US" sz="1200" dirty="0">
                <a:ln>
                  <a:solidFill>
                    <a:schemeClr val="bg1">
                      <a:alpha val="0"/>
                    </a:schemeClr>
                  </a:solidFill>
                </a:ln>
                <a:gradFill>
                  <a:gsLst>
                    <a:gs pos="11504">
                      <a:schemeClr val="bg1"/>
                    </a:gs>
                    <a:gs pos="49000">
                      <a:schemeClr val="bg1"/>
                    </a:gs>
                  </a:gsLst>
                  <a:lin ang="5400000" scaled="1"/>
                </a:gradFill>
              </a:endParaRPr>
            </a:p>
          </p:txBody>
        </p:sp>
        <p:grpSp>
          <p:nvGrpSpPr>
            <p:cNvPr id="184" name="Group 183"/>
            <p:cNvGrpSpPr/>
            <p:nvPr/>
          </p:nvGrpSpPr>
          <p:grpSpPr>
            <a:xfrm>
              <a:off x="436083" y="5604303"/>
              <a:ext cx="645829" cy="382091"/>
              <a:chOff x="2850175" y="4068514"/>
              <a:chExt cx="724051" cy="428369"/>
            </a:xfrm>
            <a:solidFill>
              <a:schemeClr val="bg1"/>
            </a:solidFill>
          </p:grpSpPr>
          <p:sp>
            <p:nvSpPr>
              <p:cNvPr id="192" name="Freeform 43"/>
              <p:cNvSpPr>
                <a:spLocks noChangeAspect="1" noEditPoints="1"/>
              </p:cNvSpPr>
              <p:nvPr/>
            </p:nvSpPr>
            <p:spPr bwMode="black">
              <a:xfrm>
                <a:off x="2850175" y="4068514"/>
                <a:ext cx="220416" cy="424898"/>
              </a:xfrm>
              <a:custGeom>
                <a:avLst/>
                <a:gdLst>
                  <a:gd name="T0" fmla="*/ 544 w 602"/>
                  <a:gd name="T1" fmla="*/ 95 h 1156"/>
                  <a:gd name="T2" fmla="*/ 119 w 602"/>
                  <a:gd name="T3" fmla="*/ 1068 h 1156"/>
                  <a:gd name="T4" fmla="*/ 112 w 602"/>
                  <a:gd name="T5" fmla="*/ 1048 h 1156"/>
                  <a:gd name="T6" fmla="*/ 288 w 602"/>
                  <a:gd name="T7" fmla="*/ 1050 h 1156"/>
                  <a:gd name="T8" fmla="*/ 296 w 602"/>
                  <a:gd name="T9" fmla="*/ 1053 h 1156"/>
                  <a:gd name="T10" fmla="*/ 291 w 602"/>
                  <a:gd name="T11" fmla="*/ 1071 h 1156"/>
                  <a:gd name="T12" fmla="*/ 290 w 602"/>
                  <a:gd name="T13" fmla="*/ 1072 h 1156"/>
                  <a:gd name="T14" fmla="*/ 290 w 602"/>
                  <a:gd name="T15" fmla="*/ 1072 h 1156"/>
                  <a:gd name="T16" fmla="*/ 276 w 602"/>
                  <a:gd name="T17" fmla="*/ 1069 h 1156"/>
                  <a:gd name="T18" fmla="*/ 271 w 602"/>
                  <a:gd name="T19" fmla="*/ 1071 h 1156"/>
                  <a:gd name="T20" fmla="*/ 275 w 602"/>
                  <a:gd name="T21" fmla="*/ 1052 h 1156"/>
                  <a:gd name="T22" fmla="*/ 285 w 602"/>
                  <a:gd name="T23" fmla="*/ 1050 h 1156"/>
                  <a:gd name="T24" fmla="*/ 298 w 602"/>
                  <a:gd name="T25" fmla="*/ 1055 h 1156"/>
                  <a:gd name="T26" fmla="*/ 315 w 602"/>
                  <a:gd name="T27" fmla="*/ 1058 h 1156"/>
                  <a:gd name="T28" fmla="*/ 319 w 602"/>
                  <a:gd name="T29" fmla="*/ 1057 h 1156"/>
                  <a:gd name="T30" fmla="*/ 320 w 602"/>
                  <a:gd name="T31" fmla="*/ 1057 h 1156"/>
                  <a:gd name="T32" fmla="*/ 314 w 602"/>
                  <a:gd name="T33" fmla="*/ 1075 h 1156"/>
                  <a:gd name="T34" fmla="*/ 301 w 602"/>
                  <a:gd name="T35" fmla="*/ 1077 h 1156"/>
                  <a:gd name="T36" fmla="*/ 292 w 602"/>
                  <a:gd name="T37" fmla="*/ 1073 h 1156"/>
                  <a:gd name="T38" fmla="*/ 298 w 602"/>
                  <a:gd name="T39" fmla="*/ 1055 h 1156"/>
                  <a:gd name="T40" fmla="*/ 298 w 602"/>
                  <a:gd name="T41" fmla="*/ 1055 h 1156"/>
                  <a:gd name="T42" fmla="*/ 298 w 602"/>
                  <a:gd name="T43" fmla="*/ 1055 h 1156"/>
                  <a:gd name="T44" fmla="*/ 305 w 602"/>
                  <a:gd name="T45" fmla="*/ 1034 h 1156"/>
                  <a:gd name="T46" fmla="*/ 318 w 602"/>
                  <a:gd name="T47" fmla="*/ 1037 h 1156"/>
                  <a:gd name="T48" fmla="*/ 325 w 602"/>
                  <a:gd name="T49" fmla="*/ 1035 h 1156"/>
                  <a:gd name="T50" fmla="*/ 326 w 602"/>
                  <a:gd name="T51" fmla="*/ 1035 h 1156"/>
                  <a:gd name="T52" fmla="*/ 314 w 602"/>
                  <a:gd name="T53" fmla="*/ 1056 h 1156"/>
                  <a:gd name="T54" fmla="*/ 299 w 602"/>
                  <a:gd name="T55" fmla="*/ 1052 h 1156"/>
                  <a:gd name="T56" fmla="*/ 299 w 602"/>
                  <a:gd name="T57" fmla="*/ 1052 h 1156"/>
                  <a:gd name="T58" fmla="*/ 304 w 602"/>
                  <a:gd name="T59" fmla="*/ 1034 h 1156"/>
                  <a:gd name="T60" fmla="*/ 292 w 602"/>
                  <a:gd name="T61" fmla="*/ 1028 h 1156"/>
                  <a:gd name="T62" fmla="*/ 302 w 602"/>
                  <a:gd name="T63" fmla="*/ 1032 h 1156"/>
                  <a:gd name="T64" fmla="*/ 302 w 602"/>
                  <a:gd name="T65" fmla="*/ 1032 h 1156"/>
                  <a:gd name="T66" fmla="*/ 297 w 602"/>
                  <a:gd name="T67" fmla="*/ 1050 h 1156"/>
                  <a:gd name="T68" fmla="*/ 297 w 602"/>
                  <a:gd name="T69" fmla="*/ 1050 h 1156"/>
                  <a:gd name="T70" fmla="*/ 296 w 602"/>
                  <a:gd name="T71" fmla="*/ 1050 h 1156"/>
                  <a:gd name="T72" fmla="*/ 296 w 602"/>
                  <a:gd name="T73" fmla="*/ 1050 h 1156"/>
                  <a:gd name="T74" fmla="*/ 296 w 602"/>
                  <a:gd name="T75" fmla="*/ 1050 h 1156"/>
                  <a:gd name="T76" fmla="*/ 277 w 602"/>
                  <a:gd name="T77" fmla="*/ 1049 h 1156"/>
                  <a:gd name="T78" fmla="*/ 277 w 602"/>
                  <a:gd name="T79" fmla="*/ 1049 h 1156"/>
                  <a:gd name="T80" fmla="*/ 277 w 602"/>
                  <a:gd name="T81" fmla="*/ 1049 h 1156"/>
                  <a:gd name="T82" fmla="*/ 276 w 602"/>
                  <a:gd name="T83" fmla="*/ 1049 h 1156"/>
                  <a:gd name="T84" fmla="*/ 281 w 602"/>
                  <a:gd name="T85" fmla="*/ 1032 h 1156"/>
                  <a:gd name="T86" fmla="*/ 287 w 602"/>
                  <a:gd name="T87" fmla="*/ 1029 h 1156"/>
                  <a:gd name="T88" fmla="*/ 467 w 602"/>
                  <a:gd name="T89" fmla="*/ 1059 h 1156"/>
                  <a:gd name="T90" fmla="*/ 478 w 602"/>
                  <a:gd name="T91" fmla="*/ 1064 h 1156"/>
                  <a:gd name="T92" fmla="*/ 466 w 602"/>
                  <a:gd name="T93" fmla="*/ 1048 h 1156"/>
                  <a:gd name="T94" fmla="*/ 602 w 602"/>
                  <a:gd name="T95" fmla="*/ 1116 h 1156"/>
                  <a:gd name="T96" fmla="*/ 0 w 602"/>
                  <a:gd name="T97" fmla="*/ 40 h 1156"/>
                  <a:gd name="T98" fmla="*/ 602 w 602"/>
                  <a:gd name="T99" fmla="*/ 1116 h 1156"/>
                  <a:gd name="T100" fmla="*/ 273 w 602"/>
                  <a:gd name="T101" fmla="*/ 202 h 1156"/>
                  <a:gd name="T102" fmla="*/ 273 w 602"/>
                  <a:gd name="T103" fmla="*/ 911 h 1156"/>
                  <a:gd name="T104" fmla="*/ 462 w 602"/>
                  <a:gd name="T105" fmla="*/ 581 h 1156"/>
                  <a:gd name="T106" fmla="*/ 284 w 602"/>
                  <a:gd name="T107" fmla="*/ 391 h 1156"/>
                  <a:gd name="T108" fmla="*/ 284 w 602"/>
                  <a:gd name="T109" fmla="*/ 391 h 1156"/>
                  <a:gd name="T110" fmla="*/ 273 w 602"/>
                  <a:gd name="T111" fmla="*/ 391 h 1156"/>
                  <a:gd name="T112" fmla="*/ 462 w 602"/>
                  <a:gd name="T113" fmla="*/ 911 h 1156"/>
                  <a:gd name="T114" fmla="*/ 462 w 602"/>
                  <a:gd name="T115" fmla="*/ 379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2" h="1156">
                    <a:moveTo>
                      <a:pt x="54" y="95"/>
                    </a:moveTo>
                    <a:cubicBezTo>
                      <a:pt x="54" y="367"/>
                      <a:pt x="54" y="639"/>
                      <a:pt x="54" y="911"/>
                    </a:cubicBezTo>
                    <a:cubicBezTo>
                      <a:pt x="217" y="911"/>
                      <a:pt x="381" y="911"/>
                      <a:pt x="544" y="911"/>
                    </a:cubicBezTo>
                    <a:cubicBezTo>
                      <a:pt x="544" y="639"/>
                      <a:pt x="544" y="367"/>
                      <a:pt x="544" y="95"/>
                    </a:cubicBezTo>
                    <a:cubicBezTo>
                      <a:pt x="381" y="95"/>
                      <a:pt x="217" y="95"/>
                      <a:pt x="54" y="95"/>
                    </a:cubicBezTo>
                    <a:close/>
                    <a:moveTo>
                      <a:pt x="112" y="1053"/>
                    </a:moveTo>
                    <a:cubicBezTo>
                      <a:pt x="126" y="1068"/>
                      <a:pt x="126" y="1068"/>
                      <a:pt x="126" y="1068"/>
                    </a:cubicBezTo>
                    <a:cubicBezTo>
                      <a:pt x="119" y="1068"/>
                      <a:pt x="119" y="1068"/>
                      <a:pt x="119" y="1068"/>
                    </a:cubicBezTo>
                    <a:cubicBezTo>
                      <a:pt x="103" y="1050"/>
                      <a:pt x="103" y="1050"/>
                      <a:pt x="103" y="1050"/>
                    </a:cubicBezTo>
                    <a:cubicBezTo>
                      <a:pt x="119" y="1034"/>
                      <a:pt x="119" y="1034"/>
                      <a:pt x="119" y="1034"/>
                    </a:cubicBezTo>
                    <a:cubicBezTo>
                      <a:pt x="126" y="1034"/>
                      <a:pt x="126" y="1034"/>
                      <a:pt x="126" y="1034"/>
                    </a:cubicBezTo>
                    <a:cubicBezTo>
                      <a:pt x="112" y="1048"/>
                      <a:pt x="112" y="1048"/>
                      <a:pt x="112" y="1048"/>
                    </a:cubicBezTo>
                    <a:cubicBezTo>
                      <a:pt x="137" y="1048"/>
                      <a:pt x="137" y="1048"/>
                      <a:pt x="137" y="1048"/>
                    </a:cubicBezTo>
                    <a:cubicBezTo>
                      <a:pt x="137" y="1053"/>
                      <a:pt x="137" y="1053"/>
                      <a:pt x="137" y="1053"/>
                    </a:cubicBezTo>
                    <a:lnTo>
                      <a:pt x="112" y="1053"/>
                    </a:lnTo>
                    <a:close/>
                    <a:moveTo>
                      <a:pt x="288" y="1050"/>
                    </a:moveTo>
                    <a:cubicBezTo>
                      <a:pt x="291" y="1050"/>
                      <a:pt x="294" y="1052"/>
                      <a:pt x="296" y="1053"/>
                    </a:cubicBezTo>
                    <a:cubicBezTo>
                      <a:pt x="296" y="1053"/>
                      <a:pt x="296" y="1053"/>
                      <a:pt x="296" y="1053"/>
                    </a:cubicBezTo>
                    <a:cubicBezTo>
                      <a:pt x="296" y="1053"/>
                      <a:pt x="296" y="1053"/>
                      <a:pt x="296" y="1053"/>
                    </a:cubicBezTo>
                    <a:cubicBezTo>
                      <a:pt x="296" y="1053"/>
                      <a:pt x="296" y="1053"/>
                      <a:pt x="296" y="1053"/>
                    </a:cubicBezTo>
                    <a:cubicBezTo>
                      <a:pt x="296" y="1053"/>
                      <a:pt x="296" y="1053"/>
                      <a:pt x="296" y="1053"/>
                    </a:cubicBezTo>
                    <a:cubicBezTo>
                      <a:pt x="296" y="1054"/>
                      <a:pt x="296" y="1054"/>
                      <a:pt x="296" y="1054"/>
                    </a:cubicBezTo>
                    <a:cubicBezTo>
                      <a:pt x="296" y="1054"/>
                      <a:pt x="291" y="1071"/>
                      <a:pt x="291" y="1072"/>
                    </a:cubicBezTo>
                    <a:cubicBezTo>
                      <a:pt x="291" y="1071"/>
                      <a:pt x="291" y="1071"/>
                      <a:pt x="291" y="1071"/>
                    </a:cubicBezTo>
                    <a:cubicBezTo>
                      <a:pt x="291" y="1072"/>
                      <a:pt x="291" y="1072"/>
                      <a:pt x="291"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89" y="1071"/>
                      <a:pt x="288" y="1071"/>
                      <a:pt x="286" y="1070"/>
                    </a:cubicBezTo>
                    <a:cubicBezTo>
                      <a:pt x="285" y="1069"/>
                      <a:pt x="285" y="1069"/>
                      <a:pt x="284" y="1069"/>
                    </a:cubicBezTo>
                    <a:cubicBezTo>
                      <a:pt x="283" y="1069"/>
                      <a:pt x="281" y="1069"/>
                      <a:pt x="280" y="1069"/>
                    </a:cubicBezTo>
                    <a:cubicBezTo>
                      <a:pt x="279" y="1069"/>
                      <a:pt x="278" y="1069"/>
                      <a:pt x="276" y="1069"/>
                    </a:cubicBezTo>
                    <a:cubicBezTo>
                      <a:pt x="274" y="1069"/>
                      <a:pt x="273" y="1070"/>
                      <a:pt x="271" y="1071"/>
                    </a:cubicBezTo>
                    <a:cubicBezTo>
                      <a:pt x="271" y="1071"/>
                      <a:pt x="271" y="1071"/>
                      <a:pt x="271" y="1071"/>
                    </a:cubicBezTo>
                    <a:cubicBezTo>
                      <a:pt x="271" y="1071"/>
                      <a:pt x="271" y="1071"/>
                      <a:pt x="271" y="1071"/>
                    </a:cubicBezTo>
                    <a:cubicBezTo>
                      <a:pt x="271" y="1071"/>
                      <a:pt x="271" y="1071"/>
                      <a:pt x="271" y="1071"/>
                    </a:cubicBezTo>
                    <a:cubicBezTo>
                      <a:pt x="270" y="1070"/>
                      <a:pt x="270" y="1070"/>
                      <a:pt x="270" y="1070"/>
                    </a:cubicBezTo>
                    <a:cubicBezTo>
                      <a:pt x="270" y="1070"/>
                      <a:pt x="270" y="1070"/>
                      <a:pt x="270" y="1070"/>
                    </a:cubicBezTo>
                    <a:cubicBezTo>
                      <a:pt x="275" y="1052"/>
                      <a:pt x="275" y="1052"/>
                      <a:pt x="275" y="1052"/>
                    </a:cubicBezTo>
                    <a:cubicBezTo>
                      <a:pt x="275" y="1052"/>
                      <a:pt x="275" y="1052"/>
                      <a:pt x="275" y="1052"/>
                    </a:cubicBezTo>
                    <a:cubicBezTo>
                      <a:pt x="275" y="1052"/>
                      <a:pt x="275" y="1052"/>
                      <a:pt x="275" y="1052"/>
                    </a:cubicBezTo>
                    <a:cubicBezTo>
                      <a:pt x="277" y="1051"/>
                      <a:pt x="278" y="1051"/>
                      <a:pt x="279" y="1051"/>
                    </a:cubicBezTo>
                    <a:cubicBezTo>
                      <a:pt x="280" y="1050"/>
                      <a:pt x="281" y="1050"/>
                      <a:pt x="282" y="1050"/>
                    </a:cubicBezTo>
                    <a:cubicBezTo>
                      <a:pt x="283" y="1050"/>
                      <a:pt x="284" y="1050"/>
                      <a:pt x="285" y="1050"/>
                    </a:cubicBezTo>
                    <a:cubicBezTo>
                      <a:pt x="286" y="1050"/>
                      <a:pt x="287" y="1050"/>
                      <a:pt x="288" y="1050"/>
                    </a:cubicBezTo>
                    <a:close/>
                    <a:moveTo>
                      <a:pt x="298" y="1055"/>
                    </a:moveTo>
                    <a:cubicBezTo>
                      <a:pt x="298" y="1055"/>
                      <a:pt x="298" y="1055"/>
                      <a:pt x="298" y="1055"/>
                    </a:cubicBezTo>
                    <a:cubicBezTo>
                      <a:pt x="298" y="1055"/>
                      <a:pt x="298" y="1055"/>
                      <a:pt x="298" y="1055"/>
                    </a:cubicBezTo>
                    <a:cubicBezTo>
                      <a:pt x="300" y="1056"/>
                      <a:pt x="301" y="1056"/>
                      <a:pt x="302" y="1057"/>
                    </a:cubicBezTo>
                    <a:cubicBezTo>
                      <a:pt x="303" y="1058"/>
                      <a:pt x="305" y="1058"/>
                      <a:pt x="306" y="1058"/>
                    </a:cubicBezTo>
                    <a:cubicBezTo>
                      <a:pt x="308" y="1058"/>
                      <a:pt x="310" y="1058"/>
                      <a:pt x="312" y="1058"/>
                    </a:cubicBezTo>
                    <a:cubicBezTo>
                      <a:pt x="313" y="1058"/>
                      <a:pt x="314" y="1058"/>
                      <a:pt x="315" y="1058"/>
                    </a:cubicBezTo>
                    <a:cubicBezTo>
                      <a:pt x="316" y="1057"/>
                      <a:pt x="317" y="1057"/>
                      <a:pt x="319" y="1056"/>
                    </a:cubicBezTo>
                    <a:cubicBezTo>
                      <a:pt x="319" y="1056"/>
                      <a:pt x="319" y="1057"/>
                      <a:pt x="319" y="1057"/>
                    </a:cubicBezTo>
                    <a:cubicBezTo>
                      <a:pt x="319" y="1057"/>
                      <a:pt x="319" y="1057"/>
                      <a:pt x="319" y="1057"/>
                    </a:cubicBezTo>
                    <a:cubicBezTo>
                      <a:pt x="319" y="1057"/>
                      <a:pt x="319" y="1057"/>
                      <a:pt x="319" y="1057"/>
                    </a:cubicBezTo>
                    <a:cubicBezTo>
                      <a:pt x="319" y="1057"/>
                      <a:pt x="319" y="1057"/>
                      <a:pt x="319" y="1057"/>
                    </a:cubicBezTo>
                    <a:cubicBezTo>
                      <a:pt x="319" y="1057"/>
                      <a:pt x="320" y="1057"/>
                      <a:pt x="320" y="1057"/>
                    </a:cubicBezTo>
                    <a:cubicBezTo>
                      <a:pt x="320" y="1057"/>
                      <a:pt x="320" y="1057"/>
                      <a:pt x="320" y="1057"/>
                    </a:cubicBezTo>
                    <a:cubicBezTo>
                      <a:pt x="320" y="1057"/>
                      <a:pt x="320" y="1057"/>
                      <a:pt x="320" y="1057"/>
                    </a:cubicBezTo>
                    <a:cubicBezTo>
                      <a:pt x="320" y="1057"/>
                      <a:pt x="320" y="1057"/>
                      <a:pt x="320" y="1057"/>
                    </a:cubicBezTo>
                    <a:cubicBezTo>
                      <a:pt x="320" y="1057"/>
                      <a:pt x="315" y="1075"/>
                      <a:pt x="315" y="1075"/>
                    </a:cubicBezTo>
                    <a:cubicBezTo>
                      <a:pt x="314" y="1075"/>
                      <a:pt x="314" y="1075"/>
                      <a:pt x="314" y="1075"/>
                    </a:cubicBezTo>
                    <a:cubicBezTo>
                      <a:pt x="314" y="1075"/>
                      <a:pt x="314" y="1075"/>
                      <a:pt x="314" y="1075"/>
                    </a:cubicBezTo>
                    <a:cubicBezTo>
                      <a:pt x="313" y="1076"/>
                      <a:pt x="312" y="1076"/>
                      <a:pt x="311" y="1076"/>
                    </a:cubicBezTo>
                    <a:cubicBezTo>
                      <a:pt x="309" y="1077"/>
                      <a:pt x="308" y="1077"/>
                      <a:pt x="307" y="1077"/>
                    </a:cubicBezTo>
                    <a:cubicBezTo>
                      <a:pt x="306" y="1077"/>
                      <a:pt x="305" y="1077"/>
                      <a:pt x="304" y="1077"/>
                    </a:cubicBezTo>
                    <a:cubicBezTo>
                      <a:pt x="303" y="1077"/>
                      <a:pt x="302" y="1077"/>
                      <a:pt x="301" y="1077"/>
                    </a:cubicBezTo>
                    <a:cubicBezTo>
                      <a:pt x="300" y="1077"/>
                      <a:pt x="300" y="1077"/>
                      <a:pt x="299" y="1077"/>
                    </a:cubicBezTo>
                    <a:cubicBezTo>
                      <a:pt x="298" y="1076"/>
                      <a:pt x="297" y="1076"/>
                      <a:pt x="297" y="1076"/>
                    </a:cubicBezTo>
                    <a:cubicBezTo>
                      <a:pt x="295" y="1075"/>
                      <a:pt x="294" y="1075"/>
                      <a:pt x="293" y="1074"/>
                    </a:cubicBezTo>
                    <a:cubicBezTo>
                      <a:pt x="293" y="1074"/>
                      <a:pt x="292" y="1073"/>
                      <a:pt x="292" y="1073"/>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lose/>
                    <a:moveTo>
                      <a:pt x="305" y="1034"/>
                    </a:moveTo>
                    <a:cubicBezTo>
                      <a:pt x="306" y="1034"/>
                      <a:pt x="307" y="1035"/>
                      <a:pt x="308" y="1036"/>
                    </a:cubicBezTo>
                    <a:cubicBezTo>
                      <a:pt x="310" y="1036"/>
                      <a:pt x="311" y="1037"/>
                      <a:pt x="313" y="1037"/>
                    </a:cubicBezTo>
                    <a:cubicBezTo>
                      <a:pt x="313" y="1037"/>
                      <a:pt x="314" y="1037"/>
                      <a:pt x="315" y="1037"/>
                    </a:cubicBezTo>
                    <a:cubicBezTo>
                      <a:pt x="316" y="1037"/>
                      <a:pt x="317" y="1037"/>
                      <a:pt x="318" y="1037"/>
                    </a:cubicBezTo>
                    <a:cubicBezTo>
                      <a:pt x="319" y="1037"/>
                      <a:pt x="320" y="1036"/>
                      <a:pt x="321" y="1036"/>
                    </a:cubicBezTo>
                    <a:cubicBezTo>
                      <a:pt x="322" y="1036"/>
                      <a:pt x="324" y="1035"/>
                      <a:pt x="325" y="1035"/>
                    </a:cubicBezTo>
                    <a:cubicBezTo>
                      <a:pt x="325" y="1035"/>
                      <a:pt x="325" y="1035"/>
                      <a:pt x="325" y="1035"/>
                    </a:cubicBezTo>
                    <a:cubicBezTo>
                      <a:pt x="325" y="1035"/>
                      <a:pt x="325" y="1035"/>
                      <a:pt x="325" y="1035"/>
                    </a:cubicBezTo>
                    <a:cubicBezTo>
                      <a:pt x="325" y="1035"/>
                      <a:pt x="325" y="1035"/>
                      <a:pt x="325" y="1035"/>
                    </a:cubicBezTo>
                    <a:cubicBezTo>
                      <a:pt x="325" y="1035"/>
                      <a:pt x="326" y="1035"/>
                      <a:pt x="326" y="1035"/>
                    </a:cubicBezTo>
                    <a:cubicBezTo>
                      <a:pt x="326" y="1035"/>
                      <a:pt x="326" y="1035"/>
                      <a:pt x="326" y="1035"/>
                    </a:cubicBezTo>
                    <a:cubicBezTo>
                      <a:pt x="326" y="1035"/>
                      <a:pt x="326" y="1035"/>
                      <a:pt x="326" y="1035"/>
                    </a:cubicBezTo>
                    <a:cubicBezTo>
                      <a:pt x="326" y="1035"/>
                      <a:pt x="321" y="1054"/>
                      <a:pt x="321" y="1054"/>
                    </a:cubicBezTo>
                    <a:cubicBezTo>
                      <a:pt x="321" y="1054"/>
                      <a:pt x="320" y="1054"/>
                      <a:pt x="320" y="1054"/>
                    </a:cubicBezTo>
                    <a:cubicBezTo>
                      <a:pt x="320" y="1054"/>
                      <a:pt x="320" y="1054"/>
                      <a:pt x="320" y="1054"/>
                    </a:cubicBezTo>
                    <a:cubicBezTo>
                      <a:pt x="318" y="1055"/>
                      <a:pt x="316" y="1055"/>
                      <a:pt x="314" y="1056"/>
                    </a:cubicBezTo>
                    <a:cubicBezTo>
                      <a:pt x="313" y="1056"/>
                      <a:pt x="311" y="1056"/>
                      <a:pt x="310" y="1056"/>
                    </a:cubicBezTo>
                    <a:cubicBezTo>
                      <a:pt x="308" y="1056"/>
                      <a:pt x="307" y="1056"/>
                      <a:pt x="306" y="1056"/>
                    </a:cubicBezTo>
                    <a:cubicBezTo>
                      <a:pt x="304" y="1055"/>
                      <a:pt x="302" y="1054"/>
                      <a:pt x="300" y="1053"/>
                    </a:cubicBezTo>
                    <a:cubicBezTo>
                      <a:pt x="300" y="1053"/>
                      <a:pt x="299" y="1053"/>
                      <a:pt x="299" y="1052"/>
                    </a:cubicBezTo>
                    <a:cubicBezTo>
                      <a:pt x="299" y="1052"/>
                      <a:pt x="299" y="1052"/>
                      <a:pt x="299" y="1052"/>
                    </a:cubicBezTo>
                    <a:cubicBezTo>
                      <a:pt x="299" y="1052"/>
                      <a:pt x="299" y="1052"/>
                      <a:pt x="299" y="1052"/>
                    </a:cubicBezTo>
                    <a:cubicBezTo>
                      <a:pt x="299" y="1052"/>
                      <a:pt x="299" y="1052"/>
                      <a:pt x="299" y="1052"/>
                    </a:cubicBezTo>
                    <a:cubicBezTo>
                      <a:pt x="299" y="1052"/>
                      <a:pt x="299" y="1052"/>
                      <a:pt x="299" y="1052"/>
                    </a:cubicBezTo>
                    <a:cubicBezTo>
                      <a:pt x="299" y="1052"/>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3"/>
                      <a:pt x="304" y="1033"/>
                      <a:pt x="305" y="1034"/>
                    </a:cubicBezTo>
                    <a:close/>
                    <a:moveTo>
                      <a:pt x="292" y="1028"/>
                    </a:moveTo>
                    <a:cubicBezTo>
                      <a:pt x="295" y="1028"/>
                      <a:pt x="297" y="1029"/>
                      <a:pt x="299" y="1030"/>
                    </a:cubicBezTo>
                    <a:cubicBezTo>
                      <a:pt x="299" y="1030"/>
                      <a:pt x="299" y="1030"/>
                      <a:pt x="299" y="1030"/>
                    </a:cubicBezTo>
                    <a:cubicBezTo>
                      <a:pt x="300" y="1030"/>
                      <a:pt x="301" y="1031"/>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3"/>
                      <a:pt x="302" y="1033"/>
                      <a:pt x="302" y="1033"/>
                    </a:cubicBezTo>
                    <a:cubicBezTo>
                      <a:pt x="300" y="1039"/>
                      <a:pt x="300" y="1039"/>
                      <a:pt x="300" y="1039"/>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5" y="1049"/>
                      <a:pt x="294" y="1049"/>
                      <a:pt x="292" y="1048"/>
                    </a:cubicBezTo>
                    <a:cubicBezTo>
                      <a:pt x="291" y="1048"/>
                      <a:pt x="290" y="1047"/>
                      <a:pt x="288" y="1047"/>
                    </a:cubicBezTo>
                    <a:cubicBezTo>
                      <a:pt x="285" y="1047"/>
                      <a:pt x="281" y="1047"/>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81" y="1032"/>
                      <a:pt x="281" y="1032"/>
                      <a:pt x="281" y="1032"/>
                    </a:cubicBezTo>
                    <a:cubicBezTo>
                      <a:pt x="281" y="1031"/>
                      <a:pt x="281" y="1031"/>
                      <a:pt x="281" y="1031"/>
                    </a:cubicBezTo>
                    <a:cubicBezTo>
                      <a:pt x="281" y="1030"/>
                      <a:pt x="282" y="1030"/>
                      <a:pt x="282" y="1030"/>
                    </a:cubicBezTo>
                    <a:cubicBezTo>
                      <a:pt x="282" y="1030"/>
                      <a:pt x="282" y="1030"/>
                      <a:pt x="282" y="1030"/>
                    </a:cubicBezTo>
                    <a:cubicBezTo>
                      <a:pt x="284" y="1030"/>
                      <a:pt x="286" y="1029"/>
                      <a:pt x="287" y="1029"/>
                    </a:cubicBezTo>
                    <a:cubicBezTo>
                      <a:pt x="289" y="1028"/>
                      <a:pt x="291" y="1028"/>
                      <a:pt x="292" y="1028"/>
                    </a:cubicBezTo>
                    <a:close/>
                    <a:moveTo>
                      <a:pt x="478" y="1033"/>
                    </a:moveTo>
                    <a:cubicBezTo>
                      <a:pt x="469" y="1033"/>
                      <a:pt x="462" y="1040"/>
                      <a:pt x="462" y="1048"/>
                    </a:cubicBezTo>
                    <a:cubicBezTo>
                      <a:pt x="462" y="1052"/>
                      <a:pt x="464" y="1056"/>
                      <a:pt x="467" y="1059"/>
                    </a:cubicBezTo>
                    <a:cubicBezTo>
                      <a:pt x="460" y="1068"/>
                      <a:pt x="460" y="1068"/>
                      <a:pt x="460" y="1068"/>
                    </a:cubicBezTo>
                    <a:cubicBezTo>
                      <a:pt x="463" y="1070"/>
                      <a:pt x="463" y="1070"/>
                      <a:pt x="463" y="1070"/>
                    </a:cubicBezTo>
                    <a:cubicBezTo>
                      <a:pt x="470" y="1061"/>
                      <a:pt x="470" y="1061"/>
                      <a:pt x="470" y="1061"/>
                    </a:cubicBezTo>
                    <a:cubicBezTo>
                      <a:pt x="472" y="1063"/>
                      <a:pt x="475" y="1064"/>
                      <a:pt x="478" y="1064"/>
                    </a:cubicBezTo>
                    <a:cubicBezTo>
                      <a:pt x="486" y="1064"/>
                      <a:pt x="493" y="1057"/>
                      <a:pt x="493" y="1048"/>
                    </a:cubicBezTo>
                    <a:cubicBezTo>
                      <a:pt x="493" y="1040"/>
                      <a:pt x="486" y="1033"/>
                      <a:pt x="478" y="1033"/>
                    </a:cubicBezTo>
                    <a:close/>
                    <a:moveTo>
                      <a:pt x="478" y="1060"/>
                    </a:moveTo>
                    <a:cubicBezTo>
                      <a:pt x="471" y="1060"/>
                      <a:pt x="466" y="1055"/>
                      <a:pt x="466" y="1048"/>
                    </a:cubicBezTo>
                    <a:cubicBezTo>
                      <a:pt x="466" y="1042"/>
                      <a:pt x="471" y="1037"/>
                      <a:pt x="478" y="1037"/>
                    </a:cubicBezTo>
                    <a:cubicBezTo>
                      <a:pt x="484" y="1037"/>
                      <a:pt x="489" y="1042"/>
                      <a:pt x="489" y="1048"/>
                    </a:cubicBezTo>
                    <a:cubicBezTo>
                      <a:pt x="489" y="1055"/>
                      <a:pt x="484" y="1060"/>
                      <a:pt x="478" y="1060"/>
                    </a:cubicBezTo>
                    <a:close/>
                    <a:moveTo>
                      <a:pt x="602" y="1116"/>
                    </a:moveTo>
                    <a:cubicBezTo>
                      <a:pt x="602" y="1139"/>
                      <a:pt x="584" y="1156"/>
                      <a:pt x="562" y="1156"/>
                    </a:cubicBezTo>
                    <a:cubicBezTo>
                      <a:pt x="40" y="1156"/>
                      <a:pt x="40" y="1156"/>
                      <a:pt x="40" y="1156"/>
                    </a:cubicBezTo>
                    <a:cubicBezTo>
                      <a:pt x="18" y="1156"/>
                      <a:pt x="0" y="1139"/>
                      <a:pt x="0" y="1116"/>
                    </a:cubicBezTo>
                    <a:cubicBezTo>
                      <a:pt x="0" y="40"/>
                      <a:pt x="0" y="40"/>
                      <a:pt x="0" y="40"/>
                    </a:cubicBezTo>
                    <a:cubicBezTo>
                      <a:pt x="0" y="18"/>
                      <a:pt x="18" y="0"/>
                      <a:pt x="40" y="0"/>
                    </a:cubicBezTo>
                    <a:cubicBezTo>
                      <a:pt x="562" y="0"/>
                      <a:pt x="562" y="0"/>
                      <a:pt x="562" y="0"/>
                    </a:cubicBezTo>
                    <a:cubicBezTo>
                      <a:pt x="584" y="0"/>
                      <a:pt x="602" y="18"/>
                      <a:pt x="602" y="40"/>
                    </a:cubicBezTo>
                    <a:lnTo>
                      <a:pt x="602" y="1116"/>
                    </a:lnTo>
                    <a:close/>
                    <a:moveTo>
                      <a:pt x="273" y="379"/>
                    </a:moveTo>
                    <a:cubicBezTo>
                      <a:pt x="95" y="379"/>
                      <a:pt x="95" y="379"/>
                      <a:pt x="95" y="379"/>
                    </a:cubicBezTo>
                    <a:cubicBezTo>
                      <a:pt x="95" y="202"/>
                      <a:pt x="95" y="202"/>
                      <a:pt x="95" y="202"/>
                    </a:cubicBezTo>
                    <a:cubicBezTo>
                      <a:pt x="273" y="202"/>
                      <a:pt x="273" y="202"/>
                      <a:pt x="273" y="202"/>
                    </a:cubicBezTo>
                    <a:lnTo>
                      <a:pt x="273" y="379"/>
                    </a:lnTo>
                    <a:close/>
                    <a:moveTo>
                      <a:pt x="95" y="769"/>
                    </a:moveTo>
                    <a:cubicBezTo>
                      <a:pt x="273" y="769"/>
                      <a:pt x="273" y="769"/>
                      <a:pt x="273" y="769"/>
                    </a:cubicBezTo>
                    <a:cubicBezTo>
                      <a:pt x="273" y="911"/>
                      <a:pt x="273" y="911"/>
                      <a:pt x="273" y="911"/>
                    </a:cubicBezTo>
                    <a:cubicBezTo>
                      <a:pt x="95" y="911"/>
                      <a:pt x="95" y="911"/>
                      <a:pt x="95" y="911"/>
                    </a:cubicBezTo>
                    <a:lnTo>
                      <a:pt x="95" y="769"/>
                    </a:lnTo>
                    <a:close/>
                    <a:moveTo>
                      <a:pt x="95" y="581"/>
                    </a:moveTo>
                    <a:cubicBezTo>
                      <a:pt x="462" y="581"/>
                      <a:pt x="462" y="581"/>
                      <a:pt x="462" y="581"/>
                    </a:cubicBezTo>
                    <a:cubicBezTo>
                      <a:pt x="462" y="758"/>
                      <a:pt x="462" y="758"/>
                      <a:pt x="462" y="758"/>
                    </a:cubicBezTo>
                    <a:cubicBezTo>
                      <a:pt x="95" y="758"/>
                      <a:pt x="95" y="758"/>
                      <a:pt x="95" y="758"/>
                    </a:cubicBezTo>
                    <a:lnTo>
                      <a:pt x="95" y="581"/>
                    </a:lnTo>
                    <a:close/>
                    <a:moveTo>
                      <a:pt x="284" y="391"/>
                    </a:moveTo>
                    <a:cubicBezTo>
                      <a:pt x="462" y="391"/>
                      <a:pt x="462" y="391"/>
                      <a:pt x="462" y="391"/>
                    </a:cubicBezTo>
                    <a:cubicBezTo>
                      <a:pt x="462" y="568"/>
                      <a:pt x="462" y="568"/>
                      <a:pt x="462" y="568"/>
                    </a:cubicBezTo>
                    <a:cubicBezTo>
                      <a:pt x="284" y="568"/>
                      <a:pt x="284" y="568"/>
                      <a:pt x="284" y="568"/>
                    </a:cubicBezTo>
                    <a:lnTo>
                      <a:pt x="284" y="391"/>
                    </a:lnTo>
                    <a:close/>
                    <a:moveTo>
                      <a:pt x="273" y="568"/>
                    </a:moveTo>
                    <a:cubicBezTo>
                      <a:pt x="95" y="568"/>
                      <a:pt x="95" y="568"/>
                      <a:pt x="95" y="568"/>
                    </a:cubicBezTo>
                    <a:cubicBezTo>
                      <a:pt x="95" y="391"/>
                      <a:pt x="95" y="391"/>
                      <a:pt x="95" y="391"/>
                    </a:cubicBezTo>
                    <a:cubicBezTo>
                      <a:pt x="273" y="391"/>
                      <a:pt x="273" y="391"/>
                      <a:pt x="273" y="391"/>
                    </a:cubicBezTo>
                    <a:lnTo>
                      <a:pt x="273" y="568"/>
                    </a:lnTo>
                    <a:close/>
                    <a:moveTo>
                      <a:pt x="284" y="769"/>
                    </a:moveTo>
                    <a:cubicBezTo>
                      <a:pt x="462" y="769"/>
                      <a:pt x="462" y="769"/>
                      <a:pt x="462" y="769"/>
                    </a:cubicBezTo>
                    <a:cubicBezTo>
                      <a:pt x="462" y="911"/>
                      <a:pt x="462" y="911"/>
                      <a:pt x="462" y="911"/>
                    </a:cubicBezTo>
                    <a:cubicBezTo>
                      <a:pt x="284" y="911"/>
                      <a:pt x="284" y="911"/>
                      <a:pt x="284" y="911"/>
                    </a:cubicBezTo>
                    <a:lnTo>
                      <a:pt x="284" y="769"/>
                    </a:lnTo>
                    <a:close/>
                    <a:moveTo>
                      <a:pt x="462" y="202"/>
                    </a:moveTo>
                    <a:cubicBezTo>
                      <a:pt x="462" y="379"/>
                      <a:pt x="462" y="379"/>
                      <a:pt x="462" y="379"/>
                    </a:cubicBezTo>
                    <a:cubicBezTo>
                      <a:pt x="284" y="379"/>
                      <a:pt x="284" y="379"/>
                      <a:pt x="284" y="379"/>
                    </a:cubicBezTo>
                    <a:cubicBezTo>
                      <a:pt x="284" y="202"/>
                      <a:pt x="284" y="202"/>
                      <a:pt x="284" y="202"/>
                    </a:cubicBezTo>
                    <a:lnTo>
                      <a:pt x="462" y="202"/>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nvGrpSpPr>
              <p:cNvPr id="193" name="Group 192"/>
              <p:cNvGrpSpPr/>
              <p:nvPr/>
            </p:nvGrpSpPr>
            <p:grpSpPr>
              <a:xfrm>
                <a:off x="3113590" y="4171955"/>
                <a:ext cx="460636" cy="324928"/>
                <a:chOff x="6432939" y="4098201"/>
                <a:chExt cx="709174" cy="500243"/>
              </a:xfrm>
              <a:grpFill/>
            </p:grpSpPr>
            <p:sp>
              <p:nvSpPr>
                <p:cNvPr id="194" name="Rounded Rectangle 6"/>
                <p:cNvSpPr>
                  <a:spLocks noChangeAspect="1"/>
                </p:cNvSpPr>
                <p:nvPr/>
              </p:nvSpPr>
              <p:spPr bwMode="black">
                <a:xfrm rot="16200000">
                  <a:off x="6537404" y="3993736"/>
                  <a:ext cx="500243" cy="709174"/>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grp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sp>
              <p:nvSpPr>
                <p:cNvPr id="195" name="Freeform 6"/>
                <p:cNvSpPr>
                  <a:spLocks noEditPoints="1"/>
                </p:cNvSpPr>
                <p:nvPr/>
              </p:nvSpPr>
              <p:spPr bwMode="auto">
                <a:xfrm rot="5400000">
                  <a:off x="6590383" y="4115019"/>
                  <a:ext cx="329607" cy="503240"/>
                </a:xfrm>
                <a:custGeom>
                  <a:avLst/>
                  <a:gdLst>
                    <a:gd name="T0" fmla="*/ 448 w 448"/>
                    <a:gd name="T1" fmla="*/ 0 h 684"/>
                    <a:gd name="T2" fmla="*/ 448 w 448"/>
                    <a:gd name="T3" fmla="*/ 207 h 684"/>
                    <a:gd name="T4" fmla="*/ 241 w 448"/>
                    <a:gd name="T5" fmla="*/ 207 h 684"/>
                    <a:gd name="T6" fmla="*/ 241 w 448"/>
                    <a:gd name="T7" fmla="*/ 0 h 684"/>
                    <a:gd name="T8" fmla="*/ 448 w 448"/>
                    <a:gd name="T9" fmla="*/ 0 h 684"/>
                    <a:gd name="T10" fmla="*/ 241 w 448"/>
                    <a:gd name="T11" fmla="*/ 238 h 684"/>
                    <a:gd name="T12" fmla="*/ 241 w 448"/>
                    <a:gd name="T13" fmla="*/ 446 h 684"/>
                    <a:gd name="T14" fmla="*/ 448 w 448"/>
                    <a:gd name="T15" fmla="*/ 446 h 684"/>
                    <a:gd name="T16" fmla="*/ 448 w 448"/>
                    <a:gd name="T17" fmla="*/ 238 h 684"/>
                    <a:gd name="T18" fmla="*/ 241 w 448"/>
                    <a:gd name="T19" fmla="*/ 238 h 684"/>
                    <a:gd name="T20" fmla="*/ 0 w 448"/>
                    <a:gd name="T21" fmla="*/ 0 h 684"/>
                    <a:gd name="T22" fmla="*/ 0 w 448"/>
                    <a:gd name="T23" fmla="*/ 207 h 684"/>
                    <a:gd name="T24" fmla="*/ 210 w 448"/>
                    <a:gd name="T25" fmla="*/ 207 h 684"/>
                    <a:gd name="T26" fmla="*/ 210 w 448"/>
                    <a:gd name="T27" fmla="*/ 0 h 684"/>
                    <a:gd name="T28" fmla="*/ 0 w 448"/>
                    <a:gd name="T29" fmla="*/ 0 h 684"/>
                    <a:gd name="T30" fmla="*/ 0 w 448"/>
                    <a:gd name="T31" fmla="*/ 238 h 684"/>
                    <a:gd name="T32" fmla="*/ 0 w 448"/>
                    <a:gd name="T33" fmla="*/ 446 h 684"/>
                    <a:gd name="T34" fmla="*/ 210 w 448"/>
                    <a:gd name="T35" fmla="*/ 446 h 684"/>
                    <a:gd name="T36" fmla="*/ 210 w 448"/>
                    <a:gd name="T37" fmla="*/ 238 h 684"/>
                    <a:gd name="T38" fmla="*/ 0 w 448"/>
                    <a:gd name="T39" fmla="*/ 238 h 684"/>
                    <a:gd name="T40" fmla="*/ 0 w 448"/>
                    <a:gd name="T41" fmla="*/ 477 h 684"/>
                    <a:gd name="T42" fmla="*/ 0 w 448"/>
                    <a:gd name="T43" fmla="*/ 684 h 684"/>
                    <a:gd name="T44" fmla="*/ 448 w 448"/>
                    <a:gd name="T45" fmla="*/ 684 h 684"/>
                    <a:gd name="T46" fmla="*/ 448 w 448"/>
                    <a:gd name="T47" fmla="*/ 477 h 684"/>
                    <a:gd name="T48" fmla="*/ 0 w 448"/>
                    <a:gd name="T49" fmla="*/ 477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8" h="684">
                      <a:moveTo>
                        <a:pt x="448" y="0"/>
                      </a:moveTo>
                      <a:lnTo>
                        <a:pt x="448" y="207"/>
                      </a:lnTo>
                      <a:lnTo>
                        <a:pt x="241" y="207"/>
                      </a:lnTo>
                      <a:lnTo>
                        <a:pt x="241" y="0"/>
                      </a:lnTo>
                      <a:lnTo>
                        <a:pt x="448" y="0"/>
                      </a:lnTo>
                      <a:close/>
                      <a:moveTo>
                        <a:pt x="241" y="238"/>
                      </a:moveTo>
                      <a:lnTo>
                        <a:pt x="241" y="446"/>
                      </a:lnTo>
                      <a:lnTo>
                        <a:pt x="448" y="446"/>
                      </a:lnTo>
                      <a:lnTo>
                        <a:pt x="448" y="238"/>
                      </a:lnTo>
                      <a:lnTo>
                        <a:pt x="241" y="238"/>
                      </a:lnTo>
                      <a:close/>
                      <a:moveTo>
                        <a:pt x="0" y="0"/>
                      </a:moveTo>
                      <a:lnTo>
                        <a:pt x="0" y="207"/>
                      </a:lnTo>
                      <a:lnTo>
                        <a:pt x="210" y="207"/>
                      </a:lnTo>
                      <a:lnTo>
                        <a:pt x="210" y="0"/>
                      </a:lnTo>
                      <a:lnTo>
                        <a:pt x="0" y="0"/>
                      </a:lnTo>
                      <a:close/>
                      <a:moveTo>
                        <a:pt x="0" y="238"/>
                      </a:moveTo>
                      <a:lnTo>
                        <a:pt x="0" y="446"/>
                      </a:lnTo>
                      <a:lnTo>
                        <a:pt x="210" y="446"/>
                      </a:lnTo>
                      <a:lnTo>
                        <a:pt x="210" y="238"/>
                      </a:lnTo>
                      <a:lnTo>
                        <a:pt x="0" y="238"/>
                      </a:lnTo>
                      <a:close/>
                      <a:moveTo>
                        <a:pt x="0" y="477"/>
                      </a:moveTo>
                      <a:lnTo>
                        <a:pt x="0" y="684"/>
                      </a:lnTo>
                      <a:lnTo>
                        <a:pt x="448" y="684"/>
                      </a:lnTo>
                      <a:lnTo>
                        <a:pt x="448" y="477"/>
                      </a:lnTo>
                      <a:lnTo>
                        <a:pt x="0" y="477"/>
                      </a:lnTo>
                      <a:close/>
                    </a:path>
                  </a:pathLst>
                </a:custGeom>
                <a:grpFill/>
                <a:ln>
                  <a:noFill/>
                </a:ln>
              </p:spPr>
              <p:txBody>
                <a:bodyPr vert="horz" wrap="square" lIns="91436" tIns="45719" rIns="91436" bIns="45719" numCol="1" anchor="t" anchorCtr="0" compatLnSpc="1">
                  <a:prstTxWarp prst="textNoShape">
                    <a:avLst/>
                  </a:prstTxWarp>
                </a:bodyPr>
                <a:lstStyle/>
                <a:p>
                  <a:pPr defTabSz="914184"/>
                  <a:endParaRPr lang="en-US" sz="1700" dirty="0">
                    <a:solidFill>
                      <a:srgbClr val="000000"/>
                    </a:solidFill>
                  </a:endParaRPr>
                </a:p>
              </p:txBody>
            </p:sp>
          </p:grpSp>
        </p:grpSp>
        <p:sp>
          <p:nvSpPr>
            <p:cNvPr id="185" name="Freeform 30"/>
            <p:cNvSpPr>
              <a:spLocks noChangeAspect="1" noEditPoints="1"/>
            </p:cNvSpPr>
            <p:nvPr/>
          </p:nvSpPr>
          <p:spPr bwMode="auto">
            <a:xfrm>
              <a:off x="1355590" y="5623993"/>
              <a:ext cx="291077" cy="342710"/>
            </a:xfrm>
            <a:custGeom>
              <a:avLst/>
              <a:gdLst>
                <a:gd name="T0" fmla="*/ 115 w 191"/>
                <a:gd name="T1" fmla="*/ 158 h 225"/>
                <a:gd name="T2" fmla="*/ 132 w 191"/>
                <a:gd name="T3" fmla="*/ 185 h 225"/>
                <a:gd name="T4" fmla="*/ 21 w 191"/>
                <a:gd name="T5" fmla="*/ 185 h 225"/>
                <a:gd name="T6" fmla="*/ 0 w 191"/>
                <a:gd name="T7" fmla="*/ 164 h 225"/>
                <a:gd name="T8" fmla="*/ 0 w 191"/>
                <a:gd name="T9" fmla="*/ 21 h 225"/>
                <a:gd name="T10" fmla="*/ 21 w 191"/>
                <a:gd name="T11" fmla="*/ 0 h 225"/>
                <a:gd name="T12" fmla="*/ 163 w 191"/>
                <a:gd name="T13" fmla="*/ 0 h 225"/>
                <a:gd name="T14" fmla="*/ 185 w 191"/>
                <a:gd name="T15" fmla="*/ 21 h 225"/>
                <a:gd name="T16" fmla="*/ 185 w 191"/>
                <a:gd name="T17" fmla="*/ 164 h 225"/>
                <a:gd name="T18" fmla="*/ 181 w 191"/>
                <a:gd name="T19" fmla="*/ 175 h 225"/>
                <a:gd name="T20" fmla="*/ 154 w 191"/>
                <a:gd name="T21" fmla="*/ 133 h 225"/>
                <a:gd name="T22" fmla="*/ 157 w 191"/>
                <a:gd name="T23" fmla="*/ 63 h 225"/>
                <a:gd name="T24" fmla="*/ 70 w 191"/>
                <a:gd name="T25" fmla="*/ 43 h 225"/>
                <a:gd name="T26" fmla="*/ 51 w 191"/>
                <a:gd name="T27" fmla="*/ 130 h 225"/>
                <a:gd name="T28" fmla="*/ 115 w 191"/>
                <a:gd name="T29" fmla="*/ 158 h 225"/>
                <a:gd name="T30" fmla="*/ 183 w 191"/>
                <a:gd name="T31" fmla="*/ 221 h 225"/>
                <a:gd name="T32" fmla="*/ 165 w 191"/>
                <a:gd name="T33" fmla="*/ 217 h 225"/>
                <a:gd name="T34" fmla="*/ 120 w 191"/>
                <a:gd name="T35" fmla="*/ 146 h 225"/>
                <a:gd name="T36" fmla="*/ 59 w 191"/>
                <a:gd name="T37" fmla="*/ 124 h 225"/>
                <a:gd name="T38" fmla="*/ 75 w 191"/>
                <a:gd name="T39" fmla="*/ 52 h 225"/>
                <a:gd name="T40" fmla="*/ 148 w 191"/>
                <a:gd name="T41" fmla="*/ 68 h 225"/>
                <a:gd name="T42" fmla="*/ 142 w 191"/>
                <a:gd name="T43" fmla="*/ 132 h 225"/>
                <a:gd name="T44" fmla="*/ 187 w 191"/>
                <a:gd name="T45" fmla="*/ 203 h 225"/>
                <a:gd name="T46" fmla="*/ 183 w 191"/>
                <a:gd name="T47" fmla="*/ 221 h 225"/>
                <a:gd name="T48" fmla="*/ 144 w 191"/>
                <a:gd name="T49" fmla="*/ 71 h 225"/>
                <a:gd name="T50" fmla="*/ 78 w 191"/>
                <a:gd name="T51" fmla="*/ 56 h 225"/>
                <a:gd name="T52" fmla="*/ 64 w 191"/>
                <a:gd name="T53" fmla="*/ 122 h 225"/>
                <a:gd name="T54" fmla="*/ 129 w 191"/>
                <a:gd name="T55" fmla="*/ 136 h 225"/>
                <a:gd name="T56" fmla="*/ 144 w 191"/>
                <a:gd name="T57" fmla="*/ 7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1" h="225">
                  <a:moveTo>
                    <a:pt x="115" y="158"/>
                  </a:moveTo>
                  <a:cubicBezTo>
                    <a:pt x="132" y="185"/>
                    <a:pt x="132" y="185"/>
                    <a:pt x="132" y="185"/>
                  </a:cubicBezTo>
                  <a:cubicBezTo>
                    <a:pt x="21" y="185"/>
                    <a:pt x="21" y="185"/>
                    <a:pt x="21" y="185"/>
                  </a:cubicBezTo>
                  <a:cubicBezTo>
                    <a:pt x="9" y="185"/>
                    <a:pt x="0" y="175"/>
                    <a:pt x="0" y="164"/>
                  </a:cubicBezTo>
                  <a:cubicBezTo>
                    <a:pt x="0" y="21"/>
                    <a:pt x="0" y="21"/>
                    <a:pt x="0" y="21"/>
                  </a:cubicBezTo>
                  <a:cubicBezTo>
                    <a:pt x="0" y="9"/>
                    <a:pt x="9" y="0"/>
                    <a:pt x="21" y="0"/>
                  </a:cubicBezTo>
                  <a:cubicBezTo>
                    <a:pt x="163" y="0"/>
                    <a:pt x="163" y="0"/>
                    <a:pt x="163" y="0"/>
                  </a:cubicBezTo>
                  <a:cubicBezTo>
                    <a:pt x="175" y="0"/>
                    <a:pt x="185" y="9"/>
                    <a:pt x="185" y="21"/>
                  </a:cubicBezTo>
                  <a:cubicBezTo>
                    <a:pt x="185" y="164"/>
                    <a:pt x="185" y="164"/>
                    <a:pt x="185" y="164"/>
                  </a:cubicBezTo>
                  <a:cubicBezTo>
                    <a:pt x="185" y="168"/>
                    <a:pt x="183" y="172"/>
                    <a:pt x="181" y="175"/>
                  </a:cubicBezTo>
                  <a:cubicBezTo>
                    <a:pt x="154" y="133"/>
                    <a:pt x="154" y="133"/>
                    <a:pt x="154" y="133"/>
                  </a:cubicBezTo>
                  <a:cubicBezTo>
                    <a:pt x="169" y="112"/>
                    <a:pt x="170" y="84"/>
                    <a:pt x="157" y="63"/>
                  </a:cubicBezTo>
                  <a:cubicBezTo>
                    <a:pt x="138" y="33"/>
                    <a:pt x="99" y="25"/>
                    <a:pt x="70" y="43"/>
                  </a:cubicBezTo>
                  <a:cubicBezTo>
                    <a:pt x="41" y="62"/>
                    <a:pt x="32" y="101"/>
                    <a:pt x="51" y="130"/>
                  </a:cubicBezTo>
                  <a:cubicBezTo>
                    <a:pt x="65" y="152"/>
                    <a:pt x="90" y="163"/>
                    <a:pt x="115" y="158"/>
                  </a:cubicBezTo>
                  <a:close/>
                  <a:moveTo>
                    <a:pt x="183" y="221"/>
                  </a:moveTo>
                  <a:cubicBezTo>
                    <a:pt x="177" y="225"/>
                    <a:pt x="169" y="223"/>
                    <a:pt x="165" y="217"/>
                  </a:cubicBezTo>
                  <a:cubicBezTo>
                    <a:pt x="120" y="146"/>
                    <a:pt x="120" y="146"/>
                    <a:pt x="120" y="146"/>
                  </a:cubicBezTo>
                  <a:cubicBezTo>
                    <a:pt x="98" y="153"/>
                    <a:pt x="72" y="145"/>
                    <a:pt x="59" y="124"/>
                  </a:cubicBezTo>
                  <a:cubicBezTo>
                    <a:pt x="44" y="100"/>
                    <a:pt x="51" y="67"/>
                    <a:pt x="75" y="52"/>
                  </a:cubicBezTo>
                  <a:cubicBezTo>
                    <a:pt x="100" y="36"/>
                    <a:pt x="132" y="44"/>
                    <a:pt x="148" y="68"/>
                  </a:cubicBezTo>
                  <a:cubicBezTo>
                    <a:pt x="161" y="89"/>
                    <a:pt x="158" y="115"/>
                    <a:pt x="142" y="132"/>
                  </a:cubicBezTo>
                  <a:cubicBezTo>
                    <a:pt x="187" y="203"/>
                    <a:pt x="187" y="203"/>
                    <a:pt x="187" y="203"/>
                  </a:cubicBezTo>
                  <a:cubicBezTo>
                    <a:pt x="191" y="209"/>
                    <a:pt x="189" y="217"/>
                    <a:pt x="183" y="221"/>
                  </a:cubicBezTo>
                  <a:close/>
                  <a:moveTo>
                    <a:pt x="144" y="71"/>
                  </a:moveTo>
                  <a:cubicBezTo>
                    <a:pt x="129" y="49"/>
                    <a:pt x="100" y="42"/>
                    <a:pt x="78" y="56"/>
                  </a:cubicBezTo>
                  <a:cubicBezTo>
                    <a:pt x="56" y="70"/>
                    <a:pt x="50" y="100"/>
                    <a:pt x="64" y="122"/>
                  </a:cubicBezTo>
                  <a:cubicBezTo>
                    <a:pt x="78" y="144"/>
                    <a:pt x="107" y="150"/>
                    <a:pt x="129" y="136"/>
                  </a:cubicBezTo>
                  <a:cubicBezTo>
                    <a:pt x="151" y="122"/>
                    <a:pt x="158" y="93"/>
                    <a:pt x="144" y="7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nvGrpSpPr>
            <p:cNvPr id="186" name="Group 185"/>
            <p:cNvGrpSpPr/>
            <p:nvPr/>
          </p:nvGrpSpPr>
          <p:grpSpPr>
            <a:xfrm>
              <a:off x="1869003" y="5652436"/>
              <a:ext cx="684051" cy="285824"/>
              <a:chOff x="5416547" y="3144838"/>
              <a:chExt cx="1352553" cy="565150"/>
            </a:xfrm>
            <a:solidFill>
              <a:schemeClr val="bg1"/>
            </a:solidFill>
          </p:grpSpPr>
          <p:sp>
            <p:nvSpPr>
              <p:cNvPr id="188" name="Freeform 21"/>
              <p:cNvSpPr>
                <a:spLocks/>
              </p:cNvSpPr>
              <p:nvPr/>
            </p:nvSpPr>
            <p:spPr bwMode="auto">
              <a:xfrm>
                <a:off x="5435600" y="3144838"/>
                <a:ext cx="1333500" cy="561975"/>
              </a:xfrm>
              <a:custGeom>
                <a:avLst/>
                <a:gdLst>
                  <a:gd name="T0" fmla="*/ 316 w 353"/>
                  <a:gd name="T1" fmla="*/ 100 h 147"/>
                  <a:gd name="T2" fmla="*/ 314 w 353"/>
                  <a:gd name="T3" fmla="*/ 97 h 147"/>
                  <a:gd name="T4" fmla="*/ 351 w 353"/>
                  <a:gd name="T5" fmla="*/ 74 h 147"/>
                  <a:gd name="T6" fmla="*/ 47 w 353"/>
                  <a:gd name="T7" fmla="*/ 0 h 147"/>
                  <a:gd name="T8" fmla="*/ 0 w 353"/>
                  <a:gd name="T9" fmla="*/ 16 h 147"/>
                  <a:gd name="T10" fmla="*/ 1 w 353"/>
                  <a:gd name="T11" fmla="*/ 17 h 147"/>
                  <a:gd name="T12" fmla="*/ 304 w 353"/>
                  <a:gd name="T13" fmla="*/ 98 h 147"/>
                  <a:gd name="T14" fmla="*/ 312 w 353"/>
                  <a:gd name="T15" fmla="*/ 108 h 147"/>
                  <a:gd name="T16" fmla="*/ 312 w 353"/>
                  <a:gd name="T17" fmla="*/ 144 h 147"/>
                  <a:gd name="T18" fmla="*/ 312 w 353"/>
                  <a:gd name="T19" fmla="*/ 147 h 147"/>
                  <a:gd name="T20" fmla="*/ 353 w 353"/>
                  <a:gd name="T21" fmla="*/ 77 h 147"/>
                  <a:gd name="T22" fmla="*/ 316 w 353"/>
                  <a:gd name="T23" fmla="*/ 10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3" h="147">
                    <a:moveTo>
                      <a:pt x="316" y="100"/>
                    </a:moveTo>
                    <a:cubicBezTo>
                      <a:pt x="314" y="97"/>
                      <a:pt x="314" y="97"/>
                      <a:pt x="314" y="97"/>
                    </a:cubicBezTo>
                    <a:cubicBezTo>
                      <a:pt x="351" y="74"/>
                      <a:pt x="351" y="74"/>
                      <a:pt x="351" y="74"/>
                    </a:cubicBezTo>
                    <a:cubicBezTo>
                      <a:pt x="47" y="0"/>
                      <a:pt x="47" y="0"/>
                      <a:pt x="47" y="0"/>
                    </a:cubicBezTo>
                    <a:cubicBezTo>
                      <a:pt x="0" y="16"/>
                      <a:pt x="0" y="16"/>
                      <a:pt x="0" y="16"/>
                    </a:cubicBezTo>
                    <a:cubicBezTo>
                      <a:pt x="1" y="16"/>
                      <a:pt x="1" y="16"/>
                      <a:pt x="1" y="17"/>
                    </a:cubicBezTo>
                    <a:cubicBezTo>
                      <a:pt x="304" y="98"/>
                      <a:pt x="304" y="98"/>
                      <a:pt x="304" y="98"/>
                    </a:cubicBezTo>
                    <a:cubicBezTo>
                      <a:pt x="309" y="99"/>
                      <a:pt x="312" y="104"/>
                      <a:pt x="312" y="108"/>
                    </a:cubicBezTo>
                    <a:cubicBezTo>
                      <a:pt x="312" y="144"/>
                      <a:pt x="312" y="144"/>
                      <a:pt x="312" y="144"/>
                    </a:cubicBezTo>
                    <a:cubicBezTo>
                      <a:pt x="312" y="145"/>
                      <a:pt x="312" y="146"/>
                      <a:pt x="312" y="147"/>
                    </a:cubicBezTo>
                    <a:cubicBezTo>
                      <a:pt x="347" y="128"/>
                      <a:pt x="352" y="86"/>
                      <a:pt x="353" y="77"/>
                    </a:cubicBezTo>
                    <a:lnTo>
                      <a:pt x="316"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189" name="Freeform 22"/>
              <p:cNvSpPr>
                <a:spLocks noEditPoints="1"/>
              </p:cNvSpPr>
              <p:nvPr/>
            </p:nvSpPr>
            <p:spPr bwMode="auto">
              <a:xfrm>
                <a:off x="5416547" y="3216276"/>
                <a:ext cx="1185862" cy="493712"/>
              </a:xfrm>
              <a:custGeom>
                <a:avLst/>
                <a:gdLst>
                  <a:gd name="T0" fmla="*/ 308 w 314"/>
                  <a:gd name="T1" fmla="*/ 82 h 129"/>
                  <a:gd name="T2" fmla="*/ 5 w 314"/>
                  <a:gd name="T3" fmla="*/ 0 h 129"/>
                  <a:gd name="T4" fmla="*/ 4 w 314"/>
                  <a:gd name="T5" fmla="*/ 0 h 129"/>
                  <a:gd name="T6" fmla="*/ 0 w 314"/>
                  <a:gd name="T7" fmla="*/ 4 h 129"/>
                  <a:gd name="T8" fmla="*/ 0 w 314"/>
                  <a:gd name="T9" fmla="*/ 40 h 129"/>
                  <a:gd name="T10" fmla="*/ 6 w 314"/>
                  <a:gd name="T11" fmla="*/ 48 h 129"/>
                  <a:gd name="T12" fmla="*/ 309 w 314"/>
                  <a:gd name="T13" fmla="*/ 129 h 129"/>
                  <a:gd name="T14" fmla="*/ 313 w 314"/>
                  <a:gd name="T15" fmla="*/ 128 h 129"/>
                  <a:gd name="T16" fmla="*/ 314 w 314"/>
                  <a:gd name="T17" fmla="*/ 125 h 129"/>
                  <a:gd name="T18" fmla="*/ 314 w 314"/>
                  <a:gd name="T19" fmla="*/ 89 h 129"/>
                  <a:gd name="T20" fmla="*/ 308 w 314"/>
                  <a:gd name="T21" fmla="*/ 82 h 129"/>
                  <a:gd name="T22" fmla="*/ 72 w 314"/>
                  <a:gd name="T23" fmla="*/ 54 h 129"/>
                  <a:gd name="T24" fmla="*/ 60 w 314"/>
                  <a:gd name="T25" fmla="*/ 39 h 129"/>
                  <a:gd name="T26" fmla="*/ 72 w 314"/>
                  <a:gd name="T27" fmla="*/ 30 h 129"/>
                  <a:gd name="T28" fmla="*/ 84 w 314"/>
                  <a:gd name="T29" fmla="*/ 45 h 129"/>
                  <a:gd name="T30" fmla="*/ 72 w 314"/>
                  <a:gd name="T31" fmla="*/ 54 h 129"/>
                  <a:gd name="T32" fmla="*/ 139 w 314"/>
                  <a:gd name="T33" fmla="*/ 72 h 129"/>
                  <a:gd name="T34" fmla="*/ 127 w 314"/>
                  <a:gd name="T35" fmla="*/ 57 h 129"/>
                  <a:gd name="T36" fmla="*/ 139 w 314"/>
                  <a:gd name="T37" fmla="*/ 48 h 129"/>
                  <a:gd name="T38" fmla="*/ 151 w 314"/>
                  <a:gd name="T39" fmla="*/ 63 h 129"/>
                  <a:gd name="T40" fmla="*/ 139 w 314"/>
                  <a:gd name="T41" fmla="*/ 72 h 129"/>
                  <a:gd name="T42" fmla="*/ 175 w 314"/>
                  <a:gd name="T43" fmla="*/ 82 h 129"/>
                  <a:gd name="T44" fmla="*/ 163 w 314"/>
                  <a:gd name="T45" fmla="*/ 66 h 129"/>
                  <a:gd name="T46" fmla="*/ 175 w 314"/>
                  <a:gd name="T47" fmla="*/ 57 h 129"/>
                  <a:gd name="T48" fmla="*/ 188 w 314"/>
                  <a:gd name="T49" fmla="*/ 73 h 129"/>
                  <a:gd name="T50" fmla="*/ 175 w 314"/>
                  <a:gd name="T51" fmla="*/ 8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4" h="129">
                    <a:moveTo>
                      <a:pt x="308" y="82"/>
                    </a:moveTo>
                    <a:cubicBezTo>
                      <a:pt x="5" y="0"/>
                      <a:pt x="5" y="0"/>
                      <a:pt x="5" y="0"/>
                    </a:cubicBezTo>
                    <a:cubicBezTo>
                      <a:pt x="5" y="0"/>
                      <a:pt x="4" y="0"/>
                      <a:pt x="4" y="0"/>
                    </a:cubicBezTo>
                    <a:cubicBezTo>
                      <a:pt x="2" y="0"/>
                      <a:pt x="0" y="2"/>
                      <a:pt x="0" y="4"/>
                    </a:cubicBezTo>
                    <a:cubicBezTo>
                      <a:pt x="0" y="40"/>
                      <a:pt x="0" y="40"/>
                      <a:pt x="0" y="40"/>
                    </a:cubicBezTo>
                    <a:cubicBezTo>
                      <a:pt x="0" y="43"/>
                      <a:pt x="3" y="47"/>
                      <a:pt x="6" y="48"/>
                    </a:cubicBezTo>
                    <a:cubicBezTo>
                      <a:pt x="309" y="129"/>
                      <a:pt x="309" y="129"/>
                      <a:pt x="309" y="129"/>
                    </a:cubicBezTo>
                    <a:cubicBezTo>
                      <a:pt x="311" y="129"/>
                      <a:pt x="312" y="129"/>
                      <a:pt x="313" y="128"/>
                    </a:cubicBezTo>
                    <a:cubicBezTo>
                      <a:pt x="314" y="127"/>
                      <a:pt x="314" y="126"/>
                      <a:pt x="314" y="125"/>
                    </a:cubicBezTo>
                    <a:cubicBezTo>
                      <a:pt x="314" y="89"/>
                      <a:pt x="314" y="89"/>
                      <a:pt x="314" y="89"/>
                    </a:cubicBezTo>
                    <a:cubicBezTo>
                      <a:pt x="314" y="86"/>
                      <a:pt x="311" y="82"/>
                      <a:pt x="308" y="82"/>
                    </a:cubicBezTo>
                    <a:close/>
                    <a:moveTo>
                      <a:pt x="72" y="54"/>
                    </a:moveTo>
                    <a:cubicBezTo>
                      <a:pt x="65" y="52"/>
                      <a:pt x="60" y="45"/>
                      <a:pt x="60" y="39"/>
                    </a:cubicBezTo>
                    <a:cubicBezTo>
                      <a:pt x="60" y="32"/>
                      <a:pt x="65" y="28"/>
                      <a:pt x="72" y="30"/>
                    </a:cubicBezTo>
                    <a:cubicBezTo>
                      <a:pt x="79" y="31"/>
                      <a:pt x="84" y="38"/>
                      <a:pt x="84" y="45"/>
                    </a:cubicBezTo>
                    <a:cubicBezTo>
                      <a:pt x="84" y="52"/>
                      <a:pt x="79" y="56"/>
                      <a:pt x="72" y="54"/>
                    </a:cubicBezTo>
                    <a:close/>
                    <a:moveTo>
                      <a:pt x="139" y="72"/>
                    </a:moveTo>
                    <a:cubicBezTo>
                      <a:pt x="132" y="70"/>
                      <a:pt x="127" y="63"/>
                      <a:pt x="127" y="57"/>
                    </a:cubicBezTo>
                    <a:cubicBezTo>
                      <a:pt x="127" y="50"/>
                      <a:pt x="132" y="46"/>
                      <a:pt x="139" y="48"/>
                    </a:cubicBezTo>
                    <a:cubicBezTo>
                      <a:pt x="146" y="49"/>
                      <a:pt x="151" y="56"/>
                      <a:pt x="151" y="63"/>
                    </a:cubicBezTo>
                    <a:cubicBezTo>
                      <a:pt x="151" y="70"/>
                      <a:pt x="146" y="74"/>
                      <a:pt x="139" y="72"/>
                    </a:cubicBezTo>
                    <a:close/>
                    <a:moveTo>
                      <a:pt x="175" y="82"/>
                    </a:moveTo>
                    <a:cubicBezTo>
                      <a:pt x="169" y="80"/>
                      <a:pt x="163" y="73"/>
                      <a:pt x="163" y="66"/>
                    </a:cubicBezTo>
                    <a:cubicBezTo>
                      <a:pt x="163" y="60"/>
                      <a:pt x="169" y="56"/>
                      <a:pt x="175" y="57"/>
                    </a:cubicBezTo>
                    <a:cubicBezTo>
                      <a:pt x="182" y="59"/>
                      <a:pt x="188" y="66"/>
                      <a:pt x="188" y="73"/>
                    </a:cubicBezTo>
                    <a:cubicBezTo>
                      <a:pt x="188" y="80"/>
                      <a:pt x="182" y="84"/>
                      <a:pt x="17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190" name="Freeform 23"/>
              <p:cNvSpPr>
                <a:spLocks/>
              </p:cNvSpPr>
              <p:nvPr/>
            </p:nvSpPr>
            <p:spPr bwMode="auto">
              <a:xfrm>
                <a:off x="6046788" y="3576638"/>
                <a:ext cx="188913" cy="117475"/>
              </a:xfrm>
              <a:custGeom>
                <a:avLst/>
                <a:gdLst>
                  <a:gd name="T0" fmla="*/ 0 w 119"/>
                  <a:gd name="T1" fmla="*/ 0 h 74"/>
                  <a:gd name="T2" fmla="*/ 0 w 119"/>
                  <a:gd name="T3" fmla="*/ 12 h 74"/>
                  <a:gd name="T4" fmla="*/ 88 w 119"/>
                  <a:gd name="T5" fmla="*/ 74 h 74"/>
                  <a:gd name="T6" fmla="*/ 119 w 119"/>
                  <a:gd name="T7" fmla="*/ 50 h 74"/>
                  <a:gd name="T8" fmla="*/ 43 w 119"/>
                  <a:gd name="T9" fmla="*/ 12 h 74"/>
                  <a:gd name="T10" fmla="*/ 0 w 119"/>
                  <a:gd name="T11" fmla="*/ 0 h 74"/>
                </a:gdLst>
                <a:ahLst/>
                <a:cxnLst>
                  <a:cxn ang="0">
                    <a:pos x="T0" y="T1"/>
                  </a:cxn>
                  <a:cxn ang="0">
                    <a:pos x="T2" y="T3"/>
                  </a:cxn>
                  <a:cxn ang="0">
                    <a:pos x="T4" y="T5"/>
                  </a:cxn>
                  <a:cxn ang="0">
                    <a:pos x="T6" y="T7"/>
                  </a:cxn>
                  <a:cxn ang="0">
                    <a:pos x="T8" y="T9"/>
                  </a:cxn>
                  <a:cxn ang="0">
                    <a:pos x="T10" y="T11"/>
                  </a:cxn>
                </a:cxnLst>
                <a:rect l="0" t="0" r="r" b="b"/>
                <a:pathLst>
                  <a:path w="119" h="74">
                    <a:moveTo>
                      <a:pt x="0" y="0"/>
                    </a:moveTo>
                    <a:lnTo>
                      <a:pt x="0" y="12"/>
                    </a:lnTo>
                    <a:lnTo>
                      <a:pt x="88" y="74"/>
                    </a:lnTo>
                    <a:lnTo>
                      <a:pt x="119" y="50"/>
                    </a:lnTo>
                    <a:lnTo>
                      <a:pt x="43" y="1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191" name="Freeform 24"/>
              <p:cNvSpPr>
                <a:spLocks/>
              </p:cNvSpPr>
              <p:nvPr/>
            </p:nvSpPr>
            <p:spPr bwMode="auto">
              <a:xfrm>
                <a:off x="5808663" y="3549651"/>
                <a:ext cx="374650" cy="149225"/>
              </a:xfrm>
              <a:custGeom>
                <a:avLst/>
                <a:gdLst>
                  <a:gd name="T0" fmla="*/ 148 w 236"/>
                  <a:gd name="T1" fmla="*/ 31 h 94"/>
                  <a:gd name="T2" fmla="*/ 148 w 236"/>
                  <a:gd name="T3" fmla="*/ 17 h 94"/>
                  <a:gd name="T4" fmla="*/ 91 w 236"/>
                  <a:gd name="T5" fmla="*/ 0 h 94"/>
                  <a:gd name="T6" fmla="*/ 91 w 236"/>
                  <a:gd name="T7" fmla="*/ 5 h 94"/>
                  <a:gd name="T8" fmla="*/ 53 w 236"/>
                  <a:gd name="T9" fmla="*/ 7 h 94"/>
                  <a:gd name="T10" fmla="*/ 0 w 236"/>
                  <a:gd name="T11" fmla="*/ 29 h 94"/>
                  <a:gd name="T12" fmla="*/ 91 w 236"/>
                  <a:gd name="T13" fmla="*/ 12 h 94"/>
                  <a:gd name="T14" fmla="*/ 91 w 236"/>
                  <a:gd name="T15" fmla="*/ 14 h 94"/>
                  <a:gd name="T16" fmla="*/ 60 w 236"/>
                  <a:gd name="T17" fmla="*/ 19 h 94"/>
                  <a:gd name="T18" fmla="*/ 0 w 236"/>
                  <a:gd name="T19" fmla="*/ 29 h 94"/>
                  <a:gd name="T20" fmla="*/ 119 w 236"/>
                  <a:gd name="T21" fmla="*/ 63 h 94"/>
                  <a:gd name="T22" fmla="*/ 236 w 236"/>
                  <a:gd name="T23" fmla="*/ 94 h 94"/>
                  <a:gd name="T24" fmla="*/ 176 w 236"/>
                  <a:gd name="T25" fmla="*/ 50 h 94"/>
                  <a:gd name="T26" fmla="*/ 148 w 236"/>
                  <a:gd name="T27"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94">
                    <a:moveTo>
                      <a:pt x="148" y="31"/>
                    </a:moveTo>
                    <a:lnTo>
                      <a:pt x="148" y="17"/>
                    </a:lnTo>
                    <a:lnTo>
                      <a:pt x="91" y="0"/>
                    </a:lnTo>
                    <a:lnTo>
                      <a:pt x="91" y="5"/>
                    </a:lnTo>
                    <a:lnTo>
                      <a:pt x="53" y="7"/>
                    </a:lnTo>
                    <a:lnTo>
                      <a:pt x="0" y="29"/>
                    </a:lnTo>
                    <a:lnTo>
                      <a:pt x="91" y="12"/>
                    </a:lnTo>
                    <a:lnTo>
                      <a:pt x="91" y="14"/>
                    </a:lnTo>
                    <a:lnTo>
                      <a:pt x="60" y="19"/>
                    </a:lnTo>
                    <a:lnTo>
                      <a:pt x="0" y="29"/>
                    </a:lnTo>
                    <a:lnTo>
                      <a:pt x="119" y="63"/>
                    </a:lnTo>
                    <a:lnTo>
                      <a:pt x="236" y="94"/>
                    </a:lnTo>
                    <a:lnTo>
                      <a:pt x="176" y="50"/>
                    </a:lnTo>
                    <a:lnTo>
                      <a:pt x="148"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sp>
          <p:nvSpPr>
            <p:cNvPr id="187" name="Freeform 13"/>
            <p:cNvSpPr>
              <a:spLocks noChangeAspect="1" noEditPoints="1"/>
            </p:cNvSpPr>
            <p:nvPr/>
          </p:nvSpPr>
          <p:spPr bwMode="black">
            <a:xfrm>
              <a:off x="2742635" y="5621113"/>
              <a:ext cx="409278" cy="348471"/>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tx1">
                    <a:lumMod val="50000"/>
                  </a:schemeClr>
                </a:solidFill>
                <a:latin typeface="Segoe Light" pitchFamily="34" charset="0"/>
              </a:endParaRPr>
            </a:p>
          </p:txBody>
        </p:sp>
      </p:grpSp>
      <p:grpSp>
        <p:nvGrpSpPr>
          <p:cNvPr id="197" name="Group 196"/>
          <p:cNvGrpSpPr/>
          <p:nvPr/>
        </p:nvGrpSpPr>
        <p:grpSpPr>
          <a:xfrm>
            <a:off x="4366213" y="3905263"/>
            <a:ext cx="731272" cy="1180771"/>
            <a:chOff x="1654067" y="3061822"/>
            <a:chExt cx="316629" cy="432723"/>
          </a:xfrm>
        </p:grpSpPr>
        <p:sp>
          <p:nvSpPr>
            <p:cNvPr id="198" name="Freeform 197"/>
            <p:cNvSpPr/>
            <p:nvPr/>
          </p:nvSpPr>
          <p:spPr>
            <a:xfrm>
              <a:off x="1654067" y="3061822"/>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gradFill>
                    <a:gsLst>
                      <a:gs pos="0">
                        <a:schemeClr val="tx1"/>
                      </a:gs>
                      <a:gs pos="100000">
                        <a:schemeClr val="tx1"/>
                      </a:gs>
                    </a:gsLst>
                    <a:lin ang="5400000" scaled="1"/>
                  </a:gradFill>
                </a:rPr>
                <a:t>Staging</a:t>
              </a:r>
              <a:endParaRPr lang="en-US" sz="1200" dirty="0">
                <a:gradFill>
                  <a:gsLst>
                    <a:gs pos="0">
                      <a:schemeClr val="tx1"/>
                    </a:gs>
                    <a:gs pos="100000">
                      <a:schemeClr val="tx1"/>
                    </a:gs>
                  </a:gsLst>
                  <a:lin ang="5400000" scaled="1"/>
                </a:gradFill>
              </a:endParaRPr>
            </a:p>
          </p:txBody>
        </p:sp>
        <p:sp>
          <p:nvSpPr>
            <p:cNvPr id="199" name="Oval 198"/>
            <p:cNvSpPr/>
            <p:nvPr/>
          </p:nvSpPr>
          <p:spPr>
            <a:xfrm>
              <a:off x="1683843" y="3075398"/>
              <a:ext cx="257076" cy="860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0" name="Group 199"/>
          <p:cNvGrpSpPr/>
          <p:nvPr/>
        </p:nvGrpSpPr>
        <p:grpSpPr>
          <a:xfrm>
            <a:off x="6269382" y="4848110"/>
            <a:ext cx="1234803" cy="1147763"/>
            <a:chOff x="1729819" y="2834923"/>
            <a:chExt cx="316629" cy="432723"/>
          </a:xfrm>
        </p:grpSpPr>
        <p:sp>
          <p:nvSpPr>
            <p:cNvPr id="201" name="Freeform 200"/>
            <p:cNvSpPr/>
            <p:nvPr/>
          </p:nvSpPr>
          <p:spPr>
            <a:xfrm>
              <a:off x="1729819" y="2834923"/>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p:cNvSpPr/>
            <p:nvPr/>
          </p:nvSpPr>
          <p:spPr>
            <a:xfrm>
              <a:off x="1758170" y="2852266"/>
              <a:ext cx="257076" cy="860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Up-Down Arrow 1"/>
          <p:cNvSpPr/>
          <p:nvPr/>
        </p:nvSpPr>
        <p:spPr bwMode="auto">
          <a:xfrm>
            <a:off x="6759752" y="4372723"/>
            <a:ext cx="254063" cy="457200"/>
          </a:xfrm>
          <a:prstGeom prst="upDown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a:solidFill>
                <a:schemeClr val="bg1"/>
              </a:solidFill>
              <a:latin typeface="+mj-lt"/>
              <a:ea typeface="Segoe UI" pitchFamily="34" charset="0"/>
              <a:cs typeface="Segoe UI" pitchFamily="34" charset="0"/>
            </a:endParaRPr>
          </a:p>
        </p:txBody>
      </p:sp>
      <p:sp>
        <p:nvSpPr>
          <p:cNvPr id="6" name="Rectangle 5"/>
          <p:cNvSpPr/>
          <p:nvPr/>
        </p:nvSpPr>
        <p:spPr>
          <a:xfrm>
            <a:off x="7667515" y="3540589"/>
            <a:ext cx="878767" cy="480131"/>
          </a:xfrm>
          <a:prstGeom prst="rect">
            <a:avLst/>
          </a:prstGeom>
        </p:spPr>
        <p:txBody>
          <a:bodyPr wrap="none">
            <a:spAutoFit/>
          </a:bodyPr>
          <a:lstStyle/>
          <a:p>
            <a:pPr>
              <a:lnSpc>
                <a:spcPct val="90000"/>
              </a:lnSpc>
              <a:spcAft>
                <a:spcPts val="600"/>
              </a:spcAft>
            </a:pPr>
            <a:r>
              <a:rPr lang="en-US" sz="1400" dirty="0">
                <a:solidFill>
                  <a:schemeClr val="bg1"/>
                </a:solidFill>
              </a:rPr>
              <a:t>Hot </a:t>
            </a:r>
            <a:r>
              <a:rPr lang="en-US" sz="1400" dirty="0" smtClean="0">
                <a:solidFill>
                  <a:schemeClr val="bg1"/>
                </a:solidFill>
              </a:rPr>
              <a:t>data</a:t>
            </a:r>
            <a:br>
              <a:rPr lang="en-US" sz="1400" dirty="0" smtClean="0">
                <a:solidFill>
                  <a:schemeClr val="bg1"/>
                </a:solidFill>
              </a:rPr>
            </a:br>
            <a:r>
              <a:rPr lang="en-US" sz="1400" dirty="0" smtClean="0">
                <a:solidFill>
                  <a:schemeClr val="bg1"/>
                </a:solidFill>
              </a:rPr>
              <a:t>in </a:t>
            </a:r>
            <a:r>
              <a:rPr lang="en-US" sz="1400" dirty="0">
                <a:solidFill>
                  <a:schemeClr val="bg1"/>
                </a:solidFill>
              </a:rPr>
              <a:t>DW</a:t>
            </a:r>
          </a:p>
        </p:txBody>
      </p:sp>
      <p:sp>
        <p:nvSpPr>
          <p:cNvPr id="204" name="Rectangle 203"/>
          <p:cNvSpPr/>
          <p:nvPr/>
        </p:nvSpPr>
        <p:spPr>
          <a:xfrm>
            <a:off x="7667515" y="5216986"/>
            <a:ext cx="1021433" cy="480131"/>
          </a:xfrm>
          <a:prstGeom prst="rect">
            <a:avLst/>
          </a:prstGeom>
        </p:spPr>
        <p:txBody>
          <a:bodyPr wrap="none">
            <a:spAutoFit/>
          </a:bodyPr>
          <a:lstStyle/>
          <a:p>
            <a:pPr>
              <a:lnSpc>
                <a:spcPct val="90000"/>
              </a:lnSpc>
              <a:spcAft>
                <a:spcPts val="600"/>
              </a:spcAft>
            </a:pPr>
            <a:r>
              <a:rPr lang="en-US" sz="1400" dirty="0" smtClean="0">
                <a:solidFill>
                  <a:schemeClr val="bg1"/>
                </a:solidFill>
              </a:rPr>
              <a:t>Cold data</a:t>
            </a:r>
            <a:br>
              <a:rPr lang="en-US" sz="1400" dirty="0" smtClean="0">
                <a:solidFill>
                  <a:schemeClr val="bg1"/>
                </a:solidFill>
              </a:rPr>
            </a:br>
            <a:r>
              <a:rPr lang="en-US" sz="1400" dirty="0" smtClean="0">
                <a:solidFill>
                  <a:schemeClr val="bg1"/>
                </a:solidFill>
              </a:rPr>
              <a:t>in Hadoop</a:t>
            </a:r>
            <a:endParaRPr lang="en-US" sz="1400" dirty="0">
              <a:solidFill>
                <a:schemeClr val="bg1"/>
              </a:solidFill>
            </a:endParaRPr>
          </a:p>
        </p:txBody>
      </p:sp>
      <p:pic>
        <p:nvPicPr>
          <p:cNvPr id="78" name="Picture 77"/>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6422184" y="5182298"/>
            <a:ext cx="918079" cy="698216"/>
          </a:xfrm>
          <a:prstGeom prst="rect">
            <a:avLst/>
          </a:prstGeom>
        </p:spPr>
      </p:pic>
    </p:spTree>
    <p:extLst>
      <p:ext uri="{BB962C8B-B14F-4D97-AF65-F5344CB8AC3E}">
        <p14:creationId xmlns:p14="http://schemas.microsoft.com/office/powerpoint/2010/main" val="3366437869"/>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Industry use </a:t>
            </a:r>
            <a:r>
              <a:rPr lang="en-US" dirty="0"/>
              <a:t>c</a:t>
            </a:r>
            <a:r>
              <a:rPr lang="en-US" dirty="0" smtClean="0"/>
              <a:t>ases of Hadoop</a:t>
            </a:r>
            <a:endParaRPr lang="en-US" dirty="0"/>
          </a:p>
        </p:txBody>
      </p:sp>
      <p:sp>
        <p:nvSpPr>
          <p:cNvPr id="92" name="Rectangle 91"/>
          <p:cNvSpPr/>
          <p:nvPr/>
        </p:nvSpPr>
        <p:spPr bwMode="auto">
          <a:xfrm>
            <a:off x="284799" y="1223009"/>
            <a:ext cx="2834640" cy="2743200"/>
          </a:xfrm>
          <a:prstGeom prst="rect">
            <a:avLst/>
          </a:prstGeom>
          <a:solidFill>
            <a:schemeClr val="bg1">
              <a:lumMod val="8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r>
              <a:rPr lang="en-US" sz="2400" dirty="0" smtClean="0">
                <a:solidFill>
                  <a:schemeClr val="accent1"/>
                </a:solidFill>
              </a:rPr>
              <a:t>Financial services</a:t>
            </a:r>
            <a:endParaRPr lang="en-US" sz="2400" dirty="0">
              <a:solidFill>
                <a:schemeClr val="accent1"/>
              </a:solidFill>
            </a:endParaRPr>
          </a:p>
        </p:txBody>
      </p:sp>
      <p:sp>
        <p:nvSpPr>
          <p:cNvPr id="93" name="Rectangle 92"/>
          <p:cNvSpPr/>
          <p:nvPr/>
        </p:nvSpPr>
        <p:spPr bwMode="auto">
          <a:xfrm>
            <a:off x="3165441" y="1223009"/>
            <a:ext cx="2834640" cy="2743200"/>
          </a:xfrm>
          <a:prstGeom prst="rect">
            <a:avLst/>
          </a:prstGeom>
          <a:solidFill>
            <a:schemeClr val="bg1">
              <a:lumMod val="8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r>
              <a:rPr lang="en-US" sz="2400" dirty="0" smtClean="0">
                <a:solidFill>
                  <a:schemeClr val="accent1"/>
                </a:solidFill>
              </a:rPr>
              <a:t>Retail</a:t>
            </a:r>
            <a:endParaRPr lang="en-US" sz="2400" dirty="0">
              <a:solidFill>
                <a:schemeClr val="accent1"/>
              </a:solidFill>
            </a:endParaRPr>
          </a:p>
        </p:txBody>
      </p:sp>
      <p:sp>
        <p:nvSpPr>
          <p:cNvPr id="94" name="Rectangle 93"/>
          <p:cNvSpPr/>
          <p:nvPr/>
        </p:nvSpPr>
        <p:spPr bwMode="auto">
          <a:xfrm>
            <a:off x="6046083" y="1223009"/>
            <a:ext cx="2834640" cy="2743200"/>
          </a:xfrm>
          <a:prstGeom prst="rect">
            <a:avLst/>
          </a:prstGeom>
          <a:solidFill>
            <a:schemeClr val="bg1">
              <a:lumMod val="8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400" dirty="0" smtClean="0">
                <a:solidFill>
                  <a:schemeClr val="accent1"/>
                </a:solidFill>
              </a:rPr>
              <a:t>Telecom</a:t>
            </a:r>
            <a:endParaRPr lang="en-US" sz="2400" dirty="0" smtClean="0">
              <a:solidFill>
                <a:schemeClr val="accent1"/>
              </a:solidFill>
              <a:ea typeface="Segoe UI" pitchFamily="34" charset="0"/>
              <a:cs typeface="Segoe UI" pitchFamily="34" charset="0"/>
            </a:endParaRPr>
          </a:p>
        </p:txBody>
      </p:sp>
      <p:sp>
        <p:nvSpPr>
          <p:cNvPr id="95" name="Rectangle 94"/>
          <p:cNvSpPr/>
          <p:nvPr/>
        </p:nvSpPr>
        <p:spPr bwMode="auto">
          <a:xfrm>
            <a:off x="8926725" y="1223009"/>
            <a:ext cx="2834640" cy="2743200"/>
          </a:xfrm>
          <a:prstGeom prst="rect">
            <a:avLst/>
          </a:prstGeom>
          <a:solidFill>
            <a:schemeClr val="bg1">
              <a:lumMod val="8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400" dirty="0" smtClean="0">
                <a:solidFill>
                  <a:schemeClr val="accent1"/>
                </a:solidFill>
              </a:rPr>
              <a:t>Manufacturing</a:t>
            </a:r>
            <a:endParaRPr lang="en-US" sz="2400" dirty="0">
              <a:solidFill>
                <a:schemeClr val="accent1"/>
              </a:solidFill>
              <a:ea typeface="Segoe UI" pitchFamily="34" charset="0"/>
              <a:cs typeface="Segoe UI" pitchFamily="34" charset="0"/>
            </a:endParaRPr>
          </a:p>
        </p:txBody>
      </p:sp>
      <p:sp>
        <p:nvSpPr>
          <p:cNvPr id="96" name="Rectangle 95"/>
          <p:cNvSpPr/>
          <p:nvPr/>
        </p:nvSpPr>
        <p:spPr bwMode="auto">
          <a:xfrm>
            <a:off x="286637" y="4016961"/>
            <a:ext cx="3840480" cy="2743200"/>
          </a:xfrm>
          <a:prstGeom prst="rect">
            <a:avLst/>
          </a:prstGeom>
          <a:solidFill>
            <a:schemeClr val="bg1">
              <a:lumMod val="8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2400" dirty="0" smtClean="0">
                <a:solidFill>
                  <a:schemeClr val="accent1"/>
                </a:solidFill>
              </a:rPr>
              <a:t>Healthcare</a:t>
            </a:r>
            <a:endParaRPr lang="en-US" sz="2400" dirty="0">
              <a:solidFill>
                <a:schemeClr val="accent1"/>
              </a:solidFill>
              <a:ea typeface="Segoe UI" pitchFamily="34" charset="0"/>
              <a:cs typeface="Segoe UI" pitchFamily="34" charset="0"/>
            </a:endParaRPr>
          </a:p>
        </p:txBody>
      </p:sp>
      <p:sp>
        <p:nvSpPr>
          <p:cNvPr id="6" name="Rectangle 5"/>
          <p:cNvSpPr/>
          <p:nvPr/>
        </p:nvSpPr>
        <p:spPr>
          <a:xfrm>
            <a:off x="286637" y="1668599"/>
            <a:ext cx="2832802" cy="1485022"/>
          </a:xfrm>
          <a:prstGeom prst="rect">
            <a:avLst/>
          </a:prstGeom>
        </p:spPr>
        <p:txBody>
          <a:bodyPr wrap="square" lIns="182880" tIns="146304" rIns="182880" bIns="146304">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90000"/>
              </a:lnSpc>
              <a:spcAft>
                <a:spcPts val="300"/>
              </a:spcAft>
            </a:pPr>
            <a:r>
              <a:rPr lang="en-US" sz="1200" dirty="0" smtClean="0">
                <a:gradFill>
                  <a:gsLst>
                    <a:gs pos="2917">
                      <a:schemeClr val="tx1"/>
                    </a:gs>
                    <a:gs pos="100000">
                      <a:schemeClr val="tx1"/>
                    </a:gs>
                  </a:gsLst>
                  <a:lin ang="5400000" scaled="0"/>
                </a:gradFill>
              </a:rPr>
              <a:t>New account risk screens</a:t>
            </a:r>
          </a:p>
          <a:p>
            <a:pPr>
              <a:lnSpc>
                <a:spcPct val="90000"/>
              </a:lnSpc>
              <a:spcAft>
                <a:spcPts val="300"/>
              </a:spcAft>
            </a:pPr>
            <a:r>
              <a:rPr lang="en-US" sz="1200" dirty="0" smtClean="0">
                <a:gradFill>
                  <a:gsLst>
                    <a:gs pos="2917">
                      <a:schemeClr val="tx1"/>
                    </a:gs>
                    <a:gs pos="100000">
                      <a:schemeClr val="tx1"/>
                    </a:gs>
                  </a:gsLst>
                  <a:lin ang="5400000" scaled="0"/>
                </a:gradFill>
              </a:rPr>
              <a:t>Fraud prevention</a:t>
            </a:r>
          </a:p>
          <a:p>
            <a:pPr>
              <a:lnSpc>
                <a:spcPct val="90000"/>
              </a:lnSpc>
              <a:spcAft>
                <a:spcPts val="300"/>
              </a:spcAft>
            </a:pPr>
            <a:r>
              <a:rPr lang="en-US" sz="1200" dirty="0" smtClean="0">
                <a:gradFill>
                  <a:gsLst>
                    <a:gs pos="2917">
                      <a:schemeClr val="tx1"/>
                    </a:gs>
                    <a:gs pos="100000">
                      <a:schemeClr val="tx1"/>
                    </a:gs>
                  </a:gsLst>
                  <a:lin ang="5400000" scaled="0"/>
                </a:gradFill>
              </a:rPr>
              <a:t>Trading risk</a:t>
            </a:r>
          </a:p>
          <a:p>
            <a:pPr>
              <a:lnSpc>
                <a:spcPct val="90000"/>
              </a:lnSpc>
              <a:spcAft>
                <a:spcPts val="300"/>
              </a:spcAft>
            </a:pPr>
            <a:r>
              <a:rPr lang="en-US" sz="1200" dirty="0" smtClean="0">
                <a:gradFill>
                  <a:gsLst>
                    <a:gs pos="2917">
                      <a:schemeClr val="tx1"/>
                    </a:gs>
                    <a:gs pos="100000">
                      <a:schemeClr val="tx1"/>
                    </a:gs>
                  </a:gsLst>
                  <a:lin ang="5400000" scaled="0"/>
                </a:gradFill>
              </a:rPr>
              <a:t>Maximize deposit spread</a:t>
            </a:r>
          </a:p>
          <a:p>
            <a:pPr>
              <a:lnSpc>
                <a:spcPct val="90000"/>
              </a:lnSpc>
              <a:spcAft>
                <a:spcPts val="300"/>
              </a:spcAft>
            </a:pPr>
            <a:r>
              <a:rPr lang="en-US" sz="1200" dirty="0" smtClean="0">
                <a:gradFill>
                  <a:gsLst>
                    <a:gs pos="2917">
                      <a:schemeClr val="tx1"/>
                    </a:gs>
                    <a:gs pos="100000">
                      <a:schemeClr val="tx1"/>
                    </a:gs>
                  </a:gsLst>
                  <a:lin ang="5400000" scaled="0"/>
                </a:gradFill>
              </a:rPr>
              <a:t>Insurance underwriting</a:t>
            </a:r>
          </a:p>
          <a:p>
            <a:pPr>
              <a:lnSpc>
                <a:spcPct val="90000"/>
              </a:lnSpc>
              <a:spcAft>
                <a:spcPts val="300"/>
              </a:spcAft>
            </a:pPr>
            <a:r>
              <a:rPr lang="en-US" sz="1200" dirty="0" smtClean="0">
                <a:gradFill>
                  <a:gsLst>
                    <a:gs pos="2917">
                      <a:schemeClr val="tx1"/>
                    </a:gs>
                    <a:gs pos="100000">
                      <a:schemeClr val="tx1"/>
                    </a:gs>
                  </a:gsLst>
                  <a:lin ang="5400000" scaled="0"/>
                </a:gradFill>
              </a:rPr>
              <a:t>Accelerate loan processing</a:t>
            </a:r>
            <a:endParaRPr lang="en-US" sz="1200" dirty="0">
              <a:gradFill>
                <a:gsLst>
                  <a:gs pos="2917">
                    <a:schemeClr val="tx1"/>
                  </a:gs>
                  <a:gs pos="100000">
                    <a:schemeClr val="tx1"/>
                  </a:gs>
                </a:gsLst>
                <a:lin ang="5400000" scaled="0"/>
              </a:gradFill>
            </a:endParaRPr>
          </a:p>
        </p:txBody>
      </p:sp>
      <p:sp>
        <p:nvSpPr>
          <p:cNvPr id="8" name="Rectangle 7"/>
          <p:cNvSpPr/>
          <p:nvPr/>
        </p:nvSpPr>
        <p:spPr>
          <a:xfrm>
            <a:off x="3161476" y="1668599"/>
            <a:ext cx="2834640" cy="1280351"/>
          </a:xfrm>
          <a:prstGeom prst="rect">
            <a:avLst/>
          </a:prstGeom>
        </p:spPr>
        <p:txBody>
          <a:bodyPr wrap="square" lIns="182880" tIns="146304" rIns="182880" bIns="146304">
            <a:spAutoFit/>
          </a:bodyPr>
          <a:lstStyle/>
          <a:p>
            <a:pPr defTabSz="457200">
              <a:lnSpc>
                <a:spcPct val="90000"/>
              </a:lnSpc>
              <a:spcAft>
                <a:spcPts val="300"/>
              </a:spcAft>
            </a:pPr>
            <a:r>
              <a:rPr lang="en-US" sz="1200" dirty="0" smtClean="0">
                <a:gradFill>
                  <a:gsLst>
                    <a:gs pos="2917">
                      <a:schemeClr val="tx1"/>
                    </a:gs>
                    <a:gs pos="100000">
                      <a:schemeClr val="tx1"/>
                    </a:gs>
                  </a:gsLst>
                  <a:lin ang="5400000" scaled="0"/>
                </a:gradFill>
              </a:rPr>
              <a:t>360° view of the customer</a:t>
            </a:r>
          </a:p>
          <a:p>
            <a:pPr defTabSz="457200">
              <a:lnSpc>
                <a:spcPct val="90000"/>
              </a:lnSpc>
              <a:spcAft>
                <a:spcPts val="300"/>
              </a:spcAft>
            </a:pPr>
            <a:r>
              <a:rPr lang="en-US" sz="1200" dirty="0" smtClean="0">
                <a:gradFill>
                  <a:gsLst>
                    <a:gs pos="2917">
                      <a:schemeClr val="tx1"/>
                    </a:gs>
                    <a:gs pos="100000">
                      <a:schemeClr val="tx1"/>
                    </a:gs>
                  </a:gsLst>
                  <a:lin ang="5400000" scaled="0"/>
                </a:gradFill>
              </a:rPr>
              <a:t>Analyze brand sentiment</a:t>
            </a:r>
          </a:p>
          <a:p>
            <a:pPr defTabSz="457200">
              <a:lnSpc>
                <a:spcPct val="90000"/>
              </a:lnSpc>
              <a:spcAft>
                <a:spcPts val="300"/>
              </a:spcAft>
            </a:pPr>
            <a:r>
              <a:rPr lang="en-US" sz="1200" dirty="0" smtClean="0">
                <a:gradFill>
                  <a:gsLst>
                    <a:gs pos="2917">
                      <a:schemeClr val="tx1"/>
                    </a:gs>
                    <a:gs pos="100000">
                      <a:schemeClr val="tx1"/>
                    </a:gs>
                  </a:gsLst>
                  <a:lin ang="5400000" scaled="0"/>
                </a:gradFill>
              </a:rPr>
              <a:t>Localized, personalized promotions</a:t>
            </a:r>
          </a:p>
          <a:p>
            <a:pPr defTabSz="457200">
              <a:lnSpc>
                <a:spcPct val="90000"/>
              </a:lnSpc>
              <a:spcAft>
                <a:spcPts val="300"/>
              </a:spcAft>
            </a:pPr>
            <a:r>
              <a:rPr lang="en-US" sz="1200" dirty="0" smtClean="0">
                <a:gradFill>
                  <a:gsLst>
                    <a:gs pos="2917">
                      <a:schemeClr val="tx1"/>
                    </a:gs>
                    <a:gs pos="100000">
                      <a:schemeClr val="tx1"/>
                    </a:gs>
                  </a:gsLst>
                  <a:lin ang="5400000" scaled="0"/>
                </a:gradFill>
              </a:rPr>
              <a:t>Website optimization</a:t>
            </a:r>
          </a:p>
          <a:p>
            <a:pPr defTabSz="457200">
              <a:lnSpc>
                <a:spcPct val="90000"/>
              </a:lnSpc>
              <a:spcAft>
                <a:spcPts val="300"/>
              </a:spcAft>
            </a:pPr>
            <a:r>
              <a:rPr lang="en-US" sz="1200" dirty="0" smtClean="0">
                <a:gradFill>
                  <a:gsLst>
                    <a:gs pos="2917">
                      <a:schemeClr val="tx1"/>
                    </a:gs>
                    <a:gs pos="100000">
                      <a:schemeClr val="tx1"/>
                    </a:gs>
                  </a:gsLst>
                  <a:lin ang="5400000" scaled="0"/>
                </a:gradFill>
              </a:rPr>
              <a:t>Optimal store layout</a:t>
            </a:r>
            <a:endParaRPr lang="en-US" sz="1200" dirty="0">
              <a:gradFill>
                <a:gsLst>
                  <a:gs pos="2917">
                    <a:schemeClr val="tx1"/>
                  </a:gs>
                  <a:gs pos="100000">
                    <a:schemeClr val="tx1"/>
                  </a:gs>
                </a:gsLst>
                <a:lin ang="5400000" scaled="0"/>
              </a:gradFill>
            </a:endParaRPr>
          </a:p>
        </p:txBody>
      </p:sp>
      <p:sp>
        <p:nvSpPr>
          <p:cNvPr id="7" name="Rectangle 6"/>
          <p:cNvSpPr/>
          <p:nvPr/>
        </p:nvSpPr>
        <p:spPr>
          <a:xfrm>
            <a:off x="6045288" y="1668599"/>
            <a:ext cx="2834640" cy="1280351"/>
          </a:xfrm>
          <a:prstGeom prst="rect">
            <a:avLst/>
          </a:prstGeom>
        </p:spPr>
        <p:txBody>
          <a:bodyPr wrap="square" lIns="182880" tIns="146304" rIns="182880" bIns="146304">
            <a:spAutoFit/>
          </a:bodyPr>
          <a:lstStyle/>
          <a:p>
            <a:pPr defTabSz="457200">
              <a:lnSpc>
                <a:spcPct val="90000"/>
              </a:lnSpc>
              <a:spcAft>
                <a:spcPts val="300"/>
              </a:spcAft>
            </a:pPr>
            <a:r>
              <a:rPr lang="en-US" sz="1200" dirty="0" smtClean="0">
                <a:gradFill>
                  <a:gsLst>
                    <a:gs pos="2917">
                      <a:schemeClr val="tx1"/>
                    </a:gs>
                    <a:gs pos="100000">
                      <a:schemeClr val="tx1"/>
                    </a:gs>
                  </a:gsLst>
                  <a:lin ang="5400000" scaled="0"/>
                </a:gradFill>
              </a:rPr>
              <a:t>Call detail records (CDRs)</a:t>
            </a:r>
          </a:p>
          <a:p>
            <a:pPr defTabSz="457200">
              <a:lnSpc>
                <a:spcPct val="90000"/>
              </a:lnSpc>
              <a:spcAft>
                <a:spcPts val="300"/>
              </a:spcAft>
            </a:pPr>
            <a:r>
              <a:rPr lang="en-US" sz="1200" dirty="0" smtClean="0">
                <a:gradFill>
                  <a:gsLst>
                    <a:gs pos="2917">
                      <a:schemeClr val="tx1"/>
                    </a:gs>
                    <a:gs pos="100000">
                      <a:schemeClr val="tx1"/>
                    </a:gs>
                  </a:gsLst>
                  <a:lin ang="5400000" scaled="0"/>
                </a:gradFill>
              </a:rPr>
              <a:t>Infrastructure investment</a:t>
            </a:r>
          </a:p>
          <a:p>
            <a:pPr defTabSz="457200">
              <a:lnSpc>
                <a:spcPct val="90000"/>
              </a:lnSpc>
              <a:spcAft>
                <a:spcPts val="300"/>
              </a:spcAft>
            </a:pPr>
            <a:r>
              <a:rPr lang="en-US" sz="1200" dirty="0" smtClean="0">
                <a:gradFill>
                  <a:gsLst>
                    <a:gs pos="2917">
                      <a:schemeClr val="tx1"/>
                    </a:gs>
                    <a:gs pos="100000">
                      <a:schemeClr val="tx1"/>
                    </a:gs>
                  </a:gsLst>
                  <a:lin ang="5400000" scaled="0"/>
                </a:gradFill>
              </a:rPr>
              <a:t>Next product to buy (NPTB)</a:t>
            </a:r>
          </a:p>
          <a:p>
            <a:pPr defTabSz="457200">
              <a:lnSpc>
                <a:spcPct val="90000"/>
              </a:lnSpc>
              <a:spcAft>
                <a:spcPts val="300"/>
              </a:spcAft>
            </a:pPr>
            <a:r>
              <a:rPr lang="en-US" sz="1200" dirty="0" smtClean="0">
                <a:gradFill>
                  <a:gsLst>
                    <a:gs pos="2917">
                      <a:schemeClr val="tx1"/>
                    </a:gs>
                    <a:gs pos="100000">
                      <a:schemeClr val="tx1"/>
                    </a:gs>
                  </a:gsLst>
                  <a:lin ang="5400000" scaled="0"/>
                </a:gradFill>
              </a:rPr>
              <a:t>Real-time bandwidth allocation</a:t>
            </a:r>
          </a:p>
          <a:p>
            <a:pPr defTabSz="457200">
              <a:lnSpc>
                <a:spcPct val="90000"/>
              </a:lnSpc>
              <a:spcAft>
                <a:spcPts val="300"/>
              </a:spcAft>
            </a:pPr>
            <a:r>
              <a:rPr lang="en-US" sz="1200" dirty="0" smtClean="0">
                <a:gradFill>
                  <a:gsLst>
                    <a:gs pos="2917">
                      <a:schemeClr val="tx1"/>
                    </a:gs>
                    <a:gs pos="100000">
                      <a:schemeClr val="tx1"/>
                    </a:gs>
                  </a:gsLst>
                  <a:lin ang="5400000" scaled="0"/>
                </a:gradFill>
              </a:rPr>
              <a:t>New product development</a:t>
            </a:r>
            <a:endParaRPr lang="en-US" sz="1200" dirty="0">
              <a:gradFill>
                <a:gsLst>
                  <a:gs pos="2917">
                    <a:schemeClr val="tx1"/>
                  </a:gs>
                  <a:gs pos="100000">
                    <a:schemeClr val="tx1"/>
                  </a:gs>
                </a:gsLst>
                <a:lin ang="5400000" scaled="0"/>
              </a:gradFill>
            </a:endParaRPr>
          </a:p>
        </p:txBody>
      </p:sp>
      <p:sp>
        <p:nvSpPr>
          <p:cNvPr id="30" name="Rectangle 29"/>
          <p:cNvSpPr/>
          <p:nvPr/>
        </p:nvSpPr>
        <p:spPr>
          <a:xfrm>
            <a:off x="8926725" y="1668599"/>
            <a:ext cx="2834640" cy="1280351"/>
          </a:xfrm>
          <a:prstGeom prst="rect">
            <a:avLst/>
          </a:prstGeom>
        </p:spPr>
        <p:txBody>
          <a:bodyPr wrap="square" lIns="182880" tIns="146304" rIns="182880" bIns="146304">
            <a:spAutoFit/>
          </a:bodyPr>
          <a:lstStyle/>
          <a:p>
            <a:pPr defTabSz="457200">
              <a:lnSpc>
                <a:spcPct val="90000"/>
              </a:lnSpc>
              <a:spcAft>
                <a:spcPts val="300"/>
              </a:spcAft>
            </a:pPr>
            <a:r>
              <a:rPr lang="en-US" sz="1200" dirty="0" smtClean="0">
                <a:gradFill>
                  <a:gsLst>
                    <a:gs pos="2917">
                      <a:schemeClr val="tx1"/>
                    </a:gs>
                    <a:gs pos="100000">
                      <a:schemeClr val="tx1"/>
                    </a:gs>
                  </a:gsLst>
                  <a:lin ang="5400000" scaled="0"/>
                </a:gradFill>
              </a:rPr>
              <a:t>Supplier consolidation</a:t>
            </a:r>
          </a:p>
          <a:p>
            <a:pPr defTabSz="457200">
              <a:lnSpc>
                <a:spcPct val="90000"/>
              </a:lnSpc>
              <a:spcAft>
                <a:spcPts val="300"/>
              </a:spcAft>
            </a:pPr>
            <a:r>
              <a:rPr lang="en-US" sz="1200" dirty="0" smtClean="0">
                <a:gradFill>
                  <a:gsLst>
                    <a:gs pos="2917">
                      <a:schemeClr val="tx1"/>
                    </a:gs>
                    <a:gs pos="100000">
                      <a:schemeClr val="tx1"/>
                    </a:gs>
                  </a:gsLst>
                  <a:lin ang="5400000" scaled="0"/>
                </a:gradFill>
              </a:rPr>
              <a:t>Supply chain and logistics</a:t>
            </a:r>
          </a:p>
          <a:p>
            <a:pPr defTabSz="457200">
              <a:lnSpc>
                <a:spcPct val="90000"/>
              </a:lnSpc>
              <a:spcAft>
                <a:spcPts val="300"/>
              </a:spcAft>
            </a:pPr>
            <a:r>
              <a:rPr lang="en-US" sz="1200" dirty="0" smtClean="0">
                <a:gradFill>
                  <a:gsLst>
                    <a:gs pos="2917">
                      <a:schemeClr val="tx1"/>
                    </a:gs>
                    <a:gs pos="100000">
                      <a:schemeClr val="tx1"/>
                    </a:gs>
                  </a:gsLst>
                  <a:lin ang="5400000" scaled="0"/>
                </a:gradFill>
              </a:rPr>
              <a:t>Assembly line quality assurance </a:t>
            </a:r>
          </a:p>
          <a:p>
            <a:pPr defTabSz="457200">
              <a:lnSpc>
                <a:spcPct val="90000"/>
              </a:lnSpc>
              <a:spcAft>
                <a:spcPts val="300"/>
              </a:spcAft>
            </a:pPr>
            <a:r>
              <a:rPr lang="en-US" sz="1200" dirty="0" smtClean="0">
                <a:gradFill>
                  <a:gsLst>
                    <a:gs pos="2917">
                      <a:schemeClr val="tx1"/>
                    </a:gs>
                    <a:gs pos="100000">
                      <a:schemeClr val="tx1"/>
                    </a:gs>
                  </a:gsLst>
                  <a:lin ang="5400000" scaled="0"/>
                </a:gradFill>
              </a:rPr>
              <a:t>Proactive maintenance</a:t>
            </a:r>
          </a:p>
          <a:p>
            <a:pPr defTabSz="457200">
              <a:lnSpc>
                <a:spcPct val="90000"/>
              </a:lnSpc>
              <a:spcAft>
                <a:spcPts val="300"/>
              </a:spcAft>
            </a:pPr>
            <a:r>
              <a:rPr lang="en-US" sz="1200" dirty="0" smtClean="0">
                <a:gradFill>
                  <a:gsLst>
                    <a:gs pos="2917">
                      <a:schemeClr val="tx1"/>
                    </a:gs>
                    <a:gs pos="100000">
                      <a:schemeClr val="tx1"/>
                    </a:gs>
                  </a:gsLst>
                  <a:lin ang="5400000" scaled="0"/>
                </a:gradFill>
              </a:rPr>
              <a:t>Crowd source quality assurance</a:t>
            </a:r>
            <a:endParaRPr lang="en-US" sz="1200" dirty="0">
              <a:gradFill>
                <a:gsLst>
                  <a:gs pos="2917">
                    <a:schemeClr val="tx1"/>
                  </a:gs>
                  <a:gs pos="100000">
                    <a:schemeClr val="tx1"/>
                  </a:gs>
                </a:gsLst>
                <a:lin ang="5400000" scaled="0"/>
              </a:gradFill>
            </a:endParaRPr>
          </a:p>
        </p:txBody>
      </p:sp>
      <p:sp>
        <p:nvSpPr>
          <p:cNvPr id="22" name="Rectangle 21"/>
          <p:cNvSpPr/>
          <p:nvPr/>
        </p:nvSpPr>
        <p:spPr>
          <a:xfrm>
            <a:off x="286637" y="4428684"/>
            <a:ext cx="3840480" cy="1280351"/>
          </a:xfrm>
          <a:prstGeom prst="rect">
            <a:avLst/>
          </a:prstGeom>
        </p:spPr>
        <p:txBody>
          <a:bodyPr wrap="square" lIns="182880" tIns="146304" rIns="182880" bIns="146304">
            <a:spAutoFit/>
          </a:bodyPr>
          <a:lstStyle/>
          <a:p>
            <a:pPr defTabSz="457200">
              <a:lnSpc>
                <a:spcPct val="90000"/>
              </a:lnSpc>
              <a:spcAft>
                <a:spcPts val="300"/>
              </a:spcAft>
            </a:pPr>
            <a:r>
              <a:rPr lang="en-US" sz="1200" dirty="0">
                <a:gradFill>
                  <a:gsLst>
                    <a:gs pos="2917">
                      <a:schemeClr val="tx1"/>
                    </a:gs>
                    <a:gs pos="100000">
                      <a:schemeClr val="tx1"/>
                    </a:gs>
                  </a:gsLst>
                  <a:lin ang="5400000" scaled="0"/>
                </a:gradFill>
              </a:rPr>
              <a:t>Genomic data for medical trials</a:t>
            </a:r>
          </a:p>
          <a:p>
            <a:pPr defTabSz="457200">
              <a:lnSpc>
                <a:spcPct val="90000"/>
              </a:lnSpc>
              <a:spcAft>
                <a:spcPts val="300"/>
              </a:spcAft>
            </a:pPr>
            <a:r>
              <a:rPr lang="en-US" sz="1200" dirty="0">
                <a:gradFill>
                  <a:gsLst>
                    <a:gs pos="2917">
                      <a:schemeClr val="tx1"/>
                    </a:gs>
                    <a:gs pos="100000">
                      <a:schemeClr val="tx1"/>
                    </a:gs>
                  </a:gsLst>
                  <a:lin ang="5400000" scaled="0"/>
                </a:gradFill>
              </a:rPr>
              <a:t>Monitor patient vitals</a:t>
            </a:r>
          </a:p>
          <a:p>
            <a:pPr defTabSz="457200">
              <a:lnSpc>
                <a:spcPct val="90000"/>
              </a:lnSpc>
              <a:spcAft>
                <a:spcPts val="300"/>
              </a:spcAft>
            </a:pPr>
            <a:r>
              <a:rPr lang="en-US" sz="1200" dirty="0">
                <a:gradFill>
                  <a:gsLst>
                    <a:gs pos="2917">
                      <a:schemeClr val="tx1"/>
                    </a:gs>
                    <a:gs pos="100000">
                      <a:schemeClr val="tx1"/>
                    </a:gs>
                  </a:gsLst>
                  <a:lin ang="5400000" scaled="0"/>
                </a:gradFill>
              </a:rPr>
              <a:t>Reduce re-admittance rates</a:t>
            </a:r>
          </a:p>
          <a:p>
            <a:pPr defTabSz="457200">
              <a:lnSpc>
                <a:spcPct val="90000"/>
              </a:lnSpc>
              <a:spcAft>
                <a:spcPts val="300"/>
              </a:spcAft>
            </a:pPr>
            <a:r>
              <a:rPr lang="en-US" sz="1200" dirty="0">
                <a:gradFill>
                  <a:gsLst>
                    <a:gs pos="2917">
                      <a:schemeClr val="tx1"/>
                    </a:gs>
                    <a:gs pos="100000">
                      <a:schemeClr val="tx1"/>
                    </a:gs>
                  </a:gsLst>
                  <a:lin ang="5400000" scaled="0"/>
                </a:gradFill>
              </a:rPr>
              <a:t>Store medical research data</a:t>
            </a:r>
          </a:p>
          <a:p>
            <a:pPr defTabSz="457200">
              <a:lnSpc>
                <a:spcPct val="90000"/>
              </a:lnSpc>
              <a:spcAft>
                <a:spcPts val="300"/>
              </a:spcAft>
            </a:pPr>
            <a:r>
              <a:rPr lang="en-US" sz="1200" dirty="0">
                <a:gradFill>
                  <a:gsLst>
                    <a:gs pos="2917">
                      <a:schemeClr val="tx1"/>
                    </a:gs>
                    <a:gs pos="100000">
                      <a:schemeClr val="tx1"/>
                    </a:gs>
                  </a:gsLst>
                  <a:lin ang="5400000" scaled="0"/>
                </a:gradFill>
              </a:rPr>
              <a:t>Recruit cohorts for pharmaceutical trials</a:t>
            </a:r>
          </a:p>
        </p:txBody>
      </p:sp>
      <p:sp>
        <p:nvSpPr>
          <p:cNvPr id="97" name="Rectangle 96"/>
          <p:cNvSpPr/>
          <p:nvPr/>
        </p:nvSpPr>
        <p:spPr bwMode="auto">
          <a:xfrm>
            <a:off x="8059512" y="4016961"/>
            <a:ext cx="3701854" cy="2743200"/>
          </a:xfrm>
          <a:prstGeom prst="rect">
            <a:avLst/>
          </a:prstGeom>
          <a:solidFill>
            <a:schemeClr val="bg1">
              <a:lumMod val="8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2400" dirty="0" smtClean="0">
                <a:solidFill>
                  <a:schemeClr val="accent1"/>
                </a:solidFill>
              </a:rPr>
              <a:t>Public sector</a:t>
            </a:r>
            <a:endParaRPr lang="en-US" sz="2400" dirty="0">
              <a:solidFill>
                <a:schemeClr val="accent1"/>
              </a:solidFill>
              <a:ea typeface="Segoe UI" pitchFamily="34" charset="0"/>
              <a:cs typeface="Segoe UI" pitchFamily="34" charset="0"/>
            </a:endParaRPr>
          </a:p>
        </p:txBody>
      </p:sp>
      <p:sp>
        <p:nvSpPr>
          <p:cNvPr id="98" name="Rectangle 97"/>
          <p:cNvSpPr/>
          <p:nvPr/>
        </p:nvSpPr>
        <p:spPr bwMode="auto">
          <a:xfrm>
            <a:off x="4174013" y="4016961"/>
            <a:ext cx="3842027" cy="2743200"/>
          </a:xfrm>
          <a:prstGeom prst="rect">
            <a:avLst/>
          </a:prstGeom>
          <a:solidFill>
            <a:schemeClr val="bg1">
              <a:lumMod val="8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2400" dirty="0">
                <a:solidFill>
                  <a:schemeClr val="accent1"/>
                </a:solidFill>
              </a:rPr>
              <a:t>Utilities, </a:t>
            </a:r>
            <a:r>
              <a:rPr lang="en-US" sz="2400" dirty="0" smtClean="0">
                <a:solidFill>
                  <a:schemeClr val="accent1"/>
                </a:solidFill>
              </a:rPr>
              <a:t>oil </a:t>
            </a:r>
            <a:r>
              <a:rPr lang="en-US" sz="2400" dirty="0">
                <a:solidFill>
                  <a:schemeClr val="accent1"/>
                </a:solidFill>
              </a:rPr>
              <a:t>and gas</a:t>
            </a:r>
            <a:endParaRPr lang="en-US" sz="2400" dirty="0">
              <a:solidFill>
                <a:schemeClr val="accent1"/>
              </a:solidFill>
              <a:ea typeface="Segoe UI" pitchFamily="34" charset="0"/>
              <a:cs typeface="Segoe UI" pitchFamily="34" charset="0"/>
            </a:endParaRPr>
          </a:p>
        </p:txBody>
      </p:sp>
      <p:sp>
        <p:nvSpPr>
          <p:cNvPr id="24" name="Rectangle 23"/>
          <p:cNvSpPr/>
          <p:nvPr/>
        </p:nvSpPr>
        <p:spPr>
          <a:xfrm>
            <a:off x="8059512" y="4428684"/>
            <a:ext cx="3701854" cy="1446550"/>
          </a:xfrm>
          <a:prstGeom prst="rect">
            <a:avLst/>
          </a:prstGeom>
        </p:spPr>
        <p:txBody>
          <a:bodyPr wrap="square" lIns="182880" tIns="146304" rIns="182880" bIns="146304">
            <a:spAutoFit/>
          </a:bodyPr>
          <a:lstStyle/>
          <a:p>
            <a:pPr defTabSz="457200">
              <a:lnSpc>
                <a:spcPct val="90000"/>
              </a:lnSpc>
              <a:spcAft>
                <a:spcPts val="300"/>
              </a:spcAft>
            </a:pPr>
            <a:r>
              <a:rPr lang="en-US" sz="1200" dirty="0">
                <a:gradFill>
                  <a:gsLst>
                    <a:gs pos="2917">
                      <a:schemeClr val="tx1"/>
                    </a:gs>
                    <a:gs pos="100000">
                      <a:schemeClr val="tx1"/>
                    </a:gs>
                  </a:gsLst>
                  <a:lin ang="5400000" scaled="0"/>
                </a:gradFill>
              </a:rPr>
              <a:t>Analyze public sentiment</a:t>
            </a:r>
          </a:p>
          <a:p>
            <a:pPr defTabSz="457200">
              <a:lnSpc>
                <a:spcPct val="90000"/>
              </a:lnSpc>
              <a:spcAft>
                <a:spcPts val="300"/>
              </a:spcAft>
            </a:pPr>
            <a:r>
              <a:rPr lang="en-US" sz="1200" dirty="0">
                <a:gradFill>
                  <a:gsLst>
                    <a:gs pos="2917">
                      <a:schemeClr val="tx1"/>
                    </a:gs>
                    <a:gs pos="100000">
                      <a:schemeClr val="tx1"/>
                    </a:gs>
                  </a:gsLst>
                  <a:lin ang="5400000" scaled="0"/>
                </a:gradFill>
              </a:rPr>
              <a:t>Protect critical networks</a:t>
            </a:r>
          </a:p>
          <a:p>
            <a:pPr defTabSz="457200">
              <a:lnSpc>
                <a:spcPct val="90000"/>
              </a:lnSpc>
              <a:spcAft>
                <a:spcPts val="300"/>
              </a:spcAft>
            </a:pPr>
            <a:r>
              <a:rPr lang="en-US" sz="1200" dirty="0">
                <a:gradFill>
                  <a:gsLst>
                    <a:gs pos="2917">
                      <a:schemeClr val="tx1"/>
                    </a:gs>
                    <a:gs pos="100000">
                      <a:schemeClr val="tx1"/>
                    </a:gs>
                  </a:gsLst>
                  <a:lin ang="5400000" scaled="0"/>
                </a:gradFill>
              </a:rPr>
              <a:t>Prevent fraud and waste</a:t>
            </a:r>
          </a:p>
          <a:p>
            <a:pPr defTabSz="457200">
              <a:lnSpc>
                <a:spcPct val="90000"/>
              </a:lnSpc>
              <a:spcAft>
                <a:spcPts val="300"/>
              </a:spcAft>
            </a:pPr>
            <a:r>
              <a:rPr lang="en-US" sz="1200" dirty="0" smtClean="0">
                <a:gradFill>
                  <a:gsLst>
                    <a:gs pos="2917">
                      <a:schemeClr val="tx1"/>
                    </a:gs>
                    <a:gs pos="100000">
                      <a:schemeClr val="tx1"/>
                    </a:gs>
                  </a:gsLst>
                  <a:lin ang="5400000" scaled="0"/>
                </a:gradFill>
              </a:rPr>
              <a:t>Crowd source </a:t>
            </a:r>
            <a:r>
              <a:rPr lang="en-US" sz="1200" dirty="0">
                <a:gradFill>
                  <a:gsLst>
                    <a:gs pos="2917">
                      <a:schemeClr val="tx1"/>
                    </a:gs>
                    <a:gs pos="100000">
                      <a:schemeClr val="tx1"/>
                    </a:gs>
                  </a:gsLst>
                  <a:lin ang="5400000" scaled="0"/>
                </a:gradFill>
              </a:rPr>
              <a:t>reporting for repairs </a:t>
            </a:r>
            <a:r>
              <a:rPr lang="en-US" sz="1200" dirty="0" smtClean="0">
                <a:gradFill>
                  <a:gsLst>
                    <a:gs pos="2917">
                      <a:schemeClr val="tx1"/>
                    </a:gs>
                    <a:gs pos="100000">
                      <a:schemeClr val="tx1"/>
                    </a:gs>
                  </a:gsLst>
                  <a:lin ang="5400000" scaled="0"/>
                </a:gradFill>
              </a:rPr>
              <a:t/>
            </a:r>
            <a:br>
              <a:rPr lang="en-US" sz="1200" dirty="0" smtClean="0">
                <a:gradFill>
                  <a:gsLst>
                    <a:gs pos="2917">
                      <a:schemeClr val="tx1"/>
                    </a:gs>
                    <a:gs pos="100000">
                      <a:schemeClr val="tx1"/>
                    </a:gs>
                  </a:gsLst>
                  <a:lin ang="5400000" scaled="0"/>
                </a:gradFill>
              </a:rPr>
            </a:br>
            <a:r>
              <a:rPr lang="en-US" sz="1200" dirty="0" smtClean="0">
                <a:gradFill>
                  <a:gsLst>
                    <a:gs pos="2917">
                      <a:schemeClr val="tx1"/>
                    </a:gs>
                    <a:gs pos="100000">
                      <a:schemeClr val="tx1"/>
                    </a:gs>
                  </a:gsLst>
                  <a:lin ang="5400000" scaled="0"/>
                </a:gradFill>
              </a:rPr>
              <a:t>to </a:t>
            </a:r>
            <a:r>
              <a:rPr lang="en-US" sz="1200" dirty="0">
                <a:gradFill>
                  <a:gsLst>
                    <a:gs pos="2917">
                      <a:schemeClr val="tx1"/>
                    </a:gs>
                    <a:gs pos="100000">
                      <a:schemeClr val="tx1"/>
                    </a:gs>
                  </a:gsLst>
                  <a:lin ang="5400000" scaled="0"/>
                </a:gradFill>
              </a:rPr>
              <a:t>infrastructure</a:t>
            </a:r>
          </a:p>
          <a:p>
            <a:pPr defTabSz="457200">
              <a:lnSpc>
                <a:spcPct val="90000"/>
              </a:lnSpc>
              <a:spcAft>
                <a:spcPts val="300"/>
              </a:spcAft>
            </a:pPr>
            <a:r>
              <a:rPr lang="en-US" sz="1200" dirty="0">
                <a:gradFill>
                  <a:gsLst>
                    <a:gs pos="2917">
                      <a:schemeClr val="tx1"/>
                    </a:gs>
                    <a:gs pos="100000">
                      <a:schemeClr val="tx1"/>
                    </a:gs>
                  </a:gsLst>
                  <a:lin ang="5400000" scaled="0"/>
                </a:gradFill>
              </a:rPr>
              <a:t>Fulfill open records requests</a:t>
            </a:r>
          </a:p>
        </p:txBody>
      </p:sp>
      <p:sp>
        <p:nvSpPr>
          <p:cNvPr id="23" name="Rectangle 22"/>
          <p:cNvSpPr/>
          <p:nvPr/>
        </p:nvSpPr>
        <p:spPr>
          <a:xfrm>
            <a:off x="4174013" y="4428684"/>
            <a:ext cx="3840480" cy="1485022"/>
          </a:xfrm>
          <a:prstGeom prst="rect">
            <a:avLst/>
          </a:prstGeom>
        </p:spPr>
        <p:txBody>
          <a:bodyPr wrap="square" lIns="182880" tIns="146304" rIns="182880" bIns="146304">
            <a:spAutoFit/>
          </a:bodyPr>
          <a:lstStyle/>
          <a:p>
            <a:pPr defTabSz="457200">
              <a:lnSpc>
                <a:spcPct val="90000"/>
              </a:lnSpc>
              <a:spcAft>
                <a:spcPts val="300"/>
              </a:spcAft>
            </a:pPr>
            <a:r>
              <a:rPr lang="en-US" sz="1200" dirty="0">
                <a:gradFill>
                  <a:gsLst>
                    <a:gs pos="2917">
                      <a:schemeClr val="tx1"/>
                    </a:gs>
                    <a:gs pos="100000">
                      <a:schemeClr val="tx1"/>
                    </a:gs>
                  </a:gsLst>
                  <a:lin ang="5400000" scaled="0"/>
                </a:gradFill>
              </a:rPr>
              <a:t>Smart meter stream analysis</a:t>
            </a:r>
          </a:p>
          <a:p>
            <a:pPr defTabSz="457200">
              <a:lnSpc>
                <a:spcPct val="90000"/>
              </a:lnSpc>
              <a:spcAft>
                <a:spcPts val="300"/>
              </a:spcAft>
            </a:pPr>
            <a:r>
              <a:rPr lang="en-US" sz="1200" dirty="0">
                <a:gradFill>
                  <a:gsLst>
                    <a:gs pos="2917">
                      <a:schemeClr val="tx1"/>
                    </a:gs>
                    <a:gs pos="100000">
                      <a:schemeClr val="tx1"/>
                    </a:gs>
                  </a:gsLst>
                  <a:lin ang="5400000" scaled="0"/>
                </a:gradFill>
              </a:rPr>
              <a:t>Slow oil well decline curves</a:t>
            </a:r>
          </a:p>
          <a:p>
            <a:pPr defTabSz="457200">
              <a:lnSpc>
                <a:spcPct val="90000"/>
              </a:lnSpc>
              <a:spcAft>
                <a:spcPts val="300"/>
              </a:spcAft>
            </a:pPr>
            <a:r>
              <a:rPr lang="en-US" sz="1200" dirty="0">
                <a:gradFill>
                  <a:gsLst>
                    <a:gs pos="2917">
                      <a:schemeClr val="tx1"/>
                    </a:gs>
                    <a:gs pos="100000">
                      <a:schemeClr val="tx1"/>
                    </a:gs>
                  </a:gsLst>
                  <a:lin ang="5400000" scaled="0"/>
                </a:gradFill>
              </a:rPr>
              <a:t>Optimize lease bidding</a:t>
            </a:r>
          </a:p>
          <a:p>
            <a:pPr defTabSz="457200">
              <a:lnSpc>
                <a:spcPct val="90000"/>
              </a:lnSpc>
              <a:spcAft>
                <a:spcPts val="300"/>
              </a:spcAft>
            </a:pPr>
            <a:r>
              <a:rPr lang="en-US" sz="1200" dirty="0">
                <a:gradFill>
                  <a:gsLst>
                    <a:gs pos="2917">
                      <a:schemeClr val="tx1"/>
                    </a:gs>
                    <a:gs pos="100000">
                      <a:schemeClr val="tx1"/>
                    </a:gs>
                  </a:gsLst>
                  <a:lin ang="5400000" scaled="0"/>
                </a:gradFill>
              </a:rPr>
              <a:t>Compliance reporting</a:t>
            </a:r>
          </a:p>
          <a:p>
            <a:pPr defTabSz="457200">
              <a:lnSpc>
                <a:spcPct val="90000"/>
              </a:lnSpc>
              <a:spcAft>
                <a:spcPts val="300"/>
              </a:spcAft>
            </a:pPr>
            <a:r>
              <a:rPr lang="en-US" sz="1200" dirty="0">
                <a:gradFill>
                  <a:gsLst>
                    <a:gs pos="2917">
                      <a:schemeClr val="tx1"/>
                    </a:gs>
                    <a:gs pos="100000">
                      <a:schemeClr val="tx1"/>
                    </a:gs>
                  </a:gsLst>
                  <a:lin ang="5400000" scaled="0"/>
                </a:gradFill>
              </a:rPr>
              <a:t>Proactive equipment repair</a:t>
            </a:r>
          </a:p>
          <a:p>
            <a:pPr defTabSz="457200">
              <a:lnSpc>
                <a:spcPct val="90000"/>
              </a:lnSpc>
              <a:spcAft>
                <a:spcPts val="300"/>
              </a:spcAft>
            </a:pPr>
            <a:r>
              <a:rPr lang="en-US" sz="1200" dirty="0">
                <a:gradFill>
                  <a:gsLst>
                    <a:gs pos="2917">
                      <a:schemeClr val="tx1"/>
                    </a:gs>
                    <a:gs pos="100000">
                      <a:schemeClr val="tx1"/>
                    </a:gs>
                  </a:gsLst>
                  <a:lin ang="5400000" scaled="0"/>
                </a:gradFill>
              </a:rPr>
              <a:t>Seismic image processing</a:t>
            </a:r>
          </a:p>
        </p:txBody>
      </p:sp>
      <p:sp>
        <p:nvSpPr>
          <p:cNvPr id="104" name="Freeform 5"/>
          <p:cNvSpPr>
            <a:spLocks noEditPoints="1"/>
          </p:cNvSpPr>
          <p:nvPr/>
        </p:nvSpPr>
        <p:spPr bwMode="auto">
          <a:xfrm flipH="1">
            <a:off x="4940135" y="3040063"/>
            <a:ext cx="906115" cy="823219"/>
          </a:xfrm>
          <a:custGeom>
            <a:avLst/>
            <a:gdLst>
              <a:gd name="T0" fmla="*/ 237 w 2135"/>
              <a:gd name="T1" fmla="*/ 1317 h 1939"/>
              <a:gd name="T2" fmla="*/ 1476 w 2135"/>
              <a:gd name="T3" fmla="*/ 1410 h 1939"/>
              <a:gd name="T4" fmla="*/ 1865 w 2135"/>
              <a:gd name="T5" fmla="*/ 211 h 1939"/>
              <a:gd name="T6" fmla="*/ 2064 w 2135"/>
              <a:gd name="T7" fmla="*/ 144 h 1939"/>
              <a:gd name="T8" fmla="*/ 2064 w 2135"/>
              <a:gd name="T9" fmla="*/ 1 h 1939"/>
              <a:gd name="T10" fmla="*/ 1738 w 2135"/>
              <a:gd name="T11" fmla="*/ 93 h 1939"/>
              <a:gd name="T12" fmla="*/ 1614 w 2135"/>
              <a:gd name="T13" fmla="*/ 305 h 1939"/>
              <a:gd name="T14" fmla="*/ 17 w 2135"/>
              <a:gd name="T15" fmla="*/ 331 h 1939"/>
              <a:gd name="T16" fmla="*/ 1497 w 2135"/>
              <a:gd name="T17" fmla="*/ 768 h 1939"/>
              <a:gd name="T18" fmla="*/ 1391 w 2135"/>
              <a:gd name="T19" fmla="*/ 745 h 1939"/>
              <a:gd name="T20" fmla="*/ 1401 w 2135"/>
              <a:gd name="T21" fmla="*/ 540 h 1939"/>
              <a:gd name="T22" fmla="*/ 1562 w 2135"/>
              <a:gd name="T23" fmla="*/ 470 h 1939"/>
              <a:gd name="T24" fmla="*/ 1623 w 2135"/>
              <a:gd name="T25" fmla="*/ 548 h 1939"/>
              <a:gd name="T26" fmla="*/ 1582 w 2135"/>
              <a:gd name="T27" fmla="*/ 703 h 1939"/>
              <a:gd name="T28" fmla="*/ 1300 w 2135"/>
              <a:gd name="T29" fmla="*/ 1169 h 1939"/>
              <a:gd name="T30" fmla="*/ 1409 w 2135"/>
              <a:gd name="T31" fmla="*/ 933 h 1939"/>
              <a:gd name="T32" fmla="*/ 1497 w 2135"/>
              <a:gd name="T33" fmla="*/ 957 h 1939"/>
              <a:gd name="T34" fmla="*/ 1469 w 2135"/>
              <a:gd name="T35" fmla="*/ 1157 h 1939"/>
              <a:gd name="T36" fmla="*/ 1377 w 2135"/>
              <a:gd name="T37" fmla="*/ 1245 h 1939"/>
              <a:gd name="T38" fmla="*/ 1314 w 2135"/>
              <a:gd name="T39" fmla="*/ 1221 h 1939"/>
              <a:gd name="T40" fmla="*/ 1001 w 2135"/>
              <a:gd name="T41" fmla="*/ 1006 h 1939"/>
              <a:gd name="T42" fmla="*/ 1100 w 2135"/>
              <a:gd name="T43" fmla="*/ 933 h 1939"/>
              <a:gd name="T44" fmla="*/ 1164 w 2135"/>
              <a:gd name="T45" fmla="*/ 1009 h 1939"/>
              <a:gd name="T46" fmla="*/ 1065 w 2135"/>
              <a:gd name="T47" fmla="*/ 1245 h 1939"/>
              <a:gd name="T48" fmla="*/ 1001 w 2135"/>
              <a:gd name="T49" fmla="*/ 1006 h 1939"/>
              <a:gd name="T50" fmla="*/ 1073 w 2135"/>
              <a:gd name="T51" fmla="*/ 470 h 1939"/>
              <a:gd name="T52" fmla="*/ 1223 w 2135"/>
              <a:gd name="T53" fmla="*/ 494 h 1939"/>
              <a:gd name="T54" fmla="*/ 1212 w 2135"/>
              <a:gd name="T55" fmla="*/ 698 h 1939"/>
              <a:gd name="T56" fmla="*/ 1074 w 2135"/>
              <a:gd name="T57" fmla="*/ 768 h 1939"/>
              <a:gd name="T58" fmla="*/ 1001 w 2135"/>
              <a:gd name="T59" fmla="*/ 544 h 1939"/>
              <a:gd name="T60" fmla="*/ 742 w 2135"/>
              <a:gd name="T61" fmla="*/ 933 h 1939"/>
              <a:gd name="T62" fmla="*/ 840 w 2135"/>
              <a:gd name="T63" fmla="*/ 1006 h 1939"/>
              <a:gd name="T64" fmla="*/ 777 w 2135"/>
              <a:gd name="T65" fmla="*/ 1245 h 1939"/>
              <a:gd name="T66" fmla="*/ 678 w 2135"/>
              <a:gd name="T67" fmla="*/ 1009 h 1939"/>
              <a:gd name="T68" fmla="*/ 618 w 2135"/>
              <a:gd name="T69" fmla="*/ 494 h 1939"/>
              <a:gd name="T70" fmla="*/ 768 w 2135"/>
              <a:gd name="T71" fmla="*/ 470 h 1939"/>
              <a:gd name="T72" fmla="*/ 840 w 2135"/>
              <a:gd name="T73" fmla="*/ 695 h 1939"/>
              <a:gd name="T74" fmla="*/ 711 w 2135"/>
              <a:gd name="T75" fmla="*/ 768 h 1939"/>
              <a:gd name="T76" fmla="*/ 604 w 2135"/>
              <a:gd name="T77" fmla="*/ 546 h 1939"/>
              <a:gd name="T78" fmla="*/ 336 w 2135"/>
              <a:gd name="T79" fmla="*/ 957 h 1939"/>
              <a:gd name="T80" fmla="*/ 432 w 2135"/>
              <a:gd name="T81" fmla="*/ 933 h 1939"/>
              <a:gd name="T82" fmla="*/ 541 w 2135"/>
              <a:gd name="T83" fmla="*/ 1169 h 1939"/>
              <a:gd name="T84" fmla="*/ 480 w 2135"/>
              <a:gd name="T85" fmla="*/ 1245 h 1939"/>
              <a:gd name="T86" fmla="*/ 369 w 2135"/>
              <a:gd name="T87" fmla="*/ 1177 h 1939"/>
              <a:gd name="T88" fmla="*/ 325 w 2135"/>
              <a:gd name="T89" fmla="*/ 1009 h 1939"/>
              <a:gd name="T90" fmla="*/ 218 w 2135"/>
              <a:gd name="T91" fmla="*/ 495 h 1939"/>
              <a:gd name="T92" fmla="*/ 357 w 2135"/>
              <a:gd name="T93" fmla="*/ 470 h 1939"/>
              <a:gd name="T94" fmla="*/ 465 w 2135"/>
              <a:gd name="T95" fmla="*/ 692 h 1939"/>
              <a:gd name="T96" fmla="*/ 401 w 2135"/>
              <a:gd name="T97" fmla="*/ 768 h 1939"/>
              <a:gd name="T98" fmla="*/ 250 w 2135"/>
              <a:gd name="T99" fmla="*/ 700 h 1939"/>
              <a:gd name="T100" fmla="*/ 208 w 2135"/>
              <a:gd name="T101" fmla="*/ 545 h 1939"/>
              <a:gd name="T102" fmla="*/ 1204 w 2135"/>
              <a:gd name="T103" fmla="*/ 1729 h 1939"/>
              <a:gd name="T104" fmla="*/ 1614 w 2135"/>
              <a:gd name="T105" fmla="*/ 1729 h 1939"/>
              <a:gd name="T106" fmla="*/ 1204 w 2135"/>
              <a:gd name="T107" fmla="*/ 1729 h 1939"/>
              <a:gd name="T108" fmla="*/ 424 w 2135"/>
              <a:gd name="T109" fmla="*/ 1939 h 1939"/>
              <a:gd name="T110" fmla="*/ 424 w 2135"/>
              <a:gd name="T111" fmla="*/ 1519 h 1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35" h="1939">
                <a:moveTo>
                  <a:pt x="5" y="389"/>
                </a:moveTo>
                <a:cubicBezTo>
                  <a:pt x="237" y="1317"/>
                  <a:pt x="237" y="1317"/>
                  <a:pt x="237" y="1317"/>
                </a:cubicBezTo>
                <a:cubicBezTo>
                  <a:pt x="251" y="1372"/>
                  <a:pt x="300" y="1410"/>
                  <a:pt x="356" y="1410"/>
                </a:cubicBezTo>
                <a:cubicBezTo>
                  <a:pt x="1476" y="1410"/>
                  <a:pt x="1476" y="1410"/>
                  <a:pt x="1476" y="1410"/>
                </a:cubicBezTo>
                <a:cubicBezTo>
                  <a:pt x="1532" y="1410"/>
                  <a:pt x="1581" y="1372"/>
                  <a:pt x="1595" y="1317"/>
                </a:cubicBezTo>
                <a:cubicBezTo>
                  <a:pt x="1865" y="211"/>
                  <a:pt x="1865" y="211"/>
                  <a:pt x="1865" y="211"/>
                </a:cubicBezTo>
                <a:cubicBezTo>
                  <a:pt x="1875" y="172"/>
                  <a:pt x="1910" y="144"/>
                  <a:pt x="1951" y="144"/>
                </a:cubicBezTo>
                <a:cubicBezTo>
                  <a:pt x="2064" y="144"/>
                  <a:pt x="2064" y="144"/>
                  <a:pt x="2064" y="144"/>
                </a:cubicBezTo>
                <a:cubicBezTo>
                  <a:pt x="2103" y="144"/>
                  <a:pt x="2135" y="112"/>
                  <a:pt x="2135" y="73"/>
                </a:cubicBezTo>
                <a:cubicBezTo>
                  <a:pt x="2135" y="33"/>
                  <a:pt x="2103" y="1"/>
                  <a:pt x="2064" y="1"/>
                </a:cubicBezTo>
                <a:cubicBezTo>
                  <a:pt x="1857" y="0"/>
                  <a:pt x="1857" y="0"/>
                  <a:pt x="1857" y="0"/>
                </a:cubicBezTo>
                <a:cubicBezTo>
                  <a:pt x="1801" y="0"/>
                  <a:pt x="1752" y="39"/>
                  <a:pt x="1738" y="93"/>
                </a:cubicBezTo>
                <a:cubicBezTo>
                  <a:pt x="1700" y="238"/>
                  <a:pt x="1700" y="238"/>
                  <a:pt x="1700" y="238"/>
                </a:cubicBezTo>
                <a:cubicBezTo>
                  <a:pt x="1690" y="278"/>
                  <a:pt x="1655" y="305"/>
                  <a:pt x="1614" y="305"/>
                </a:cubicBezTo>
                <a:cubicBezTo>
                  <a:pt x="71" y="305"/>
                  <a:pt x="71" y="305"/>
                  <a:pt x="71" y="305"/>
                </a:cubicBezTo>
                <a:cubicBezTo>
                  <a:pt x="50" y="305"/>
                  <a:pt x="30" y="315"/>
                  <a:pt x="17" y="331"/>
                </a:cubicBezTo>
                <a:cubicBezTo>
                  <a:pt x="5" y="348"/>
                  <a:pt x="0" y="369"/>
                  <a:pt x="5" y="389"/>
                </a:cubicBezTo>
                <a:close/>
                <a:moveTo>
                  <a:pt x="1497" y="768"/>
                </a:moveTo>
                <a:cubicBezTo>
                  <a:pt x="1440" y="768"/>
                  <a:pt x="1440" y="768"/>
                  <a:pt x="1440" y="768"/>
                </a:cubicBezTo>
                <a:cubicBezTo>
                  <a:pt x="1421" y="768"/>
                  <a:pt x="1403" y="759"/>
                  <a:pt x="1391" y="745"/>
                </a:cubicBezTo>
                <a:cubicBezTo>
                  <a:pt x="1378" y="730"/>
                  <a:pt x="1373" y="711"/>
                  <a:pt x="1376" y="692"/>
                </a:cubicBezTo>
                <a:cubicBezTo>
                  <a:pt x="1401" y="540"/>
                  <a:pt x="1401" y="540"/>
                  <a:pt x="1401" y="540"/>
                </a:cubicBezTo>
                <a:cubicBezTo>
                  <a:pt x="1408" y="500"/>
                  <a:pt x="1442" y="470"/>
                  <a:pt x="1482" y="470"/>
                </a:cubicBezTo>
                <a:cubicBezTo>
                  <a:pt x="1562" y="470"/>
                  <a:pt x="1562" y="470"/>
                  <a:pt x="1562" y="470"/>
                </a:cubicBezTo>
                <a:cubicBezTo>
                  <a:pt x="1582" y="470"/>
                  <a:pt x="1601" y="479"/>
                  <a:pt x="1613" y="495"/>
                </a:cubicBezTo>
                <a:cubicBezTo>
                  <a:pt x="1624" y="510"/>
                  <a:pt x="1628" y="529"/>
                  <a:pt x="1623" y="548"/>
                </a:cubicBezTo>
                <a:cubicBezTo>
                  <a:pt x="1613" y="585"/>
                  <a:pt x="1613" y="585"/>
                  <a:pt x="1613" y="585"/>
                </a:cubicBezTo>
                <a:cubicBezTo>
                  <a:pt x="1604" y="620"/>
                  <a:pt x="1593" y="659"/>
                  <a:pt x="1582" y="703"/>
                </a:cubicBezTo>
                <a:cubicBezTo>
                  <a:pt x="1572" y="741"/>
                  <a:pt x="1537" y="768"/>
                  <a:pt x="1497" y="768"/>
                </a:cubicBezTo>
                <a:close/>
                <a:moveTo>
                  <a:pt x="1300" y="1169"/>
                </a:moveTo>
                <a:cubicBezTo>
                  <a:pt x="1327" y="1003"/>
                  <a:pt x="1327" y="1003"/>
                  <a:pt x="1327" y="1003"/>
                </a:cubicBezTo>
                <a:cubicBezTo>
                  <a:pt x="1334" y="962"/>
                  <a:pt x="1368" y="933"/>
                  <a:pt x="1409" y="933"/>
                </a:cubicBezTo>
                <a:cubicBezTo>
                  <a:pt x="1448" y="933"/>
                  <a:pt x="1448" y="933"/>
                  <a:pt x="1448" y="933"/>
                </a:cubicBezTo>
                <a:cubicBezTo>
                  <a:pt x="1467" y="933"/>
                  <a:pt x="1486" y="942"/>
                  <a:pt x="1497" y="957"/>
                </a:cubicBezTo>
                <a:cubicBezTo>
                  <a:pt x="1509" y="971"/>
                  <a:pt x="1512" y="990"/>
                  <a:pt x="1508" y="1007"/>
                </a:cubicBezTo>
                <a:cubicBezTo>
                  <a:pt x="1493" y="1067"/>
                  <a:pt x="1480" y="1117"/>
                  <a:pt x="1469" y="1157"/>
                </a:cubicBezTo>
                <a:cubicBezTo>
                  <a:pt x="1463" y="1180"/>
                  <a:pt x="1463" y="1180"/>
                  <a:pt x="1463" y="1180"/>
                </a:cubicBezTo>
                <a:cubicBezTo>
                  <a:pt x="1452" y="1218"/>
                  <a:pt x="1417" y="1245"/>
                  <a:pt x="1377" y="1245"/>
                </a:cubicBezTo>
                <a:cubicBezTo>
                  <a:pt x="1366" y="1245"/>
                  <a:pt x="1366" y="1245"/>
                  <a:pt x="1366" y="1245"/>
                </a:cubicBezTo>
                <a:cubicBezTo>
                  <a:pt x="1346" y="1245"/>
                  <a:pt x="1327" y="1236"/>
                  <a:pt x="1314" y="1221"/>
                </a:cubicBezTo>
                <a:cubicBezTo>
                  <a:pt x="1302" y="1206"/>
                  <a:pt x="1297" y="1187"/>
                  <a:pt x="1300" y="1169"/>
                </a:cubicBezTo>
                <a:close/>
                <a:moveTo>
                  <a:pt x="1001" y="1006"/>
                </a:moveTo>
                <a:cubicBezTo>
                  <a:pt x="1001" y="966"/>
                  <a:pt x="1034" y="933"/>
                  <a:pt x="1074" y="933"/>
                </a:cubicBezTo>
                <a:cubicBezTo>
                  <a:pt x="1100" y="933"/>
                  <a:pt x="1100" y="933"/>
                  <a:pt x="1100" y="933"/>
                </a:cubicBezTo>
                <a:cubicBezTo>
                  <a:pt x="1119" y="933"/>
                  <a:pt x="1137" y="942"/>
                  <a:pt x="1149" y="956"/>
                </a:cubicBezTo>
                <a:cubicBezTo>
                  <a:pt x="1161" y="971"/>
                  <a:pt x="1167" y="990"/>
                  <a:pt x="1164" y="1009"/>
                </a:cubicBezTo>
                <a:cubicBezTo>
                  <a:pt x="1134" y="1185"/>
                  <a:pt x="1134" y="1185"/>
                  <a:pt x="1134" y="1185"/>
                </a:cubicBezTo>
                <a:cubicBezTo>
                  <a:pt x="1129" y="1220"/>
                  <a:pt x="1099" y="1245"/>
                  <a:pt x="1065" y="1245"/>
                </a:cubicBezTo>
                <a:cubicBezTo>
                  <a:pt x="1030" y="1245"/>
                  <a:pt x="1001" y="1216"/>
                  <a:pt x="1001" y="1182"/>
                </a:cubicBezTo>
                <a:lnTo>
                  <a:pt x="1001" y="1006"/>
                </a:lnTo>
                <a:close/>
                <a:moveTo>
                  <a:pt x="1001" y="544"/>
                </a:moveTo>
                <a:cubicBezTo>
                  <a:pt x="1001" y="503"/>
                  <a:pt x="1033" y="470"/>
                  <a:pt x="1073" y="470"/>
                </a:cubicBezTo>
                <a:cubicBezTo>
                  <a:pt x="1172" y="470"/>
                  <a:pt x="1172" y="470"/>
                  <a:pt x="1172" y="470"/>
                </a:cubicBezTo>
                <a:cubicBezTo>
                  <a:pt x="1192" y="470"/>
                  <a:pt x="1211" y="479"/>
                  <a:pt x="1223" y="494"/>
                </a:cubicBezTo>
                <a:cubicBezTo>
                  <a:pt x="1236" y="508"/>
                  <a:pt x="1241" y="527"/>
                  <a:pt x="1238" y="546"/>
                </a:cubicBezTo>
                <a:cubicBezTo>
                  <a:pt x="1212" y="698"/>
                  <a:pt x="1212" y="698"/>
                  <a:pt x="1212" y="698"/>
                </a:cubicBezTo>
                <a:cubicBezTo>
                  <a:pt x="1206" y="739"/>
                  <a:pt x="1171" y="768"/>
                  <a:pt x="1130" y="768"/>
                </a:cubicBezTo>
                <a:cubicBezTo>
                  <a:pt x="1074" y="768"/>
                  <a:pt x="1074" y="768"/>
                  <a:pt x="1074" y="768"/>
                </a:cubicBezTo>
                <a:cubicBezTo>
                  <a:pt x="1034" y="768"/>
                  <a:pt x="1001" y="735"/>
                  <a:pt x="1001" y="695"/>
                </a:cubicBezTo>
                <a:lnTo>
                  <a:pt x="1001" y="544"/>
                </a:lnTo>
                <a:close/>
                <a:moveTo>
                  <a:pt x="692" y="956"/>
                </a:moveTo>
                <a:cubicBezTo>
                  <a:pt x="705" y="942"/>
                  <a:pt x="723" y="933"/>
                  <a:pt x="742" y="933"/>
                </a:cubicBezTo>
                <a:cubicBezTo>
                  <a:pt x="767" y="933"/>
                  <a:pt x="767" y="933"/>
                  <a:pt x="767" y="933"/>
                </a:cubicBezTo>
                <a:cubicBezTo>
                  <a:pt x="807" y="933"/>
                  <a:pt x="840" y="966"/>
                  <a:pt x="840" y="1006"/>
                </a:cubicBezTo>
                <a:cubicBezTo>
                  <a:pt x="840" y="1181"/>
                  <a:pt x="840" y="1181"/>
                  <a:pt x="840" y="1181"/>
                </a:cubicBezTo>
                <a:cubicBezTo>
                  <a:pt x="840" y="1216"/>
                  <a:pt x="812" y="1245"/>
                  <a:pt x="777" y="1245"/>
                </a:cubicBezTo>
                <a:cubicBezTo>
                  <a:pt x="742" y="1245"/>
                  <a:pt x="712" y="1220"/>
                  <a:pt x="707" y="1185"/>
                </a:cubicBezTo>
                <a:cubicBezTo>
                  <a:pt x="678" y="1009"/>
                  <a:pt x="678" y="1009"/>
                  <a:pt x="678" y="1009"/>
                </a:cubicBezTo>
                <a:cubicBezTo>
                  <a:pt x="675" y="990"/>
                  <a:pt x="680" y="971"/>
                  <a:pt x="692" y="956"/>
                </a:cubicBezTo>
                <a:close/>
                <a:moveTo>
                  <a:pt x="618" y="494"/>
                </a:moveTo>
                <a:cubicBezTo>
                  <a:pt x="631" y="479"/>
                  <a:pt x="650" y="470"/>
                  <a:pt x="670" y="470"/>
                </a:cubicBezTo>
                <a:cubicBezTo>
                  <a:pt x="768" y="470"/>
                  <a:pt x="768" y="470"/>
                  <a:pt x="768" y="470"/>
                </a:cubicBezTo>
                <a:cubicBezTo>
                  <a:pt x="808" y="470"/>
                  <a:pt x="840" y="503"/>
                  <a:pt x="840" y="544"/>
                </a:cubicBezTo>
                <a:cubicBezTo>
                  <a:pt x="840" y="695"/>
                  <a:pt x="840" y="695"/>
                  <a:pt x="840" y="695"/>
                </a:cubicBezTo>
                <a:cubicBezTo>
                  <a:pt x="840" y="735"/>
                  <a:pt x="807" y="768"/>
                  <a:pt x="767" y="768"/>
                </a:cubicBezTo>
                <a:cubicBezTo>
                  <a:pt x="711" y="768"/>
                  <a:pt x="711" y="768"/>
                  <a:pt x="711" y="768"/>
                </a:cubicBezTo>
                <a:cubicBezTo>
                  <a:pt x="670" y="768"/>
                  <a:pt x="636" y="739"/>
                  <a:pt x="629" y="698"/>
                </a:cubicBezTo>
                <a:cubicBezTo>
                  <a:pt x="604" y="546"/>
                  <a:pt x="604" y="546"/>
                  <a:pt x="604" y="546"/>
                </a:cubicBezTo>
                <a:cubicBezTo>
                  <a:pt x="601" y="527"/>
                  <a:pt x="606" y="508"/>
                  <a:pt x="618" y="494"/>
                </a:cubicBezTo>
                <a:close/>
                <a:moveTo>
                  <a:pt x="336" y="957"/>
                </a:moveTo>
                <a:cubicBezTo>
                  <a:pt x="348" y="942"/>
                  <a:pt x="365" y="933"/>
                  <a:pt x="384" y="933"/>
                </a:cubicBezTo>
                <a:cubicBezTo>
                  <a:pt x="432" y="933"/>
                  <a:pt x="432" y="933"/>
                  <a:pt x="432" y="933"/>
                </a:cubicBezTo>
                <a:cubicBezTo>
                  <a:pt x="473" y="933"/>
                  <a:pt x="507" y="962"/>
                  <a:pt x="514" y="1003"/>
                </a:cubicBezTo>
                <a:cubicBezTo>
                  <a:pt x="541" y="1169"/>
                  <a:pt x="541" y="1169"/>
                  <a:pt x="541" y="1169"/>
                </a:cubicBezTo>
                <a:cubicBezTo>
                  <a:pt x="545" y="1188"/>
                  <a:pt x="539" y="1208"/>
                  <a:pt x="527" y="1223"/>
                </a:cubicBezTo>
                <a:cubicBezTo>
                  <a:pt x="515" y="1237"/>
                  <a:pt x="498" y="1245"/>
                  <a:pt x="480" y="1245"/>
                </a:cubicBezTo>
                <a:cubicBezTo>
                  <a:pt x="452" y="1245"/>
                  <a:pt x="452" y="1245"/>
                  <a:pt x="452" y="1245"/>
                </a:cubicBezTo>
                <a:cubicBezTo>
                  <a:pt x="414" y="1245"/>
                  <a:pt x="380" y="1217"/>
                  <a:pt x="369" y="1177"/>
                </a:cubicBezTo>
                <a:cubicBezTo>
                  <a:pt x="364" y="1158"/>
                  <a:pt x="364" y="1158"/>
                  <a:pt x="364" y="1158"/>
                </a:cubicBezTo>
                <a:cubicBezTo>
                  <a:pt x="353" y="1119"/>
                  <a:pt x="340" y="1068"/>
                  <a:pt x="325" y="1009"/>
                </a:cubicBezTo>
                <a:cubicBezTo>
                  <a:pt x="320" y="991"/>
                  <a:pt x="324" y="972"/>
                  <a:pt x="336" y="957"/>
                </a:cubicBezTo>
                <a:close/>
                <a:moveTo>
                  <a:pt x="218" y="495"/>
                </a:moveTo>
                <a:cubicBezTo>
                  <a:pt x="230" y="479"/>
                  <a:pt x="248" y="470"/>
                  <a:pt x="268" y="470"/>
                </a:cubicBezTo>
                <a:cubicBezTo>
                  <a:pt x="357" y="470"/>
                  <a:pt x="357" y="470"/>
                  <a:pt x="357" y="470"/>
                </a:cubicBezTo>
                <a:cubicBezTo>
                  <a:pt x="398" y="470"/>
                  <a:pt x="433" y="500"/>
                  <a:pt x="440" y="540"/>
                </a:cubicBezTo>
                <a:cubicBezTo>
                  <a:pt x="465" y="692"/>
                  <a:pt x="465" y="692"/>
                  <a:pt x="465" y="692"/>
                </a:cubicBezTo>
                <a:cubicBezTo>
                  <a:pt x="468" y="711"/>
                  <a:pt x="463" y="730"/>
                  <a:pt x="451" y="745"/>
                </a:cubicBezTo>
                <a:cubicBezTo>
                  <a:pt x="438" y="759"/>
                  <a:pt x="420" y="768"/>
                  <a:pt x="401" y="768"/>
                </a:cubicBezTo>
                <a:cubicBezTo>
                  <a:pt x="336" y="768"/>
                  <a:pt x="336" y="768"/>
                  <a:pt x="336" y="768"/>
                </a:cubicBezTo>
                <a:cubicBezTo>
                  <a:pt x="295" y="768"/>
                  <a:pt x="260" y="740"/>
                  <a:pt x="250" y="700"/>
                </a:cubicBezTo>
                <a:cubicBezTo>
                  <a:pt x="239" y="657"/>
                  <a:pt x="228" y="619"/>
                  <a:pt x="219" y="586"/>
                </a:cubicBezTo>
                <a:cubicBezTo>
                  <a:pt x="208" y="545"/>
                  <a:pt x="208" y="545"/>
                  <a:pt x="208" y="545"/>
                </a:cubicBezTo>
                <a:cubicBezTo>
                  <a:pt x="203" y="527"/>
                  <a:pt x="207" y="509"/>
                  <a:pt x="218" y="495"/>
                </a:cubicBezTo>
                <a:close/>
                <a:moveTo>
                  <a:pt x="1204" y="1729"/>
                </a:moveTo>
                <a:cubicBezTo>
                  <a:pt x="1204" y="1845"/>
                  <a:pt x="1296" y="1939"/>
                  <a:pt x="1409" y="1939"/>
                </a:cubicBezTo>
                <a:cubicBezTo>
                  <a:pt x="1522" y="1939"/>
                  <a:pt x="1614" y="1845"/>
                  <a:pt x="1614" y="1729"/>
                </a:cubicBezTo>
                <a:cubicBezTo>
                  <a:pt x="1614" y="1613"/>
                  <a:pt x="1522" y="1519"/>
                  <a:pt x="1409" y="1519"/>
                </a:cubicBezTo>
                <a:cubicBezTo>
                  <a:pt x="1296" y="1519"/>
                  <a:pt x="1204" y="1613"/>
                  <a:pt x="1204" y="1729"/>
                </a:cubicBezTo>
                <a:close/>
                <a:moveTo>
                  <a:pt x="219" y="1729"/>
                </a:moveTo>
                <a:cubicBezTo>
                  <a:pt x="219" y="1845"/>
                  <a:pt x="311" y="1939"/>
                  <a:pt x="424" y="1939"/>
                </a:cubicBezTo>
                <a:cubicBezTo>
                  <a:pt x="537" y="1939"/>
                  <a:pt x="629" y="1845"/>
                  <a:pt x="629" y="1729"/>
                </a:cubicBezTo>
                <a:cubicBezTo>
                  <a:pt x="629" y="1613"/>
                  <a:pt x="537" y="1519"/>
                  <a:pt x="424" y="1519"/>
                </a:cubicBezTo>
                <a:cubicBezTo>
                  <a:pt x="311" y="1519"/>
                  <a:pt x="219" y="1613"/>
                  <a:pt x="219" y="17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5"/>
              </a:solidFill>
            </a:endParaRPr>
          </a:p>
        </p:txBody>
      </p:sp>
      <p:sp>
        <p:nvSpPr>
          <p:cNvPr id="109" name="Freeform 9"/>
          <p:cNvSpPr>
            <a:spLocks noEditPoints="1"/>
          </p:cNvSpPr>
          <p:nvPr/>
        </p:nvSpPr>
        <p:spPr bwMode="auto">
          <a:xfrm>
            <a:off x="2209758" y="3040063"/>
            <a:ext cx="765287" cy="823219"/>
          </a:xfrm>
          <a:custGeom>
            <a:avLst/>
            <a:gdLst>
              <a:gd name="T0" fmla="*/ 30 w 2419"/>
              <a:gd name="T1" fmla="*/ 816 h 2602"/>
              <a:gd name="T2" fmla="*/ 0 w 2419"/>
              <a:gd name="T3" fmla="*/ 533 h 2602"/>
              <a:gd name="T4" fmla="*/ 2419 w 2419"/>
              <a:gd name="T5" fmla="*/ 785 h 2602"/>
              <a:gd name="T6" fmla="*/ 1179 w 2419"/>
              <a:gd name="T7" fmla="*/ 8 h 2602"/>
              <a:gd name="T8" fmla="*/ 0 w 2419"/>
              <a:gd name="T9" fmla="*/ 444 h 2602"/>
              <a:gd name="T10" fmla="*/ 1239 w 2419"/>
              <a:gd name="T11" fmla="*/ 8 h 2602"/>
              <a:gd name="T12" fmla="*/ 30 w 2419"/>
              <a:gd name="T13" fmla="*/ 2208 h 2602"/>
              <a:gd name="T14" fmla="*/ 0 w 2419"/>
              <a:gd name="T15" fmla="*/ 2573 h 2602"/>
              <a:gd name="T16" fmla="*/ 703 w 2419"/>
              <a:gd name="T17" fmla="*/ 2602 h 2602"/>
              <a:gd name="T18" fmla="*/ 733 w 2419"/>
              <a:gd name="T19" fmla="*/ 2498 h 2602"/>
              <a:gd name="T20" fmla="*/ 1625 w 2419"/>
              <a:gd name="T21" fmla="*/ 2439 h 2602"/>
              <a:gd name="T22" fmla="*/ 1685 w 2419"/>
              <a:gd name="T23" fmla="*/ 2573 h 2602"/>
              <a:gd name="T24" fmla="*/ 2388 w 2419"/>
              <a:gd name="T25" fmla="*/ 2602 h 2602"/>
              <a:gd name="T26" fmla="*/ 2419 w 2419"/>
              <a:gd name="T27" fmla="*/ 2238 h 2602"/>
              <a:gd name="T28" fmla="*/ 30 w 2419"/>
              <a:gd name="T29" fmla="*/ 2208 h 2602"/>
              <a:gd name="T30" fmla="*/ 126 w 2419"/>
              <a:gd name="T31" fmla="*/ 2086 h 2602"/>
              <a:gd name="T32" fmla="*/ 489 w 2419"/>
              <a:gd name="T33" fmla="*/ 1981 h 2602"/>
              <a:gd name="T34" fmla="*/ 549 w 2419"/>
              <a:gd name="T35" fmla="*/ 932 h 2602"/>
              <a:gd name="T36" fmla="*/ 232 w 2419"/>
              <a:gd name="T37" fmla="*/ 1076 h 2602"/>
              <a:gd name="T38" fmla="*/ 126 w 2419"/>
              <a:gd name="T39" fmla="*/ 2086 h 2602"/>
              <a:gd name="T40" fmla="*/ 1168 w 2419"/>
              <a:gd name="T41" fmla="*/ 2086 h 2602"/>
              <a:gd name="T42" fmla="*/ 1062 w 2419"/>
              <a:gd name="T43" fmla="*/ 1076 h 2602"/>
              <a:gd name="T44" fmla="*/ 736 w 2419"/>
              <a:gd name="T45" fmla="*/ 932 h 2602"/>
              <a:gd name="T46" fmla="*/ 796 w 2419"/>
              <a:gd name="T47" fmla="*/ 1981 h 2602"/>
              <a:gd name="T48" fmla="*/ 1263 w 2419"/>
              <a:gd name="T49" fmla="*/ 2086 h 2602"/>
              <a:gd name="T50" fmla="*/ 1623 w 2419"/>
              <a:gd name="T51" fmla="*/ 1981 h 2602"/>
              <a:gd name="T52" fmla="*/ 1683 w 2419"/>
              <a:gd name="T53" fmla="*/ 932 h 2602"/>
              <a:gd name="T54" fmla="*/ 1368 w 2419"/>
              <a:gd name="T55" fmla="*/ 1076 h 2602"/>
              <a:gd name="T56" fmla="*/ 1263 w 2419"/>
              <a:gd name="T57" fmla="*/ 2086 h 2602"/>
              <a:gd name="T58" fmla="*/ 2298 w 2419"/>
              <a:gd name="T59" fmla="*/ 2086 h 2602"/>
              <a:gd name="T60" fmla="*/ 2191 w 2419"/>
              <a:gd name="T61" fmla="*/ 1076 h 2602"/>
              <a:gd name="T62" fmla="*/ 1866 w 2419"/>
              <a:gd name="T63" fmla="*/ 932 h 2602"/>
              <a:gd name="T64" fmla="*/ 1934 w 2419"/>
              <a:gd name="T65" fmla="*/ 1076 h 2602"/>
              <a:gd name="T66" fmla="*/ 1828 w 2419"/>
              <a:gd name="T67" fmla="*/ 2086 h 2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19" h="2602">
                <a:moveTo>
                  <a:pt x="2388" y="816"/>
                </a:moveTo>
                <a:cubicBezTo>
                  <a:pt x="30" y="816"/>
                  <a:pt x="30" y="816"/>
                  <a:pt x="30" y="816"/>
                </a:cubicBezTo>
                <a:cubicBezTo>
                  <a:pt x="15" y="816"/>
                  <a:pt x="0" y="801"/>
                  <a:pt x="0" y="785"/>
                </a:cubicBezTo>
                <a:cubicBezTo>
                  <a:pt x="0" y="533"/>
                  <a:pt x="0" y="533"/>
                  <a:pt x="0" y="533"/>
                </a:cubicBezTo>
                <a:cubicBezTo>
                  <a:pt x="2419" y="533"/>
                  <a:pt x="2419" y="533"/>
                  <a:pt x="2419" y="533"/>
                </a:cubicBezTo>
                <a:cubicBezTo>
                  <a:pt x="2419" y="785"/>
                  <a:pt x="2419" y="785"/>
                  <a:pt x="2419" y="785"/>
                </a:cubicBezTo>
                <a:cubicBezTo>
                  <a:pt x="2419" y="801"/>
                  <a:pt x="2404" y="816"/>
                  <a:pt x="2388" y="816"/>
                </a:cubicBezTo>
                <a:close/>
                <a:moveTo>
                  <a:pt x="1179" y="8"/>
                </a:moveTo>
                <a:cubicBezTo>
                  <a:pt x="1179" y="8"/>
                  <a:pt x="1179" y="8"/>
                  <a:pt x="1179" y="8"/>
                </a:cubicBezTo>
                <a:cubicBezTo>
                  <a:pt x="0" y="444"/>
                  <a:pt x="0" y="444"/>
                  <a:pt x="0" y="444"/>
                </a:cubicBezTo>
                <a:cubicBezTo>
                  <a:pt x="0" y="444"/>
                  <a:pt x="0" y="444"/>
                  <a:pt x="2419" y="444"/>
                </a:cubicBezTo>
                <a:cubicBezTo>
                  <a:pt x="2419" y="444"/>
                  <a:pt x="2419" y="444"/>
                  <a:pt x="1239" y="8"/>
                </a:cubicBezTo>
                <a:cubicBezTo>
                  <a:pt x="1224" y="0"/>
                  <a:pt x="1194" y="0"/>
                  <a:pt x="1179" y="8"/>
                </a:cubicBezTo>
                <a:close/>
                <a:moveTo>
                  <a:pt x="30" y="2208"/>
                </a:moveTo>
                <a:cubicBezTo>
                  <a:pt x="15" y="2208"/>
                  <a:pt x="0" y="2223"/>
                  <a:pt x="0" y="2238"/>
                </a:cubicBezTo>
                <a:cubicBezTo>
                  <a:pt x="0" y="2573"/>
                  <a:pt x="0" y="2573"/>
                  <a:pt x="0" y="2573"/>
                </a:cubicBezTo>
                <a:cubicBezTo>
                  <a:pt x="0" y="2587"/>
                  <a:pt x="15" y="2602"/>
                  <a:pt x="30" y="2602"/>
                </a:cubicBezTo>
                <a:cubicBezTo>
                  <a:pt x="703" y="2602"/>
                  <a:pt x="703" y="2602"/>
                  <a:pt x="703" y="2602"/>
                </a:cubicBezTo>
                <a:cubicBezTo>
                  <a:pt x="718" y="2602"/>
                  <a:pt x="733" y="2587"/>
                  <a:pt x="733" y="2573"/>
                </a:cubicBezTo>
                <a:cubicBezTo>
                  <a:pt x="733" y="2498"/>
                  <a:pt x="733" y="2498"/>
                  <a:pt x="733" y="2498"/>
                </a:cubicBezTo>
                <a:cubicBezTo>
                  <a:pt x="733" y="2461"/>
                  <a:pt x="763" y="2439"/>
                  <a:pt x="794" y="2439"/>
                </a:cubicBezTo>
                <a:cubicBezTo>
                  <a:pt x="1625" y="2439"/>
                  <a:pt x="1625" y="2439"/>
                  <a:pt x="1625" y="2439"/>
                </a:cubicBezTo>
                <a:cubicBezTo>
                  <a:pt x="1655" y="2439"/>
                  <a:pt x="1685" y="2461"/>
                  <a:pt x="1685" y="2498"/>
                </a:cubicBezTo>
                <a:cubicBezTo>
                  <a:pt x="1685" y="2573"/>
                  <a:pt x="1685" y="2573"/>
                  <a:pt x="1685" y="2573"/>
                </a:cubicBezTo>
                <a:cubicBezTo>
                  <a:pt x="1685" y="2587"/>
                  <a:pt x="1701" y="2602"/>
                  <a:pt x="1716" y="2602"/>
                </a:cubicBezTo>
                <a:cubicBezTo>
                  <a:pt x="2388" y="2602"/>
                  <a:pt x="2388" y="2602"/>
                  <a:pt x="2388" y="2602"/>
                </a:cubicBezTo>
                <a:cubicBezTo>
                  <a:pt x="2404" y="2602"/>
                  <a:pt x="2419" y="2587"/>
                  <a:pt x="2419" y="2573"/>
                </a:cubicBezTo>
                <a:cubicBezTo>
                  <a:pt x="2419" y="2238"/>
                  <a:pt x="2419" y="2238"/>
                  <a:pt x="2419" y="2238"/>
                </a:cubicBezTo>
                <a:cubicBezTo>
                  <a:pt x="2419" y="2223"/>
                  <a:pt x="2404" y="2208"/>
                  <a:pt x="2388" y="2208"/>
                </a:cubicBezTo>
                <a:cubicBezTo>
                  <a:pt x="30" y="2208"/>
                  <a:pt x="30" y="2208"/>
                  <a:pt x="30" y="2208"/>
                </a:cubicBezTo>
                <a:cubicBezTo>
                  <a:pt x="30" y="2208"/>
                  <a:pt x="30" y="2208"/>
                  <a:pt x="30" y="2208"/>
                </a:cubicBezTo>
                <a:close/>
                <a:moveTo>
                  <a:pt x="126" y="2086"/>
                </a:moveTo>
                <a:cubicBezTo>
                  <a:pt x="595" y="2086"/>
                  <a:pt x="595" y="2086"/>
                  <a:pt x="595" y="2086"/>
                </a:cubicBezTo>
                <a:cubicBezTo>
                  <a:pt x="572" y="2041"/>
                  <a:pt x="534" y="2003"/>
                  <a:pt x="489" y="1981"/>
                </a:cubicBezTo>
                <a:cubicBezTo>
                  <a:pt x="489" y="1076"/>
                  <a:pt x="489" y="1076"/>
                  <a:pt x="489" y="1076"/>
                </a:cubicBezTo>
                <a:cubicBezTo>
                  <a:pt x="564" y="1098"/>
                  <a:pt x="632" y="1000"/>
                  <a:pt x="549" y="932"/>
                </a:cubicBezTo>
                <a:cubicBezTo>
                  <a:pt x="172" y="932"/>
                  <a:pt x="172" y="932"/>
                  <a:pt x="172" y="932"/>
                </a:cubicBezTo>
                <a:cubicBezTo>
                  <a:pt x="89" y="1000"/>
                  <a:pt x="157" y="1098"/>
                  <a:pt x="232" y="1076"/>
                </a:cubicBezTo>
                <a:cubicBezTo>
                  <a:pt x="232" y="1981"/>
                  <a:pt x="232" y="1981"/>
                  <a:pt x="232" y="1981"/>
                </a:cubicBezTo>
                <a:cubicBezTo>
                  <a:pt x="187" y="2003"/>
                  <a:pt x="149" y="2041"/>
                  <a:pt x="126" y="2086"/>
                </a:cubicBezTo>
                <a:close/>
                <a:moveTo>
                  <a:pt x="690" y="2086"/>
                </a:moveTo>
                <a:cubicBezTo>
                  <a:pt x="1168" y="2086"/>
                  <a:pt x="1168" y="2086"/>
                  <a:pt x="1168" y="2086"/>
                </a:cubicBezTo>
                <a:cubicBezTo>
                  <a:pt x="1145" y="2041"/>
                  <a:pt x="1107" y="2003"/>
                  <a:pt x="1062" y="1981"/>
                </a:cubicBezTo>
                <a:cubicBezTo>
                  <a:pt x="1062" y="1076"/>
                  <a:pt x="1062" y="1076"/>
                  <a:pt x="1062" y="1076"/>
                </a:cubicBezTo>
                <a:cubicBezTo>
                  <a:pt x="1138" y="1098"/>
                  <a:pt x="1198" y="1000"/>
                  <a:pt x="1122" y="932"/>
                </a:cubicBezTo>
                <a:cubicBezTo>
                  <a:pt x="736" y="932"/>
                  <a:pt x="736" y="932"/>
                  <a:pt x="736" y="932"/>
                </a:cubicBezTo>
                <a:cubicBezTo>
                  <a:pt x="660" y="1000"/>
                  <a:pt x="721" y="1098"/>
                  <a:pt x="796" y="1076"/>
                </a:cubicBezTo>
                <a:cubicBezTo>
                  <a:pt x="796" y="1981"/>
                  <a:pt x="796" y="1981"/>
                  <a:pt x="796" y="1981"/>
                </a:cubicBezTo>
                <a:cubicBezTo>
                  <a:pt x="751" y="2003"/>
                  <a:pt x="713" y="2041"/>
                  <a:pt x="690" y="2086"/>
                </a:cubicBezTo>
                <a:close/>
                <a:moveTo>
                  <a:pt x="1263" y="2086"/>
                </a:moveTo>
                <a:cubicBezTo>
                  <a:pt x="1728" y="2086"/>
                  <a:pt x="1728" y="2086"/>
                  <a:pt x="1728" y="2086"/>
                </a:cubicBezTo>
                <a:cubicBezTo>
                  <a:pt x="1706" y="2041"/>
                  <a:pt x="1668" y="2003"/>
                  <a:pt x="1623" y="1981"/>
                </a:cubicBezTo>
                <a:cubicBezTo>
                  <a:pt x="1623" y="1076"/>
                  <a:pt x="1623" y="1076"/>
                  <a:pt x="1623" y="1076"/>
                </a:cubicBezTo>
                <a:cubicBezTo>
                  <a:pt x="1698" y="1098"/>
                  <a:pt x="1759" y="1000"/>
                  <a:pt x="1683" y="932"/>
                </a:cubicBezTo>
                <a:cubicBezTo>
                  <a:pt x="1308" y="932"/>
                  <a:pt x="1308" y="932"/>
                  <a:pt x="1308" y="932"/>
                </a:cubicBezTo>
                <a:cubicBezTo>
                  <a:pt x="1226" y="1000"/>
                  <a:pt x="1293" y="1098"/>
                  <a:pt x="1368" y="1076"/>
                </a:cubicBezTo>
                <a:cubicBezTo>
                  <a:pt x="1368" y="1981"/>
                  <a:pt x="1368" y="1981"/>
                  <a:pt x="1368" y="1981"/>
                </a:cubicBezTo>
                <a:cubicBezTo>
                  <a:pt x="1323" y="2003"/>
                  <a:pt x="1286" y="2041"/>
                  <a:pt x="1263" y="2086"/>
                </a:cubicBezTo>
                <a:close/>
                <a:moveTo>
                  <a:pt x="1828" y="2086"/>
                </a:moveTo>
                <a:cubicBezTo>
                  <a:pt x="2298" y="2086"/>
                  <a:pt x="2298" y="2086"/>
                  <a:pt x="2298" y="2086"/>
                </a:cubicBezTo>
                <a:cubicBezTo>
                  <a:pt x="2275" y="2041"/>
                  <a:pt x="2237" y="2003"/>
                  <a:pt x="2191" y="1981"/>
                </a:cubicBezTo>
                <a:cubicBezTo>
                  <a:pt x="2191" y="1076"/>
                  <a:pt x="2191" y="1076"/>
                  <a:pt x="2191" y="1076"/>
                </a:cubicBezTo>
                <a:cubicBezTo>
                  <a:pt x="2267" y="1098"/>
                  <a:pt x="2335" y="1000"/>
                  <a:pt x="2252" y="932"/>
                </a:cubicBezTo>
                <a:cubicBezTo>
                  <a:pt x="1866" y="932"/>
                  <a:pt x="1866" y="932"/>
                  <a:pt x="1866" y="932"/>
                </a:cubicBezTo>
                <a:cubicBezTo>
                  <a:pt x="1866" y="932"/>
                  <a:pt x="1866" y="932"/>
                  <a:pt x="1866" y="932"/>
                </a:cubicBezTo>
                <a:cubicBezTo>
                  <a:pt x="1797" y="1000"/>
                  <a:pt x="1858" y="1098"/>
                  <a:pt x="1934" y="1076"/>
                </a:cubicBezTo>
                <a:cubicBezTo>
                  <a:pt x="1934" y="1981"/>
                  <a:pt x="1934" y="1981"/>
                  <a:pt x="1934" y="1981"/>
                </a:cubicBezTo>
                <a:cubicBezTo>
                  <a:pt x="1888" y="2003"/>
                  <a:pt x="1850" y="2041"/>
                  <a:pt x="1828" y="208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13"/>
          <p:cNvSpPr>
            <a:spLocks noChangeAspect="1" noEditPoints="1"/>
          </p:cNvSpPr>
          <p:nvPr/>
        </p:nvSpPr>
        <p:spPr bwMode="auto">
          <a:xfrm>
            <a:off x="8016040" y="3040063"/>
            <a:ext cx="716892" cy="823219"/>
          </a:xfrm>
          <a:custGeom>
            <a:avLst/>
            <a:gdLst>
              <a:gd name="T0" fmla="*/ 1487 w 1570"/>
              <a:gd name="T1" fmla="*/ 1467 h 1803"/>
              <a:gd name="T2" fmla="*/ 398 w 1570"/>
              <a:gd name="T3" fmla="*/ 1320 h 1803"/>
              <a:gd name="T4" fmla="*/ 147 w 1570"/>
              <a:gd name="T5" fmla="*/ 1530 h 1803"/>
              <a:gd name="T6" fmla="*/ 147 w 1570"/>
              <a:gd name="T7" fmla="*/ 1761 h 1803"/>
              <a:gd name="T8" fmla="*/ 1424 w 1570"/>
              <a:gd name="T9" fmla="*/ 1761 h 1803"/>
              <a:gd name="T10" fmla="*/ 1424 w 1570"/>
              <a:gd name="T11" fmla="*/ 1803 h 1803"/>
              <a:gd name="T12" fmla="*/ 105 w 1570"/>
              <a:gd name="T13" fmla="*/ 1803 h 1803"/>
              <a:gd name="T14" fmla="*/ 105 w 1570"/>
              <a:gd name="T15" fmla="*/ 1488 h 1803"/>
              <a:gd name="T16" fmla="*/ 356 w 1570"/>
              <a:gd name="T17" fmla="*/ 1279 h 1803"/>
              <a:gd name="T18" fmla="*/ 314 w 1570"/>
              <a:gd name="T19" fmla="*/ 1216 h 1803"/>
              <a:gd name="T20" fmla="*/ 252 w 1570"/>
              <a:gd name="T21" fmla="*/ 0 h 1803"/>
              <a:gd name="T22" fmla="*/ 587 w 1570"/>
              <a:gd name="T23" fmla="*/ 398 h 1803"/>
              <a:gd name="T24" fmla="*/ 1215 w 1570"/>
              <a:gd name="T25" fmla="*/ 419 h 1803"/>
              <a:gd name="T26" fmla="*/ 1256 w 1570"/>
              <a:gd name="T27" fmla="*/ 377 h 1803"/>
              <a:gd name="T28" fmla="*/ 1277 w 1570"/>
              <a:gd name="T29" fmla="*/ 335 h 1803"/>
              <a:gd name="T30" fmla="*/ 1319 w 1570"/>
              <a:gd name="T31" fmla="*/ 314 h 1803"/>
              <a:gd name="T32" fmla="*/ 1382 w 1570"/>
              <a:gd name="T33" fmla="*/ 272 h 1803"/>
              <a:gd name="T34" fmla="*/ 1403 w 1570"/>
              <a:gd name="T35" fmla="*/ 230 h 1803"/>
              <a:gd name="T36" fmla="*/ 1445 w 1570"/>
              <a:gd name="T37" fmla="*/ 210 h 1803"/>
              <a:gd name="T38" fmla="*/ 1529 w 1570"/>
              <a:gd name="T39" fmla="*/ 147 h 1803"/>
              <a:gd name="T40" fmla="*/ 1570 w 1570"/>
              <a:gd name="T41" fmla="*/ 210 h 1803"/>
              <a:gd name="T42" fmla="*/ 1508 w 1570"/>
              <a:gd name="T43" fmla="*/ 272 h 1803"/>
              <a:gd name="T44" fmla="*/ 1487 w 1570"/>
              <a:gd name="T45" fmla="*/ 314 h 1803"/>
              <a:gd name="T46" fmla="*/ 1445 w 1570"/>
              <a:gd name="T47" fmla="*/ 335 h 1803"/>
              <a:gd name="T48" fmla="*/ 1382 w 1570"/>
              <a:gd name="T49" fmla="*/ 377 h 1803"/>
              <a:gd name="T50" fmla="*/ 1361 w 1570"/>
              <a:gd name="T51" fmla="*/ 419 h 1803"/>
              <a:gd name="T52" fmla="*/ 1319 w 1570"/>
              <a:gd name="T53" fmla="*/ 440 h 1803"/>
              <a:gd name="T54" fmla="*/ 1256 w 1570"/>
              <a:gd name="T55" fmla="*/ 482 h 1803"/>
              <a:gd name="T56" fmla="*/ 1173 w 1570"/>
              <a:gd name="T57" fmla="*/ 1090 h 1803"/>
              <a:gd name="T58" fmla="*/ 1487 w 1570"/>
              <a:gd name="T59" fmla="*/ 1467 h 1803"/>
              <a:gd name="T60" fmla="*/ 1068 w 1570"/>
              <a:gd name="T61" fmla="*/ 629 h 1803"/>
              <a:gd name="T62" fmla="*/ 1047 w 1570"/>
              <a:gd name="T63" fmla="*/ 713 h 1803"/>
              <a:gd name="T64" fmla="*/ 963 w 1570"/>
              <a:gd name="T65" fmla="*/ 734 h 1803"/>
              <a:gd name="T66" fmla="*/ 901 w 1570"/>
              <a:gd name="T67" fmla="*/ 775 h 1803"/>
              <a:gd name="T68" fmla="*/ 1152 w 1570"/>
              <a:gd name="T69" fmla="*/ 1048 h 1803"/>
              <a:gd name="T70" fmla="*/ 1215 w 1570"/>
              <a:gd name="T71" fmla="*/ 524 h 1803"/>
              <a:gd name="T72" fmla="*/ 1068 w 1570"/>
              <a:gd name="T73" fmla="*/ 629 h 1803"/>
              <a:gd name="T74" fmla="*/ 901 w 1570"/>
              <a:gd name="T75" fmla="*/ 671 h 1803"/>
              <a:gd name="T76" fmla="*/ 942 w 1570"/>
              <a:gd name="T77" fmla="*/ 587 h 1803"/>
              <a:gd name="T78" fmla="*/ 1026 w 1570"/>
              <a:gd name="T79" fmla="*/ 566 h 1803"/>
              <a:gd name="T80" fmla="*/ 1152 w 1570"/>
              <a:gd name="T81" fmla="*/ 461 h 1803"/>
              <a:gd name="T82" fmla="*/ 628 w 1570"/>
              <a:gd name="T83" fmla="*/ 440 h 1803"/>
              <a:gd name="T84" fmla="*/ 859 w 1570"/>
              <a:gd name="T85" fmla="*/ 713 h 1803"/>
              <a:gd name="T86" fmla="*/ 901 w 1570"/>
              <a:gd name="T87" fmla="*/ 671 h 1803"/>
              <a:gd name="T88" fmla="*/ 901 w 1570"/>
              <a:gd name="T89" fmla="*/ 671 h 1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70" h="1803">
                <a:moveTo>
                  <a:pt x="1487" y="1467"/>
                </a:moveTo>
                <a:cubicBezTo>
                  <a:pt x="1152" y="1635"/>
                  <a:pt x="691" y="1572"/>
                  <a:pt x="398" y="1320"/>
                </a:cubicBezTo>
                <a:cubicBezTo>
                  <a:pt x="147" y="1530"/>
                  <a:pt x="147" y="1530"/>
                  <a:pt x="147" y="1530"/>
                </a:cubicBezTo>
                <a:cubicBezTo>
                  <a:pt x="147" y="1761"/>
                  <a:pt x="147" y="1761"/>
                  <a:pt x="147" y="1761"/>
                </a:cubicBezTo>
                <a:cubicBezTo>
                  <a:pt x="1424" y="1761"/>
                  <a:pt x="1424" y="1761"/>
                  <a:pt x="1424" y="1761"/>
                </a:cubicBezTo>
                <a:cubicBezTo>
                  <a:pt x="1424" y="1803"/>
                  <a:pt x="1424" y="1803"/>
                  <a:pt x="1424" y="1803"/>
                </a:cubicBezTo>
                <a:cubicBezTo>
                  <a:pt x="105" y="1803"/>
                  <a:pt x="105" y="1803"/>
                  <a:pt x="105" y="1803"/>
                </a:cubicBezTo>
                <a:cubicBezTo>
                  <a:pt x="105" y="1488"/>
                  <a:pt x="105" y="1488"/>
                  <a:pt x="105" y="1488"/>
                </a:cubicBezTo>
                <a:cubicBezTo>
                  <a:pt x="356" y="1279"/>
                  <a:pt x="356" y="1279"/>
                  <a:pt x="356" y="1279"/>
                </a:cubicBezTo>
                <a:cubicBezTo>
                  <a:pt x="335" y="1258"/>
                  <a:pt x="314" y="1237"/>
                  <a:pt x="314" y="1216"/>
                </a:cubicBezTo>
                <a:cubicBezTo>
                  <a:pt x="0" y="859"/>
                  <a:pt x="0" y="356"/>
                  <a:pt x="252" y="0"/>
                </a:cubicBezTo>
                <a:cubicBezTo>
                  <a:pt x="587" y="398"/>
                  <a:pt x="587" y="398"/>
                  <a:pt x="587" y="398"/>
                </a:cubicBezTo>
                <a:cubicBezTo>
                  <a:pt x="1215" y="419"/>
                  <a:pt x="1215" y="419"/>
                  <a:pt x="1215" y="419"/>
                </a:cubicBezTo>
                <a:cubicBezTo>
                  <a:pt x="1256" y="377"/>
                  <a:pt x="1256" y="377"/>
                  <a:pt x="1256" y="377"/>
                </a:cubicBezTo>
                <a:cubicBezTo>
                  <a:pt x="1256" y="356"/>
                  <a:pt x="1277" y="335"/>
                  <a:pt x="1277" y="335"/>
                </a:cubicBezTo>
                <a:cubicBezTo>
                  <a:pt x="1298" y="314"/>
                  <a:pt x="1319" y="314"/>
                  <a:pt x="1319" y="314"/>
                </a:cubicBezTo>
                <a:cubicBezTo>
                  <a:pt x="1382" y="272"/>
                  <a:pt x="1382" y="272"/>
                  <a:pt x="1382" y="272"/>
                </a:cubicBezTo>
                <a:cubicBezTo>
                  <a:pt x="1382" y="251"/>
                  <a:pt x="1403" y="230"/>
                  <a:pt x="1403" y="230"/>
                </a:cubicBezTo>
                <a:cubicBezTo>
                  <a:pt x="1424" y="210"/>
                  <a:pt x="1445" y="210"/>
                  <a:pt x="1445" y="210"/>
                </a:cubicBezTo>
                <a:cubicBezTo>
                  <a:pt x="1529" y="147"/>
                  <a:pt x="1529" y="147"/>
                  <a:pt x="1529" y="147"/>
                </a:cubicBezTo>
                <a:cubicBezTo>
                  <a:pt x="1570" y="210"/>
                  <a:pt x="1570" y="210"/>
                  <a:pt x="1570" y="210"/>
                </a:cubicBezTo>
                <a:cubicBezTo>
                  <a:pt x="1508" y="272"/>
                  <a:pt x="1508" y="272"/>
                  <a:pt x="1508" y="272"/>
                </a:cubicBezTo>
                <a:cubicBezTo>
                  <a:pt x="1508" y="293"/>
                  <a:pt x="1487" y="314"/>
                  <a:pt x="1487" y="314"/>
                </a:cubicBezTo>
                <a:cubicBezTo>
                  <a:pt x="1466" y="335"/>
                  <a:pt x="1445" y="335"/>
                  <a:pt x="1445" y="335"/>
                </a:cubicBezTo>
                <a:cubicBezTo>
                  <a:pt x="1382" y="377"/>
                  <a:pt x="1382" y="377"/>
                  <a:pt x="1382" y="377"/>
                </a:cubicBezTo>
                <a:cubicBezTo>
                  <a:pt x="1382" y="398"/>
                  <a:pt x="1382" y="398"/>
                  <a:pt x="1361" y="419"/>
                </a:cubicBezTo>
                <a:cubicBezTo>
                  <a:pt x="1340" y="419"/>
                  <a:pt x="1340" y="440"/>
                  <a:pt x="1319" y="440"/>
                </a:cubicBezTo>
                <a:cubicBezTo>
                  <a:pt x="1256" y="482"/>
                  <a:pt x="1256" y="482"/>
                  <a:pt x="1256" y="482"/>
                </a:cubicBezTo>
                <a:cubicBezTo>
                  <a:pt x="1173" y="1090"/>
                  <a:pt x="1173" y="1090"/>
                  <a:pt x="1173" y="1090"/>
                </a:cubicBezTo>
                <a:cubicBezTo>
                  <a:pt x="1487" y="1467"/>
                  <a:pt x="1487" y="1467"/>
                  <a:pt x="1487" y="1467"/>
                </a:cubicBezTo>
                <a:close/>
                <a:moveTo>
                  <a:pt x="1068" y="629"/>
                </a:moveTo>
                <a:cubicBezTo>
                  <a:pt x="1089" y="671"/>
                  <a:pt x="1068" y="692"/>
                  <a:pt x="1047" y="713"/>
                </a:cubicBezTo>
                <a:cubicBezTo>
                  <a:pt x="1026" y="734"/>
                  <a:pt x="984" y="734"/>
                  <a:pt x="963" y="734"/>
                </a:cubicBezTo>
                <a:cubicBezTo>
                  <a:pt x="901" y="775"/>
                  <a:pt x="901" y="775"/>
                  <a:pt x="901" y="775"/>
                </a:cubicBezTo>
                <a:cubicBezTo>
                  <a:pt x="1152" y="1048"/>
                  <a:pt x="1152" y="1048"/>
                  <a:pt x="1152" y="1048"/>
                </a:cubicBezTo>
                <a:cubicBezTo>
                  <a:pt x="1215" y="524"/>
                  <a:pt x="1215" y="524"/>
                  <a:pt x="1215" y="524"/>
                </a:cubicBezTo>
                <a:cubicBezTo>
                  <a:pt x="1068" y="629"/>
                  <a:pt x="1068" y="629"/>
                  <a:pt x="1068" y="629"/>
                </a:cubicBezTo>
                <a:close/>
                <a:moveTo>
                  <a:pt x="901" y="671"/>
                </a:moveTo>
                <a:cubicBezTo>
                  <a:pt x="901" y="650"/>
                  <a:pt x="922" y="608"/>
                  <a:pt x="942" y="587"/>
                </a:cubicBezTo>
                <a:cubicBezTo>
                  <a:pt x="963" y="566"/>
                  <a:pt x="1005" y="566"/>
                  <a:pt x="1026" y="566"/>
                </a:cubicBezTo>
                <a:cubicBezTo>
                  <a:pt x="1152" y="461"/>
                  <a:pt x="1152" y="461"/>
                  <a:pt x="1152" y="461"/>
                </a:cubicBezTo>
                <a:cubicBezTo>
                  <a:pt x="628" y="440"/>
                  <a:pt x="628" y="440"/>
                  <a:pt x="628" y="440"/>
                </a:cubicBezTo>
                <a:cubicBezTo>
                  <a:pt x="859" y="713"/>
                  <a:pt x="859" y="713"/>
                  <a:pt x="859" y="713"/>
                </a:cubicBezTo>
                <a:cubicBezTo>
                  <a:pt x="901" y="671"/>
                  <a:pt x="901" y="671"/>
                  <a:pt x="901" y="671"/>
                </a:cubicBezTo>
                <a:cubicBezTo>
                  <a:pt x="901" y="671"/>
                  <a:pt x="901" y="671"/>
                  <a:pt x="901" y="67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17"/>
          <p:cNvSpPr>
            <a:spLocks noEditPoints="1"/>
          </p:cNvSpPr>
          <p:nvPr/>
        </p:nvSpPr>
        <p:spPr bwMode="auto">
          <a:xfrm>
            <a:off x="6908597" y="5789778"/>
            <a:ext cx="911745" cy="901573"/>
          </a:xfrm>
          <a:custGeom>
            <a:avLst/>
            <a:gdLst>
              <a:gd name="T0" fmla="*/ 910 w 1856"/>
              <a:gd name="T1" fmla="*/ 1264 h 1836"/>
              <a:gd name="T2" fmla="*/ 819 w 1856"/>
              <a:gd name="T3" fmla="*/ 1493 h 1836"/>
              <a:gd name="T4" fmla="*/ 723 w 1856"/>
              <a:gd name="T5" fmla="*/ 1721 h 1836"/>
              <a:gd name="T6" fmla="*/ 295 w 1856"/>
              <a:gd name="T7" fmla="*/ 1782 h 1836"/>
              <a:gd name="T8" fmla="*/ 295 w 1856"/>
              <a:gd name="T9" fmla="*/ 1739 h 1836"/>
              <a:gd name="T10" fmla="*/ 536 w 1856"/>
              <a:gd name="T11" fmla="*/ 1595 h 1836"/>
              <a:gd name="T12" fmla="*/ 482 w 1856"/>
              <a:gd name="T13" fmla="*/ 1390 h 1836"/>
              <a:gd name="T14" fmla="*/ 392 w 1856"/>
              <a:gd name="T15" fmla="*/ 1360 h 1836"/>
              <a:gd name="T16" fmla="*/ 126 w 1856"/>
              <a:gd name="T17" fmla="*/ 1499 h 1836"/>
              <a:gd name="T18" fmla="*/ 235 w 1856"/>
              <a:gd name="T19" fmla="*/ 1216 h 1836"/>
              <a:gd name="T20" fmla="*/ 452 w 1856"/>
              <a:gd name="T21" fmla="*/ 1119 h 1836"/>
              <a:gd name="T22" fmla="*/ 464 w 1856"/>
              <a:gd name="T23" fmla="*/ 1119 h 1836"/>
              <a:gd name="T24" fmla="*/ 639 w 1856"/>
              <a:gd name="T25" fmla="*/ 1071 h 1836"/>
              <a:gd name="T26" fmla="*/ 681 w 1856"/>
              <a:gd name="T27" fmla="*/ 1035 h 1836"/>
              <a:gd name="T28" fmla="*/ 976 w 1856"/>
              <a:gd name="T29" fmla="*/ 734 h 1836"/>
              <a:gd name="T30" fmla="*/ 795 w 1856"/>
              <a:gd name="T31" fmla="*/ 566 h 1836"/>
              <a:gd name="T32" fmla="*/ 572 w 1856"/>
              <a:gd name="T33" fmla="*/ 776 h 1836"/>
              <a:gd name="T34" fmla="*/ 741 w 1856"/>
              <a:gd name="T35" fmla="*/ 975 h 1836"/>
              <a:gd name="T36" fmla="*/ 1579 w 1856"/>
              <a:gd name="T37" fmla="*/ 1818 h 1836"/>
              <a:gd name="T38" fmla="*/ 1820 w 1856"/>
              <a:gd name="T39" fmla="*/ 1613 h 1836"/>
              <a:gd name="T40" fmla="*/ 1820 w 1856"/>
              <a:gd name="T41" fmla="*/ 1577 h 1836"/>
              <a:gd name="T42" fmla="*/ 1211 w 1856"/>
              <a:gd name="T43" fmla="*/ 969 h 1836"/>
              <a:gd name="T44" fmla="*/ 1814 w 1856"/>
              <a:gd name="T45" fmla="*/ 421 h 1836"/>
              <a:gd name="T46" fmla="*/ 1573 w 1856"/>
              <a:gd name="T47" fmla="*/ 560 h 1836"/>
              <a:gd name="T48" fmla="*/ 1446 w 1856"/>
              <a:gd name="T49" fmla="*/ 475 h 1836"/>
              <a:gd name="T50" fmla="*/ 1440 w 1856"/>
              <a:gd name="T51" fmla="*/ 319 h 1836"/>
              <a:gd name="T52" fmla="*/ 1687 w 1856"/>
              <a:gd name="T53" fmla="*/ 156 h 1836"/>
              <a:gd name="T54" fmla="*/ 1308 w 1856"/>
              <a:gd name="T55" fmla="*/ 150 h 1836"/>
              <a:gd name="T56" fmla="*/ 1151 w 1856"/>
              <a:gd name="T57" fmla="*/ 427 h 1836"/>
              <a:gd name="T58" fmla="*/ 1097 w 1856"/>
              <a:gd name="T59" fmla="*/ 614 h 1836"/>
              <a:gd name="T60" fmla="*/ 1266 w 1856"/>
              <a:gd name="T61" fmla="*/ 909 h 1836"/>
              <a:gd name="T62" fmla="*/ 1501 w 1856"/>
              <a:gd name="T63" fmla="*/ 800 h 1836"/>
              <a:gd name="T64" fmla="*/ 1519 w 1856"/>
              <a:gd name="T65" fmla="*/ 800 h 1836"/>
              <a:gd name="T66" fmla="*/ 1663 w 1856"/>
              <a:gd name="T67" fmla="*/ 758 h 1836"/>
              <a:gd name="T68" fmla="*/ 1856 w 1856"/>
              <a:gd name="T69" fmla="*/ 451 h 1836"/>
              <a:gd name="T70" fmla="*/ 313 w 1856"/>
              <a:gd name="T71" fmla="*/ 879 h 1836"/>
              <a:gd name="T72" fmla="*/ 862 w 1856"/>
              <a:gd name="T73" fmla="*/ 349 h 1836"/>
              <a:gd name="T74" fmla="*/ 862 w 1856"/>
              <a:gd name="T75" fmla="*/ 271 h 1836"/>
              <a:gd name="T76" fmla="*/ 566 w 1856"/>
              <a:gd name="T77" fmla="*/ 0 h 1836"/>
              <a:gd name="T78" fmla="*/ 12 w 1856"/>
              <a:gd name="T79" fmla="*/ 524 h 1836"/>
              <a:gd name="T80" fmla="*/ 12 w 1856"/>
              <a:gd name="T81" fmla="*/ 602 h 1836"/>
              <a:gd name="T82" fmla="*/ 313 w 1856"/>
              <a:gd name="T83" fmla="*/ 879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56" h="1836">
                <a:moveTo>
                  <a:pt x="681" y="1035"/>
                </a:moveTo>
                <a:cubicBezTo>
                  <a:pt x="910" y="1264"/>
                  <a:pt x="910" y="1264"/>
                  <a:pt x="910" y="1264"/>
                </a:cubicBezTo>
                <a:cubicBezTo>
                  <a:pt x="868" y="1306"/>
                  <a:pt x="868" y="1306"/>
                  <a:pt x="868" y="1306"/>
                </a:cubicBezTo>
                <a:cubicBezTo>
                  <a:pt x="825" y="1348"/>
                  <a:pt x="819" y="1420"/>
                  <a:pt x="819" y="1493"/>
                </a:cubicBezTo>
                <a:cubicBezTo>
                  <a:pt x="819" y="1493"/>
                  <a:pt x="819" y="1493"/>
                  <a:pt x="819" y="1493"/>
                </a:cubicBezTo>
                <a:cubicBezTo>
                  <a:pt x="819" y="1577"/>
                  <a:pt x="783" y="1661"/>
                  <a:pt x="723" y="1721"/>
                </a:cubicBezTo>
                <a:cubicBezTo>
                  <a:pt x="705" y="1739"/>
                  <a:pt x="687" y="1758"/>
                  <a:pt x="657" y="1776"/>
                </a:cubicBezTo>
                <a:cubicBezTo>
                  <a:pt x="554" y="1836"/>
                  <a:pt x="410" y="1836"/>
                  <a:pt x="295" y="1782"/>
                </a:cubicBezTo>
                <a:cubicBezTo>
                  <a:pt x="289" y="1782"/>
                  <a:pt x="283" y="1770"/>
                  <a:pt x="283" y="1764"/>
                </a:cubicBezTo>
                <a:cubicBezTo>
                  <a:pt x="277" y="1751"/>
                  <a:pt x="283" y="1739"/>
                  <a:pt x="295" y="1739"/>
                </a:cubicBezTo>
                <a:cubicBezTo>
                  <a:pt x="530" y="1601"/>
                  <a:pt x="530" y="1601"/>
                  <a:pt x="530" y="1601"/>
                </a:cubicBezTo>
                <a:cubicBezTo>
                  <a:pt x="530" y="1601"/>
                  <a:pt x="536" y="1601"/>
                  <a:pt x="536" y="1595"/>
                </a:cubicBezTo>
                <a:cubicBezTo>
                  <a:pt x="554" y="1577"/>
                  <a:pt x="578" y="1547"/>
                  <a:pt x="524" y="1445"/>
                </a:cubicBezTo>
                <a:cubicBezTo>
                  <a:pt x="512" y="1420"/>
                  <a:pt x="494" y="1402"/>
                  <a:pt x="482" y="1390"/>
                </a:cubicBezTo>
                <a:cubicBezTo>
                  <a:pt x="440" y="1348"/>
                  <a:pt x="410" y="1354"/>
                  <a:pt x="398" y="1360"/>
                </a:cubicBezTo>
                <a:cubicBezTo>
                  <a:pt x="392" y="1360"/>
                  <a:pt x="392" y="1360"/>
                  <a:pt x="392" y="1360"/>
                </a:cubicBezTo>
                <a:cubicBezTo>
                  <a:pt x="156" y="1499"/>
                  <a:pt x="156" y="1499"/>
                  <a:pt x="156" y="1499"/>
                </a:cubicBezTo>
                <a:cubicBezTo>
                  <a:pt x="144" y="1499"/>
                  <a:pt x="132" y="1499"/>
                  <a:pt x="126" y="1499"/>
                </a:cubicBezTo>
                <a:cubicBezTo>
                  <a:pt x="120" y="1493"/>
                  <a:pt x="114" y="1481"/>
                  <a:pt x="114" y="1469"/>
                </a:cubicBezTo>
                <a:cubicBezTo>
                  <a:pt x="120" y="1378"/>
                  <a:pt x="168" y="1288"/>
                  <a:pt x="235" y="1216"/>
                </a:cubicBezTo>
                <a:cubicBezTo>
                  <a:pt x="253" y="1198"/>
                  <a:pt x="283" y="1180"/>
                  <a:pt x="307" y="1162"/>
                </a:cubicBezTo>
                <a:cubicBezTo>
                  <a:pt x="349" y="1137"/>
                  <a:pt x="398" y="1125"/>
                  <a:pt x="452" y="1119"/>
                </a:cubicBezTo>
                <a:cubicBezTo>
                  <a:pt x="446" y="1119"/>
                  <a:pt x="446" y="1119"/>
                  <a:pt x="446" y="1119"/>
                </a:cubicBezTo>
                <a:cubicBezTo>
                  <a:pt x="452" y="1119"/>
                  <a:pt x="458" y="1119"/>
                  <a:pt x="464" y="1119"/>
                </a:cubicBezTo>
                <a:cubicBezTo>
                  <a:pt x="464" y="1119"/>
                  <a:pt x="464" y="1119"/>
                  <a:pt x="470" y="1119"/>
                </a:cubicBezTo>
                <a:cubicBezTo>
                  <a:pt x="536" y="1119"/>
                  <a:pt x="602" y="1113"/>
                  <a:pt x="639" y="1071"/>
                </a:cubicBezTo>
                <a:cubicBezTo>
                  <a:pt x="681" y="1035"/>
                  <a:pt x="681" y="1035"/>
                  <a:pt x="681" y="1035"/>
                </a:cubicBezTo>
                <a:cubicBezTo>
                  <a:pt x="681" y="1035"/>
                  <a:pt x="681" y="1035"/>
                  <a:pt x="681" y="1035"/>
                </a:cubicBezTo>
                <a:close/>
                <a:moveTo>
                  <a:pt x="1211" y="969"/>
                </a:moveTo>
                <a:cubicBezTo>
                  <a:pt x="976" y="734"/>
                  <a:pt x="976" y="734"/>
                  <a:pt x="976" y="734"/>
                </a:cubicBezTo>
                <a:cubicBezTo>
                  <a:pt x="813" y="572"/>
                  <a:pt x="813" y="572"/>
                  <a:pt x="813" y="572"/>
                </a:cubicBezTo>
                <a:cubicBezTo>
                  <a:pt x="807" y="566"/>
                  <a:pt x="801" y="566"/>
                  <a:pt x="795" y="566"/>
                </a:cubicBezTo>
                <a:cubicBezTo>
                  <a:pt x="789" y="566"/>
                  <a:pt x="783" y="566"/>
                  <a:pt x="777" y="572"/>
                </a:cubicBezTo>
                <a:cubicBezTo>
                  <a:pt x="572" y="776"/>
                  <a:pt x="572" y="776"/>
                  <a:pt x="572" y="776"/>
                </a:cubicBezTo>
                <a:cubicBezTo>
                  <a:pt x="566" y="782"/>
                  <a:pt x="566" y="800"/>
                  <a:pt x="572" y="812"/>
                </a:cubicBezTo>
                <a:cubicBezTo>
                  <a:pt x="741" y="975"/>
                  <a:pt x="741" y="975"/>
                  <a:pt x="741" y="975"/>
                </a:cubicBezTo>
                <a:cubicBezTo>
                  <a:pt x="970" y="1204"/>
                  <a:pt x="970" y="1204"/>
                  <a:pt x="970" y="1204"/>
                </a:cubicBezTo>
                <a:cubicBezTo>
                  <a:pt x="1579" y="1818"/>
                  <a:pt x="1579" y="1818"/>
                  <a:pt x="1579" y="1818"/>
                </a:cubicBezTo>
                <a:cubicBezTo>
                  <a:pt x="1591" y="1824"/>
                  <a:pt x="1603" y="1824"/>
                  <a:pt x="1615" y="1818"/>
                </a:cubicBezTo>
                <a:cubicBezTo>
                  <a:pt x="1820" y="1613"/>
                  <a:pt x="1820" y="1613"/>
                  <a:pt x="1820" y="1613"/>
                </a:cubicBezTo>
                <a:cubicBezTo>
                  <a:pt x="1826" y="1607"/>
                  <a:pt x="1826" y="1601"/>
                  <a:pt x="1826" y="1595"/>
                </a:cubicBezTo>
                <a:cubicBezTo>
                  <a:pt x="1826" y="1589"/>
                  <a:pt x="1826" y="1583"/>
                  <a:pt x="1820" y="1577"/>
                </a:cubicBezTo>
                <a:cubicBezTo>
                  <a:pt x="1211" y="969"/>
                  <a:pt x="1211" y="969"/>
                  <a:pt x="1211" y="969"/>
                </a:cubicBezTo>
                <a:cubicBezTo>
                  <a:pt x="1211" y="969"/>
                  <a:pt x="1211" y="969"/>
                  <a:pt x="1211" y="969"/>
                </a:cubicBezTo>
                <a:close/>
                <a:moveTo>
                  <a:pt x="1844" y="421"/>
                </a:moveTo>
                <a:cubicBezTo>
                  <a:pt x="1832" y="421"/>
                  <a:pt x="1826" y="421"/>
                  <a:pt x="1814" y="421"/>
                </a:cubicBezTo>
                <a:cubicBezTo>
                  <a:pt x="1579" y="560"/>
                  <a:pt x="1579" y="560"/>
                  <a:pt x="1579" y="560"/>
                </a:cubicBezTo>
                <a:cubicBezTo>
                  <a:pt x="1579" y="560"/>
                  <a:pt x="1579" y="560"/>
                  <a:pt x="1573" y="560"/>
                </a:cubicBezTo>
                <a:cubicBezTo>
                  <a:pt x="1561" y="566"/>
                  <a:pt x="1531" y="572"/>
                  <a:pt x="1488" y="530"/>
                </a:cubicBezTo>
                <a:cubicBezTo>
                  <a:pt x="1470" y="517"/>
                  <a:pt x="1458" y="499"/>
                  <a:pt x="1446" y="475"/>
                </a:cubicBezTo>
                <a:cubicBezTo>
                  <a:pt x="1386" y="373"/>
                  <a:pt x="1416" y="343"/>
                  <a:pt x="1428" y="325"/>
                </a:cubicBezTo>
                <a:cubicBezTo>
                  <a:pt x="1434" y="319"/>
                  <a:pt x="1440" y="319"/>
                  <a:pt x="1440" y="319"/>
                </a:cubicBezTo>
                <a:cubicBezTo>
                  <a:pt x="1675" y="180"/>
                  <a:pt x="1675" y="180"/>
                  <a:pt x="1675" y="180"/>
                </a:cubicBezTo>
                <a:cubicBezTo>
                  <a:pt x="1687" y="180"/>
                  <a:pt x="1687" y="168"/>
                  <a:pt x="1687" y="156"/>
                </a:cubicBezTo>
                <a:cubicBezTo>
                  <a:pt x="1687" y="150"/>
                  <a:pt x="1681" y="138"/>
                  <a:pt x="1675" y="138"/>
                </a:cubicBezTo>
                <a:cubicBezTo>
                  <a:pt x="1561" y="84"/>
                  <a:pt x="1416" y="84"/>
                  <a:pt x="1308" y="150"/>
                </a:cubicBezTo>
                <a:cubicBezTo>
                  <a:pt x="1284" y="162"/>
                  <a:pt x="1266" y="180"/>
                  <a:pt x="1241" y="198"/>
                </a:cubicBezTo>
                <a:cubicBezTo>
                  <a:pt x="1181" y="259"/>
                  <a:pt x="1151" y="343"/>
                  <a:pt x="1151" y="427"/>
                </a:cubicBezTo>
                <a:cubicBezTo>
                  <a:pt x="1145" y="427"/>
                  <a:pt x="1145" y="427"/>
                  <a:pt x="1145" y="427"/>
                </a:cubicBezTo>
                <a:cubicBezTo>
                  <a:pt x="1151" y="499"/>
                  <a:pt x="1145" y="572"/>
                  <a:pt x="1097" y="614"/>
                </a:cubicBezTo>
                <a:cubicBezTo>
                  <a:pt x="1036" y="680"/>
                  <a:pt x="1036" y="680"/>
                  <a:pt x="1036" y="680"/>
                </a:cubicBezTo>
                <a:cubicBezTo>
                  <a:pt x="1266" y="909"/>
                  <a:pt x="1266" y="909"/>
                  <a:pt x="1266" y="909"/>
                </a:cubicBezTo>
                <a:cubicBezTo>
                  <a:pt x="1332" y="849"/>
                  <a:pt x="1332" y="849"/>
                  <a:pt x="1332" y="849"/>
                </a:cubicBezTo>
                <a:cubicBezTo>
                  <a:pt x="1368" y="806"/>
                  <a:pt x="1434" y="800"/>
                  <a:pt x="1501" y="800"/>
                </a:cubicBezTo>
                <a:cubicBezTo>
                  <a:pt x="1507" y="800"/>
                  <a:pt x="1507" y="800"/>
                  <a:pt x="1507" y="800"/>
                </a:cubicBezTo>
                <a:cubicBezTo>
                  <a:pt x="1513" y="800"/>
                  <a:pt x="1519" y="800"/>
                  <a:pt x="1519" y="800"/>
                </a:cubicBezTo>
                <a:cubicBezTo>
                  <a:pt x="1519" y="800"/>
                  <a:pt x="1519" y="800"/>
                  <a:pt x="1519" y="800"/>
                </a:cubicBezTo>
                <a:cubicBezTo>
                  <a:pt x="1567" y="794"/>
                  <a:pt x="1615" y="782"/>
                  <a:pt x="1663" y="758"/>
                </a:cubicBezTo>
                <a:cubicBezTo>
                  <a:pt x="1687" y="740"/>
                  <a:pt x="1712" y="722"/>
                  <a:pt x="1736" y="704"/>
                </a:cubicBezTo>
                <a:cubicBezTo>
                  <a:pt x="1802" y="638"/>
                  <a:pt x="1844" y="542"/>
                  <a:pt x="1856" y="451"/>
                </a:cubicBezTo>
                <a:cubicBezTo>
                  <a:pt x="1856" y="439"/>
                  <a:pt x="1850" y="427"/>
                  <a:pt x="1844" y="421"/>
                </a:cubicBezTo>
                <a:close/>
                <a:moveTo>
                  <a:pt x="313" y="879"/>
                </a:moveTo>
                <a:cubicBezTo>
                  <a:pt x="325" y="879"/>
                  <a:pt x="343" y="873"/>
                  <a:pt x="349" y="861"/>
                </a:cubicBezTo>
                <a:cubicBezTo>
                  <a:pt x="862" y="349"/>
                  <a:pt x="862" y="349"/>
                  <a:pt x="862" y="349"/>
                </a:cubicBezTo>
                <a:cubicBezTo>
                  <a:pt x="874" y="343"/>
                  <a:pt x="880" y="325"/>
                  <a:pt x="880" y="313"/>
                </a:cubicBezTo>
                <a:cubicBezTo>
                  <a:pt x="880" y="295"/>
                  <a:pt x="874" y="283"/>
                  <a:pt x="862" y="271"/>
                </a:cubicBezTo>
                <a:cubicBezTo>
                  <a:pt x="602" y="12"/>
                  <a:pt x="602" y="12"/>
                  <a:pt x="602" y="12"/>
                </a:cubicBezTo>
                <a:cubicBezTo>
                  <a:pt x="590" y="6"/>
                  <a:pt x="578" y="0"/>
                  <a:pt x="566" y="0"/>
                </a:cubicBezTo>
                <a:cubicBezTo>
                  <a:pt x="548" y="0"/>
                  <a:pt x="536" y="6"/>
                  <a:pt x="524" y="12"/>
                </a:cubicBezTo>
                <a:cubicBezTo>
                  <a:pt x="12" y="524"/>
                  <a:pt x="12" y="524"/>
                  <a:pt x="12" y="524"/>
                </a:cubicBezTo>
                <a:cubicBezTo>
                  <a:pt x="6" y="535"/>
                  <a:pt x="0" y="548"/>
                  <a:pt x="0" y="560"/>
                </a:cubicBezTo>
                <a:cubicBezTo>
                  <a:pt x="0" y="578"/>
                  <a:pt x="6" y="590"/>
                  <a:pt x="12" y="602"/>
                </a:cubicBezTo>
                <a:cubicBezTo>
                  <a:pt x="277" y="861"/>
                  <a:pt x="277" y="861"/>
                  <a:pt x="277" y="861"/>
                </a:cubicBezTo>
                <a:cubicBezTo>
                  <a:pt x="283" y="873"/>
                  <a:pt x="301" y="879"/>
                  <a:pt x="313" y="8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21"/>
          <p:cNvSpPr>
            <a:spLocks noEditPoints="1"/>
          </p:cNvSpPr>
          <p:nvPr/>
        </p:nvSpPr>
        <p:spPr bwMode="auto">
          <a:xfrm>
            <a:off x="10342469" y="5803773"/>
            <a:ext cx="1235970" cy="893890"/>
          </a:xfrm>
          <a:custGeom>
            <a:avLst/>
            <a:gdLst>
              <a:gd name="T0" fmla="*/ 1154 w 2168"/>
              <a:gd name="T1" fmla="*/ 520 h 1567"/>
              <a:gd name="T2" fmla="*/ 773 w 2168"/>
              <a:gd name="T3" fmla="*/ 922 h 1567"/>
              <a:gd name="T4" fmla="*/ 391 w 2168"/>
              <a:gd name="T5" fmla="*/ 520 h 1567"/>
              <a:gd name="T6" fmla="*/ 773 w 2168"/>
              <a:gd name="T7" fmla="*/ 119 h 1567"/>
              <a:gd name="T8" fmla="*/ 1154 w 2168"/>
              <a:gd name="T9" fmla="*/ 520 h 1567"/>
              <a:gd name="T10" fmla="*/ 32 w 2168"/>
              <a:gd name="T11" fmla="*/ 1567 h 1567"/>
              <a:gd name="T12" fmla="*/ 1344 w 2168"/>
              <a:gd name="T13" fmla="*/ 1567 h 1567"/>
              <a:gd name="T14" fmla="*/ 1060 w 2168"/>
              <a:gd name="T15" fmla="*/ 984 h 1567"/>
              <a:gd name="T16" fmla="*/ 773 w 2168"/>
              <a:gd name="T17" fmla="*/ 1136 h 1567"/>
              <a:gd name="T18" fmla="*/ 430 w 2168"/>
              <a:gd name="T19" fmla="*/ 974 h 1567"/>
              <a:gd name="T20" fmla="*/ 102 w 2168"/>
              <a:gd name="T21" fmla="*/ 1133 h 1567"/>
              <a:gd name="T22" fmla="*/ 32 w 2168"/>
              <a:gd name="T23" fmla="*/ 1567 h 1567"/>
              <a:gd name="T24" fmla="*/ 1589 w 2168"/>
              <a:gd name="T25" fmla="*/ 0 h 1567"/>
              <a:gd name="T26" fmla="*/ 1252 w 2168"/>
              <a:gd name="T27" fmla="*/ 371 h 1567"/>
              <a:gd name="T28" fmla="*/ 1589 w 2168"/>
              <a:gd name="T29" fmla="*/ 741 h 1567"/>
              <a:gd name="T30" fmla="*/ 1928 w 2168"/>
              <a:gd name="T31" fmla="*/ 371 h 1567"/>
              <a:gd name="T32" fmla="*/ 1589 w 2168"/>
              <a:gd name="T33" fmla="*/ 0 h 1567"/>
              <a:gd name="T34" fmla="*/ 1435 w 2168"/>
              <a:gd name="T35" fmla="*/ 1356 h 1567"/>
              <a:gd name="T36" fmla="*/ 2168 w 2168"/>
              <a:gd name="T37" fmla="*/ 1356 h 1567"/>
              <a:gd name="T38" fmla="*/ 2067 w 2168"/>
              <a:gd name="T39" fmla="*/ 906 h 1567"/>
              <a:gd name="T40" fmla="*/ 1878 w 2168"/>
              <a:gd name="T41" fmla="*/ 795 h 1567"/>
              <a:gd name="T42" fmla="*/ 1649 w 2168"/>
              <a:gd name="T43" fmla="*/ 922 h 1567"/>
              <a:gd name="T44" fmla="*/ 1504 w 2168"/>
              <a:gd name="T45" fmla="*/ 951 h 1567"/>
              <a:gd name="T46" fmla="*/ 1327 w 2168"/>
              <a:gd name="T47" fmla="*/ 830 h 1567"/>
              <a:gd name="T48" fmla="*/ 1154 w 2168"/>
              <a:gd name="T49" fmla="*/ 900 h 1567"/>
              <a:gd name="T50" fmla="*/ 1435 w 2168"/>
              <a:gd name="T51" fmla="*/ 1356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68" h="1567">
                <a:moveTo>
                  <a:pt x="1154" y="520"/>
                </a:moveTo>
                <a:cubicBezTo>
                  <a:pt x="1154" y="741"/>
                  <a:pt x="984" y="922"/>
                  <a:pt x="773" y="922"/>
                </a:cubicBezTo>
                <a:cubicBezTo>
                  <a:pt x="562" y="922"/>
                  <a:pt x="391" y="741"/>
                  <a:pt x="391" y="520"/>
                </a:cubicBezTo>
                <a:cubicBezTo>
                  <a:pt x="391" y="299"/>
                  <a:pt x="562" y="119"/>
                  <a:pt x="773" y="119"/>
                </a:cubicBezTo>
                <a:cubicBezTo>
                  <a:pt x="984" y="119"/>
                  <a:pt x="1154" y="299"/>
                  <a:pt x="1154" y="520"/>
                </a:cubicBezTo>
                <a:close/>
                <a:moveTo>
                  <a:pt x="32" y="1567"/>
                </a:moveTo>
                <a:cubicBezTo>
                  <a:pt x="1344" y="1567"/>
                  <a:pt x="1344" y="1567"/>
                  <a:pt x="1344" y="1567"/>
                </a:cubicBezTo>
                <a:cubicBezTo>
                  <a:pt x="1344" y="1567"/>
                  <a:pt x="1380" y="1016"/>
                  <a:pt x="1060" y="984"/>
                </a:cubicBezTo>
                <a:cubicBezTo>
                  <a:pt x="936" y="973"/>
                  <a:pt x="949" y="1168"/>
                  <a:pt x="773" y="1136"/>
                </a:cubicBezTo>
                <a:cubicBezTo>
                  <a:pt x="650" y="1114"/>
                  <a:pt x="614" y="986"/>
                  <a:pt x="430" y="974"/>
                </a:cubicBezTo>
                <a:cubicBezTo>
                  <a:pt x="313" y="965"/>
                  <a:pt x="172" y="1025"/>
                  <a:pt x="102" y="1133"/>
                </a:cubicBezTo>
                <a:cubicBezTo>
                  <a:pt x="0" y="1288"/>
                  <a:pt x="32" y="1567"/>
                  <a:pt x="32" y="1567"/>
                </a:cubicBezTo>
                <a:close/>
                <a:moveTo>
                  <a:pt x="1589" y="0"/>
                </a:moveTo>
                <a:cubicBezTo>
                  <a:pt x="1403" y="0"/>
                  <a:pt x="1252" y="166"/>
                  <a:pt x="1252" y="371"/>
                </a:cubicBezTo>
                <a:cubicBezTo>
                  <a:pt x="1252" y="575"/>
                  <a:pt x="1403" y="741"/>
                  <a:pt x="1589" y="741"/>
                </a:cubicBezTo>
                <a:cubicBezTo>
                  <a:pt x="1777" y="741"/>
                  <a:pt x="1928" y="575"/>
                  <a:pt x="1928" y="371"/>
                </a:cubicBezTo>
                <a:cubicBezTo>
                  <a:pt x="1928" y="166"/>
                  <a:pt x="1777" y="0"/>
                  <a:pt x="1589" y="0"/>
                </a:cubicBezTo>
                <a:close/>
                <a:moveTo>
                  <a:pt x="1435" y="1356"/>
                </a:moveTo>
                <a:cubicBezTo>
                  <a:pt x="2168" y="1356"/>
                  <a:pt x="2168" y="1356"/>
                  <a:pt x="2168" y="1356"/>
                </a:cubicBezTo>
                <a:cubicBezTo>
                  <a:pt x="2168" y="1356"/>
                  <a:pt x="2151" y="1019"/>
                  <a:pt x="2067" y="906"/>
                </a:cubicBezTo>
                <a:cubicBezTo>
                  <a:pt x="2000" y="815"/>
                  <a:pt x="1951" y="795"/>
                  <a:pt x="1878" y="795"/>
                </a:cubicBezTo>
                <a:cubicBezTo>
                  <a:pt x="1801" y="795"/>
                  <a:pt x="1705" y="879"/>
                  <a:pt x="1649" y="922"/>
                </a:cubicBezTo>
                <a:cubicBezTo>
                  <a:pt x="1591" y="965"/>
                  <a:pt x="1555" y="965"/>
                  <a:pt x="1504" y="951"/>
                </a:cubicBezTo>
                <a:cubicBezTo>
                  <a:pt x="1445" y="934"/>
                  <a:pt x="1367" y="844"/>
                  <a:pt x="1327" y="830"/>
                </a:cubicBezTo>
                <a:cubicBezTo>
                  <a:pt x="1298" y="819"/>
                  <a:pt x="1184" y="802"/>
                  <a:pt x="1154" y="900"/>
                </a:cubicBezTo>
                <a:cubicBezTo>
                  <a:pt x="1154" y="900"/>
                  <a:pt x="1435" y="1062"/>
                  <a:pt x="1435" y="135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25"/>
          <p:cNvSpPr>
            <a:spLocks noEditPoints="1"/>
          </p:cNvSpPr>
          <p:nvPr/>
        </p:nvSpPr>
        <p:spPr bwMode="auto">
          <a:xfrm>
            <a:off x="10756900" y="3040063"/>
            <a:ext cx="822879" cy="823219"/>
          </a:xfrm>
          <a:custGeom>
            <a:avLst/>
            <a:gdLst>
              <a:gd name="T0" fmla="*/ 0 w 4844"/>
              <a:gd name="T1" fmla="*/ 909 h 4846"/>
              <a:gd name="T2" fmla="*/ 1211 w 4844"/>
              <a:gd name="T3" fmla="*/ 909 h 4846"/>
              <a:gd name="T4" fmla="*/ 1211 w 4844"/>
              <a:gd name="T5" fmla="*/ 1212 h 4846"/>
              <a:gd name="T6" fmla="*/ 0 w 4844"/>
              <a:gd name="T7" fmla="*/ 1212 h 4846"/>
              <a:gd name="T8" fmla="*/ 0 w 4844"/>
              <a:gd name="T9" fmla="*/ 909 h 4846"/>
              <a:gd name="T10" fmla="*/ 0 w 4844"/>
              <a:gd name="T11" fmla="*/ 606 h 4846"/>
              <a:gd name="T12" fmla="*/ 1211 w 4844"/>
              <a:gd name="T13" fmla="*/ 606 h 4846"/>
              <a:gd name="T14" fmla="*/ 1211 w 4844"/>
              <a:gd name="T15" fmla="*/ 0 h 4846"/>
              <a:gd name="T16" fmla="*/ 0 w 4844"/>
              <a:gd name="T17" fmla="*/ 0 h 4846"/>
              <a:gd name="T18" fmla="*/ 0 w 4844"/>
              <a:gd name="T19" fmla="*/ 606 h 4846"/>
              <a:gd name="T20" fmla="*/ 4844 w 4844"/>
              <a:gd name="T21" fmla="*/ 1818 h 4846"/>
              <a:gd name="T22" fmla="*/ 4844 w 4844"/>
              <a:gd name="T23" fmla="*/ 4846 h 4846"/>
              <a:gd name="T24" fmla="*/ 1211 w 4844"/>
              <a:gd name="T25" fmla="*/ 4846 h 4846"/>
              <a:gd name="T26" fmla="*/ 0 w 4844"/>
              <a:gd name="T27" fmla="*/ 4846 h 4846"/>
              <a:gd name="T28" fmla="*/ 0 w 4844"/>
              <a:gd name="T29" fmla="*/ 1515 h 4846"/>
              <a:gd name="T30" fmla="*/ 1211 w 4844"/>
              <a:gd name="T31" fmla="*/ 1515 h 4846"/>
              <a:gd name="T32" fmla="*/ 1211 w 4844"/>
              <a:gd name="T33" fmla="*/ 2726 h 4846"/>
              <a:gd name="T34" fmla="*/ 2422 w 4844"/>
              <a:gd name="T35" fmla="*/ 1818 h 4846"/>
              <a:gd name="T36" fmla="*/ 2422 w 4844"/>
              <a:gd name="T37" fmla="*/ 2726 h 4846"/>
              <a:gd name="T38" fmla="*/ 3633 w 4844"/>
              <a:gd name="T39" fmla="*/ 1818 h 4846"/>
              <a:gd name="T40" fmla="*/ 3633 w 4844"/>
              <a:gd name="T41" fmla="*/ 2726 h 4846"/>
              <a:gd name="T42" fmla="*/ 4844 w 4844"/>
              <a:gd name="T43" fmla="*/ 1818 h 4846"/>
              <a:gd name="T44" fmla="*/ 2119 w 4844"/>
              <a:gd name="T45" fmla="*/ 3635 h 4846"/>
              <a:gd name="T46" fmla="*/ 1514 w 4844"/>
              <a:gd name="T47" fmla="*/ 3635 h 4846"/>
              <a:gd name="T48" fmla="*/ 1514 w 4844"/>
              <a:gd name="T49" fmla="*/ 3937 h 4846"/>
              <a:gd name="T50" fmla="*/ 2119 w 4844"/>
              <a:gd name="T51" fmla="*/ 3937 h 4846"/>
              <a:gd name="T52" fmla="*/ 2119 w 4844"/>
              <a:gd name="T53" fmla="*/ 3635 h 4846"/>
              <a:gd name="T54" fmla="*/ 2119 w 4844"/>
              <a:gd name="T55" fmla="*/ 3029 h 4846"/>
              <a:gd name="T56" fmla="*/ 1514 w 4844"/>
              <a:gd name="T57" fmla="*/ 3029 h 4846"/>
              <a:gd name="T58" fmla="*/ 1514 w 4844"/>
              <a:gd name="T59" fmla="*/ 3332 h 4846"/>
              <a:gd name="T60" fmla="*/ 2119 w 4844"/>
              <a:gd name="T61" fmla="*/ 3332 h 4846"/>
              <a:gd name="T62" fmla="*/ 2119 w 4844"/>
              <a:gd name="T63" fmla="*/ 3029 h 4846"/>
              <a:gd name="T64" fmla="*/ 3330 w 4844"/>
              <a:gd name="T65" fmla="*/ 3635 h 4846"/>
              <a:gd name="T66" fmla="*/ 2725 w 4844"/>
              <a:gd name="T67" fmla="*/ 3635 h 4846"/>
              <a:gd name="T68" fmla="*/ 2725 w 4844"/>
              <a:gd name="T69" fmla="*/ 3937 h 4846"/>
              <a:gd name="T70" fmla="*/ 3330 w 4844"/>
              <a:gd name="T71" fmla="*/ 3937 h 4846"/>
              <a:gd name="T72" fmla="*/ 3330 w 4844"/>
              <a:gd name="T73" fmla="*/ 3635 h 4846"/>
              <a:gd name="T74" fmla="*/ 3330 w 4844"/>
              <a:gd name="T75" fmla="*/ 3029 h 4846"/>
              <a:gd name="T76" fmla="*/ 2725 w 4844"/>
              <a:gd name="T77" fmla="*/ 3029 h 4846"/>
              <a:gd name="T78" fmla="*/ 2725 w 4844"/>
              <a:gd name="T79" fmla="*/ 3332 h 4846"/>
              <a:gd name="T80" fmla="*/ 3330 w 4844"/>
              <a:gd name="T81" fmla="*/ 3332 h 4846"/>
              <a:gd name="T82" fmla="*/ 3330 w 4844"/>
              <a:gd name="T83" fmla="*/ 3029 h 4846"/>
              <a:gd name="T84" fmla="*/ 4542 w 4844"/>
              <a:gd name="T85" fmla="*/ 3635 h 4846"/>
              <a:gd name="T86" fmla="*/ 3936 w 4844"/>
              <a:gd name="T87" fmla="*/ 3635 h 4846"/>
              <a:gd name="T88" fmla="*/ 3936 w 4844"/>
              <a:gd name="T89" fmla="*/ 3937 h 4846"/>
              <a:gd name="T90" fmla="*/ 4542 w 4844"/>
              <a:gd name="T91" fmla="*/ 3937 h 4846"/>
              <a:gd name="T92" fmla="*/ 4542 w 4844"/>
              <a:gd name="T93" fmla="*/ 3635 h 4846"/>
              <a:gd name="T94" fmla="*/ 4542 w 4844"/>
              <a:gd name="T95" fmla="*/ 3029 h 4846"/>
              <a:gd name="T96" fmla="*/ 3936 w 4844"/>
              <a:gd name="T97" fmla="*/ 3029 h 4846"/>
              <a:gd name="T98" fmla="*/ 3936 w 4844"/>
              <a:gd name="T99" fmla="*/ 3332 h 4846"/>
              <a:gd name="T100" fmla="*/ 4542 w 4844"/>
              <a:gd name="T101" fmla="*/ 3332 h 4846"/>
              <a:gd name="T102" fmla="*/ 4542 w 4844"/>
              <a:gd name="T103" fmla="*/ 3029 h 4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44" h="4846">
                <a:moveTo>
                  <a:pt x="0" y="909"/>
                </a:moveTo>
                <a:lnTo>
                  <a:pt x="1211" y="909"/>
                </a:lnTo>
                <a:lnTo>
                  <a:pt x="1211" y="1212"/>
                </a:lnTo>
                <a:lnTo>
                  <a:pt x="0" y="1212"/>
                </a:lnTo>
                <a:lnTo>
                  <a:pt x="0" y="909"/>
                </a:lnTo>
                <a:close/>
                <a:moveTo>
                  <a:pt x="0" y="606"/>
                </a:moveTo>
                <a:lnTo>
                  <a:pt x="1211" y="606"/>
                </a:lnTo>
                <a:lnTo>
                  <a:pt x="1211" y="0"/>
                </a:lnTo>
                <a:lnTo>
                  <a:pt x="0" y="0"/>
                </a:lnTo>
                <a:lnTo>
                  <a:pt x="0" y="606"/>
                </a:lnTo>
                <a:close/>
                <a:moveTo>
                  <a:pt x="4844" y="1818"/>
                </a:moveTo>
                <a:lnTo>
                  <a:pt x="4844" y="4846"/>
                </a:lnTo>
                <a:lnTo>
                  <a:pt x="1211" y="4846"/>
                </a:lnTo>
                <a:lnTo>
                  <a:pt x="0" y="4846"/>
                </a:lnTo>
                <a:lnTo>
                  <a:pt x="0" y="1515"/>
                </a:lnTo>
                <a:lnTo>
                  <a:pt x="1211" y="1515"/>
                </a:lnTo>
                <a:lnTo>
                  <a:pt x="1211" y="2726"/>
                </a:lnTo>
                <a:lnTo>
                  <a:pt x="2422" y="1818"/>
                </a:lnTo>
                <a:lnTo>
                  <a:pt x="2422" y="2726"/>
                </a:lnTo>
                <a:lnTo>
                  <a:pt x="3633" y="1818"/>
                </a:lnTo>
                <a:lnTo>
                  <a:pt x="3633" y="2726"/>
                </a:lnTo>
                <a:lnTo>
                  <a:pt x="4844" y="1818"/>
                </a:lnTo>
                <a:close/>
                <a:moveTo>
                  <a:pt x="2119" y="3635"/>
                </a:moveTo>
                <a:lnTo>
                  <a:pt x="1514" y="3635"/>
                </a:lnTo>
                <a:lnTo>
                  <a:pt x="1514" y="3937"/>
                </a:lnTo>
                <a:lnTo>
                  <a:pt x="2119" y="3937"/>
                </a:lnTo>
                <a:lnTo>
                  <a:pt x="2119" y="3635"/>
                </a:lnTo>
                <a:close/>
                <a:moveTo>
                  <a:pt x="2119" y="3029"/>
                </a:moveTo>
                <a:lnTo>
                  <a:pt x="1514" y="3029"/>
                </a:lnTo>
                <a:lnTo>
                  <a:pt x="1514" y="3332"/>
                </a:lnTo>
                <a:lnTo>
                  <a:pt x="2119" y="3332"/>
                </a:lnTo>
                <a:lnTo>
                  <a:pt x="2119" y="3029"/>
                </a:lnTo>
                <a:close/>
                <a:moveTo>
                  <a:pt x="3330" y="3635"/>
                </a:moveTo>
                <a:lnTo>
                  <a:pt x="2725" y="3635"/>
                </a:lnTo>
                <a:lnTo>
                  <a:pt x="2725" y="3937"/>
                </a:lnTo>
                <a:lnTo>
                  <a:pt x="3330" y="3937"/>
                </a:lnTo>
                <a:lnTo>
                  <a:pt x="3330" y="3635"/>
                </a:lnTo>
                <a:close/>
                <a:moveTo>
                  <a:pt x="3330" y="3029"/>
                </a:moveTo>
                <a:lnTo>
                  <a:pt x="2725" y="3029"/>
                </a:lnTo>
                <a:lnTo>
                  <a:pt x="2725" y="3332"/>
                </a:lnTo>
                <a:lnTo>
                  <a:pt x="3330" y="3332"/>
                </a:lnTo>
                <a:lnTo>
                  <a:pt x="3330" y="3029"/>
                </a:lnTo>
                <a:close/>
                <a:moveTo>
                  <a:pt x="4542" y="3635"/>
                </a:moveTo>
                <a:lnTo>
                  <a:pt x="3936" y="3635"/>
                </a:lnTo>
                <a:lnTo>
                  <a:pt x="3936" y="3937"/>
                </a:lnTo>
                <a:lnTo>
                  <a:pt x="4542" y="3937"/>
                </a:lnTo>
                <a:lnTo>
                  <a:pt x="4542" y="3635"/>
                </a:lnTo>
                <a:close/>
                <a:moveTo>
                  <a:pt x="4542" y="3029"/>
                </a:moveTo>
                <a:lnTo>
                  <a:pt x="3936" y="3029"/>
                </a:lnTo>
                <a:lnTo>
                  <a:pt x="3936" y="3332"/>
                </a:lnTo>
                <a:lnTo>
                  <a:pt x="4542" y="3332"/>
                </a:lnTo>
                <a:lnTo>
                  <a:pt x="4542" y="302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29" name="Freeform 29"/>
          <p:cNvSpPr>
            <a:spLocks noEditPoints="1"/>
          </p:cNvSpPr>
          <p:nvPr/>
        </p:nvSpPr>
        <p:spPr bwMode="auto">
          <a:xfrm>
            <a:off x="2972791" y="5819393"/>
            <a:ext cx="969817" cy="871958"/>
          </a:xfrm>
          <a:custGeom>
            <a:avLst/>
            <a:gdLst>
              <a:gd name="T0" fmla="*/ 847 w 2338"/>
              <a:gd name="T1" fmla="*/ 203 h 2102"/>
              <a:gd name="T2" fmla="*/ 847 w 2338"/>
              <a:gd name="T3" fmla="*/ 203 h 2102"/>
              <a:gd name="T4" fmla="*/ 847 w 2338"/>
              <a:gd name="T5" fmla="*/ 330 h 2102"/>
              <a:gd name="T6" fmla="*/ 709 w 2338"/>
              <a:gd name="T7" fmla="*/ 330 h 2102"/>
              <a:gd name="T8" fmla="*/ 709 w 2338"/>
              <a:gd name="T9" fmla="*/ 203 h 2102"/>
              <a:gd name="T10" fmla="*/ 914 w 2338"/>
              <a:gd name="T11" fmla="*/ 0 h 2102"/>
              <a:gd name="T12" fmla="*/ 1424 w 2338"/>
              <a:gd name="T13" fmla="*/ 0 h 2102"/>
              <a:gd name="T14" fmla="*/ 1630 w 2338"/>
              <a:gd name="T15" fmla="*/ 203 h 2102"/>
              <a:gd name="T16" fmla="*/ 1630 w 2338"/>
              <a:gd name="T17" fmla="*/ 330 h 2102"/>
              <a:gd name="T18" fmla="*/ 1491 w 2338"/>
              <a:gd name="T19" fmla="*/ 330 h 2102"/>
              <a:gd name="T20" fmla="*/ 1491 w 2338"/>
              <a:gd name="T21" fmla="*/ 203 h 2102"/>
              <a:gd name="T22" fmla="*/ 1424 w 2338"/>
              <a:gd name="T23" fmla="*/ 139 h 2102"/>
              <a:gd name="T24" fmla="*/ 914 w 2338"/>
              <a:gd name="T25" fmla="*/ 139 h 2102"/>
              <a:gd name="T26" fmla="*/ 847 w 2338"/>
              <a:gd name="T27" fmla="*/ 203 h 2102"/>
              <a:gd name="T28" fmla="*/ 1169 w 2338"/>
              <a:gd name="T29" fmla="*/ 772 h 2102"/>
              <a:gd name="T30" fmla="*/ 1647 w 2338"/>
              <a:gd name="T31" fmla="*/ 1248 h 2102"/>
              <a:gd name="T32" fmla="*/ 1169 w 2338"/>
              <a:gd name="T33" fmla="*/ 1724 h 2102"/>
              <a:gd name="T34" fmla="*/ 692 w 2338"/>
              <a:gd name="T35" fmla="*/ 1248 h 2102"/>
              <a:gd name="T36" fmla="*/ 1169 w 2338"/>
              <a:gd name="T37" fmla="*/ 772 h 2102"/>
              <a:gd name="T38" fmla="*/ 1481 w 2338"/>
              <a:gd name="T39" fmla="*/ 1283 h 2102"/>
              <a:gd name="T40" fmla="*/ 1481 w 2338"/>
              <a:gd name="T41" fmla="*/ 1283 h 2102"/>
              <a:gd name="T42" fmla="*/ 1481 w 2338"/>
              <a:gd name="T43" fmla="*/ 1212 h 2102"/>
              <a:gd name="T44" fmla="*/ 1420 w 2338"/>
              <a:gd name="T45" fmla="*/ 1149 h 2102"/>
              <a:gd name="T46" fmla="*/ 1268 w 2338"/>
              <a:gd name="T47" fmla="*/ 1149 h 2102"/>
              <a:gd name="T48" fmla="*/ 1268 w 2338"/>
              <a:gd name="T49" fmla="*/ 997 h 2102"/>
              <a:gd name="T50" fmla="*/ 1205 w 2338"/>
              <a:gd name="T51" fmla="*/ 937 h 2102"/>
              <a:gd name="T52" fmla="*/ 1134 w 2338"/>
              <a:gd name="T53" fmla="*/ 937 h 2102"/>
              <a:gd name="T54" fmla="*/ 1070 w 2338"/>
              <a:gd name="T55" fmla="*/ 997 h 2102"/>
              <a:gd name="T56" fmla="*/ 1070 w 2338"/>
              <a:gd name="T57" fmla="*/ 1149 h 2102"/>
              <a:gd name="T58" fmla="*/ 918 w 2338"/>
              <a:gd name="T59" fmla="*/ 1149 h 2102"/>
              <a:gd name="T60" fmla="*/ 858 w 2338"/>
              <a:gd name="T61" fmla="*/ 1212 h 2102"/>
              <a:gd name="T62" fmla="*/ 858 w 2338"/>
              <a:gd name="T63" fmla="*/ 1283 h 2102"/>
              <a:gd name="T64" fmla="*/ 918 w 2338"/>
              <a:gd name="T65" fmla="*/ 1346 h 2102"/>
              <a:gd name="T66" fmla="*/ 1070 w 2338"/>
              <a:gd name="T67" fmla="*/ 1346 h 2102"/>
              <a:gd name="T68" fmla="*/ 1070 w 2338"/>
              <a:gd name="T69" fmla="*/ 1498 h 2102"/>
              <a:gd name="T70" fmla="*/ 1134 w 2338"/>
              <a:gd name="T71" fmla="*/ 1558 h 2102"/>
              <a:gd name="T72" fmla="*/ 1205 w 2338"/>
              <a:gd name="T73" fmla="*/ 1558 h 2102"/>
              <a:gd name="T74" fmla="*/ 1268 w 2338"/>
              <a:gd name="T75" fmla="*/ 1498 h 2102"/>
              <a:gd name="T76" fmla="*/ 1268 w 2338"/>
              <a:gd name="T77" fmla="*/ 1346 h 2102"/>
              <a:gd name="T78" fmla="*/ 1420 w 2338"/>
              <a:gd name="T79" fmla="*/ 1346 h 2102"/>
              <a:gd name="T80" fmla="*/ 1481 w 2338"/>
              <a:gd name="T81" fmla="*/ 1283 h 2102"/>
              <a:gd name="T82" fmla="*/ 2045 w 2338"/>
              <a:gd name="T83" fmla="*/ 389 h 2102"/>
              <a:gd name="T84" fmla="*/ 2338 w 2338"/>
              <a:gd name="T85" fmla="*/ 683 h 2102"/>
              <a:gd name="T86" fmla="*/ 2338 w 2338"/>
              <a:gd name="T87" fmla="*/ 1808 h 2102"/>
              <a:gd name="T88" fmla="*/ 2045 w 2338"/>
              <a:gd name="T89" fmla="*/ 2102 h 2102"/>
              <a:gd name="T90" fmla="*/ 293 w 2338"/>
              <a:gd name="T91" fmla="*/ 2102 h 2102"/>
              <a:gd name="T92" fmla="*/ 0 w 2338"/>
              <a:gd name="T93" fmla="*/ 1808 h 2102"/>
              <a:gd name="T94" fmla="*/ 0 w 2338"/>
              <a:gd name="T95" fmla="*/ 683 h 2102"/>
              <a:gd name="T96" fmla="*/ 293 w 2338"/>
              <a:gd name="T97" fmla="*/ 389 h 2102"/>
              <a:gd name="T98" fmla="*/ 2045 w 2338"/>
              <a:gd name="T99" fmla="*/ 389 h 2102"/>
              <a:gd name="T100" fmla="*/ 1169 w 2338"/>
              <a:gd name="T101" fmla="*/ 1837 h 2102"/>
              <a:gd name="T102" fmla="*/ 1759 w 2338"/>
              <a:gd name="T103" fmla="*/ 1246 h 2102"/>
              <a:gd name="T104" fmla="*/ 1169 w 2338"/>
              <a:gd name="T105" fmla="*/ 655 h 2102"/>
              <a:gd name="T106" fmla="*/ 579 w 2338"/>
              <a:gd name="T107" fmla="*/ 1246 h 2102"/>
              <a:gd name="T108" fmla="*/ 1169 w 2338"/>
              <a:gd name="T109" fmla="*/ 1837 h 2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8" h="2102">
                <a:moveTo>
                  <a:pt x="847" y="203"/>
                </a:moveTo>
                <a:cubicBezTo>
                  <a:pt x="847" y="203"/>
                  <a:pt x="847" y="203"/>
                  <a:pt x="847" y="203"/>
                </a:cubicBezTo>
                <a:cubicBezTo>
                  <a:pt x="847" y="330"/>
                  <a:pt x="847" y="330"/>
                  <a:pt x="847" y="330"/>
                </a:cubicBezTo>
                <a:cubicBezTo>
                  <a:pt x="847" y="330"/>
                  <a:pt x="847" y="330"/>
                  <a:pt x="709" y="330"/>
                </a:cubicBezTo>
                <a:cubicBezTo>
                  <a:pt x="709" y="330"/>
                  <a:pt x="709" y="330"/>
                  <a:pt x="709" y="203"/>
                </a:cubicBezTo>
                <a:cubicBezTo>
                  <a:pt x="709" y="93"/>
                  <a:pt x="801" y="0"/>
                  <a:pt x="914" y="0"/>
                </a:cubicBezTo>
                <a:cubicBezTo>
                  <a:pt x="914" y="0"/>
                  <a:pt x="914" y="0"/>
                  <a:pt x="1424" y="0"/>
                </a:cubicBezTo>
                <a:cubicBezTo>
                  <a:pt x="1538" y="0"/>
                  <a:pt x="1630" y="93"/>
                  <a:pt x="1630" y="203"/>
                </a:cubicBezTo>
                <a:cubicBezTo>
                  <a:pt x="1630" y="203"/>
                  <a:pt x="1630" y="203"/>
                  <a:pt x="1630" y="330"/>
                </a:cubicBezTo>
                <a:cubicBezTo>
                  <a:pt x="1630" y="330"/>
                  <a:pt x="1630" y="330"/>
                  <a:pt x="1491" y="330"/>
                </a:cubicBezTo>
                <a:cubicBezTo>
                  <a:pt x="1491" y="330"/>
                  <a:pt x="1491" y="330"/>
                  <a:pt x="1491" y="203"/>
                </a:cubicBezTo>
                <a:cubicBezTo>
                  <a:pt x="1491" y="167"/>
                  <a:pt x="1463" y="139"/>
                  <a:pt x="1424" y="139"/>
                </a:cubicBezTo>
                <a:cubicBezTo>
                  <a:pt x="1424" y="139"/>
                  <a:pt x="1424" y="139"/>
                  <a:pt x="914" y="139"/>
                </a:cubicBezTo>
                <a:cubicBezTo>
                  <a:pt x="875" y="139"/>
                  <a:pt x="847" y="167"/>
                  <a:pt x="847" y="203"/>
                </a:cubicBezTo>
                <a:close/>
                <a:moveTo>
                  <a:pt x="1169" y="772"/>
                </a:moveTo>
                <a:cubicBezTo>
                  <a:pt x="1431" y="772"/>
                  <a:pt x="1647" y="987"/>
                  <a:pt x="1647" y="1248"/>
                </a:cubicBezTo>
                <a:cubicBezTo>
                  <a:pt x="1647" y="1508"/>
                  <a:pt x="1431" y="1724"/>
                  <a:pt x="1169" y="1724"/>
                </a:cubicBezTo>
                <a:cubicBezTo>
                  <a:pt x="907" y="1724"/>
                  <a:pt x="692" y="1508"/>
                  <a:pt x="692" y="1248"/>
                </a:cubicBezTo>
                <a:cubicBezTo>
                  <a:pt x="692" y="987"/>
                  <a:pt x="907" y="772"/>
                  <a:pt x="1169" y="772"/>
                </a:cubicBezTo>
                <a:close/>
                <a:moveTo>
                  <a:pt x="1481" y="1283"/>
                </a:moveTo>
                <a:cubicBezTo>
                  <a:pt x="1481" y="1283"/>
                  <a:pt x="1481" y="1283"/>
                  <a:pt x="1481" y="1283"/>
                </a:cubicBezTo>
                <a:cubicBezTo>
                  <a:pt x="1481" y="1212"/>
                  <a:pt x="1481" y="1212"/>
                  <a:pt x="1481" y="1212"/>
                </a:cubicBezTo>
                <a:cubicBezTo>
                  <a:pt x="1481" y="1177"/>
                  <a:pt x="1456" y="1149"/>
                  <a:pt x="1420" y="1149"/>
                </a:cubicBezTo>
                <a:cubicBezTo>
                  <a:pt x="1420" y="1149"/>
                  <a:pt x="1420" y="1149"/>
                  <a:pt x="1268" y="1149"/>
                </a:cubicBezTo>
                <a:cubicBezTo>
                  <a:pt x="1268" y="1149"/>
                  <a:pt x="1268" y="1149"/>
                  <a:pt x="1268" y="997"/>
                </a:cubicBezTo>
                <a:cubicBezTo>
                  <a:pt x="1268" y="962"/>
                  <a:pt x="1240" y="937"/>
                  <a:pt x="1205" y="937"/>
                </a:cubicBezTo>
                <a:cubicBezTo>
                  <a:pt x="1205" y="937"/>
                  <a:pt x="1205" y="937"/>
                  <a:pt x="1134" y="937"/>
                </a:cubicBezTo>
                <a:cubicBezTo>
                  <a:pt x="1098" y="937"/>
                  <a:pt x="1070" y="962"/>
                  <a:pt x="1070" y="997"/>
                </a:cubicBezTo>
                <a:cubicBezTo>
                  <a:pt x="1070" y="997"/>
                  <a:pt x="1070" y="997"/>
                  <a:pt x="1070" y="1149"/>
                </a:cubicBezTo>
                <a:cubicBezTo>
                  <a:pt x="1070" y="1149"/>
                  <a:pt x="1070" y="1149"/>
                  <a:pt x="918" y="1149"/>
                </a:cubicBezTo>
                <a:cubicBezTo>
                  <a:pt x="886" y="1149"/>
                  <a:pt x="858" y="1177"/>
                  <a:pt x="858" y="1212"/>
                </a:cubicBezTo>
                <a:cubicBezTo>
                  <a:pt x="858" y="1212"/>
                  <a:pt x="858" y="1212"/>
                  <a:pt x="858" y="1283"/>
                </a:cubicBezTo>
                <a:cubicBezTo>
                  <a:pt x="858" y="1318"/>
                  <a:pt x="886" y="1346"/>
                  <a:pt x="918" y="1346"/>
                </a:cubicBezTo>
                <a:cubicBezTo>
                  <a:pt x="918" y="1346"/>
                  <a:pt x="918" y="1346"/>
                  <a:pt x="1070" y="1346"/>
                </a:cubicBezTo>
                <a:cubicBezTo>
                  <a:pt x="1070" y="1346"/>
                  <a:pt x="1070" y="1346"/>
                  <a:pt x="1070" y="1498"/>
                </a:cubicBezTo>
                <a:cubicBezTo>
                  <a:pt x="1070" y="1530"/>
                  <a:pt x="1098" y="1558"/>
                  <a:pt x="1134" y="1558"/>
                </a:cubicBezTo>
                <a:cubicBezTo>
                  <a:pt x="1134" y="1558"/>
                  <a:pt x="1134" y="1558"/>
                  <a:pt x="1205" y="1558"/>
                </a:cubicBezTo>
                <a:cubicBezTo>
                  <a:pt x="1240" y="1558"/>
                  <a:pt x="1268" y="1530"/>
                  <a:pt x="1268" y="1498"/>
                </a:cubicBezTo>
                <a:cubicBezTo>
                  <a:pt x="1268" y="1498"/>
                  <a:pt x="1268" y="1498"/>
                  <a:pt x="1268" y="1346"/>
                </a:cubicBezTo>
                <a:cubicBezTo>
                  <a:pt x="1268" y="1346"/>
                  <a:pt x="1268" y="1346"/>
                  <a:pt x="1420" y="1346"/>
                </a:cubicBezTo>
                <a:cubicBezTo>
                  <a:pt x="1456" y="1346"/>
                  <a:pt x="1481" y="1318"/>
                  <a:pt x="1481" y="1283"/>
                </a:cubicBezTo>
                <a:close/>
                <a:moveTo>
                  <a:pt x="2045" y="389"/>
                </a:moveTo>
                <a:cubicBezTo>
                  <a:pt x="2208" y="389"/>
                  <a:pt x="2338" y="520"/>
                  <a:pt x="2338" y="683"/>
                </a:cubicBezTo>
                <a:cubicBezTo>
                  <a:pt x="2338" y="683"/>
                  <a:pt x="2338" y="683"/>
                  <a:pt x="2338" y="1808"/>
                </a:cubicBezTo>
                <a:cubicBezTo>
                  <a:pt x="2338" y="1971"/>
                  <a:pt x="2208" y="2102"/>
                  <a:pt x="2045" y="2102"/>
                </a:cubicBezTo>
                <a:cubicBezTo>
                  <a:pt x="2045" y="2102"/>
                  <a:pt x="2045" y="2102"/>
                  <a:pt x="293" y="2102"/>
                </a:cubicBezTo>
                <a:cubicBezTo>
                  <a:pt x="131" y="2102"/>
                  <a:pt x="0" y="1971"/>
                  <a:pt x="0" y="1808"/>
                </a:cubicBezTo>
                <a:cubicBezTo>
                  <a:pt x="0" y="1808"/>
                  <a:pt x="0" y="1808"/>
                  <a:pt x="0" y="683"/>
                </a:cubicBezTo>
                <a:cubicBezTo>
                  <a:pt x="0" y="520"/>
                  <a:pt x="131" y="389"/>
                  <a:pt x="293" y="389"/>
                </a:cubicBezTo>
                <a:cubicBezTo>
                  <a:pt x="293" y="389"/>
                  <a:pt x="293" y="389"/>
                  <a:pt x="2045" y="389"/>
                </a:cubicBezTo>
                <a:close/>
                <a:moveTo>
                  <a:pt x="1169" y="1837"/>
                </a:moveTo>
                <a:cubicBezTo>
                  <a:pt x="1494" y="1837"/>
                  <a:pt x="1759" y="1571"/>
                  <a:pt x="1759" y="1246"/>
                </a:cubicBezTo>
                <a:cubicBezTo>
                  <a:pt x="1759" y="920"/>
                  <a:pt x="1494" y="655"/>
                  <a:pt x="1169" y="655"/>
                </a:cubicBezTo>
                <a:cubicBezTo>
                  <a:pt x="844" y="655"/>
                  <a:pt x="579" y="920"/>
                  <a:pt x="579" y="1246"/>
                </a:cubicBezTo>
                <a:cubicBezTo>
                  <a:pt x="579" y="1571"/>
                  <a:pt x="844" y="1837"/>
                  <a:pt x="1169" y="183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48624295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92"/>
                                        </p:tgtEl>
                                        <p:attrNameLst>
                                          <p:attrName>style.visibility</p:attrName>
                                        </p:attrNameLst>
                                      </p:cBhvr>
                                      <p:to>
                                        <p:strVal val="visible"/>
                                      </p:to>
                                    </p:set>
                                    <p:anim calcmode="lin" valueType="num">
                                      <p:cBhvr additive="base">
                                        <p:cTn id="7" dur="500" fill="hold"/>
                                        <p:tgtEl>
                                          <p:spTgt spid="92"/>
                                        </p:tgtEl>
                                        <p:attrNameLst>
                                          <p:attrName>ppt_x</p:attrName>
                                        </p:attrNameLst>
                                      </p:cBhvr>
                                      <p:tavLst>
                                        <p:tav tm="0">
                                          <p:val>
                                            <p:strVal val="#ppt_x"/>
                                          </p:val>
                                        </p:tav>
                                        <p:tav tm="100000">
                                          <p:val>
                                            <p:strVal val="#ppt_x"/>
                                          </p:val>
                                        </p:tav>
                                      </p:tavLst>
                                    </p:anim>
                                    <p:anim calcmode="lin" valueType="num">
                                      <p:cBhvr additive="base">
                                        <p:cTn id="8" dur="500" fill="hold"/>
                                        <p:tgtEl>
                                          <p:spTgt spid="9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109"/>
                                        </p:tgtEl>
                                        <p:attrNameLst>
                                          <p:attrName>style.visibility</p:attrName>
                                        </p:attrNameLst>
                                      </p:cBhvr>
                                      <p:to>
                                        <p:strVal val="visible"/>
                                      </p:to>
                                    </p:set>
                                    <p:anim calcmode="lin" valueType="num">
                                      <p:cBhvr additive="base">
                                        <p:cTn id="15" dur="500" fill="hold"/>
                                        <p:tgtEl>
                                          <p:spTgt spid="109"/>
                                        </p:tgtEl>
                                        <p:attrNameLst>
                                          <p:attrName>ppt_x</p:attrName>
                                        </p:attrNameLst>
                                      </p:cBhvr>
                                      <p:tavLst>
                                        <p:tav tm="0">
                                          <p:val>
                                            <p:strVal val="#ppt_x"/>
                                          </p:val>
                                        </p:tav>
                                        <p:tav tm="100000">
                                          <p:val>
                                            <p:strVal val="#ppt_x"/>
                                          </p:val>
                                        </p:tav>
                                      </p:tavLst>
                                    </p:anim>
                                    <p:anim calcmode="lin" valueType="num">
                                      <p:cBhvr additive="base">
                                        <p:cTn id="16" dur="500" fill="hold"/>
                                        <p:tgtEl>
                                          <p:spTgt spid="10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250"/>
                                  </p:stCondLst>
                                  <p:childTnLst>
                                    <p:set>
                                      <p:cBhvr>
                                        <p:cTn id="18" dur="1" fill="hold">
                                          <p:stCondLst>
                                            <p:cond delay="0"/>
                                          </p:stCondLst>
                                        </p:cTn>
                                        <p:tgtEl>
                                          <p:spTgt spid="93"/>
                                        </p:tgtEl>
                                        <p:attrNameLst>
                                          <p:attrName>style.visibility</p:attrName>
                                        </p:attrNameLst>
                                      </p:cBhvr>
                                      <p:to>
                                        <p:strVal val="visible"/>
                                      </p:to>
                                    </p:set>
                                    <p:anim calcmode="lin" valueType="num">
                                      <p:cBhvr additive="base">
                                        <p:cTn id="19" dur="500" fill="hold"/>
                                        <p:tgtEl>
                                          <p:spTgt spid="93"/>
                                        </p:tgtEl>
                                        <p:attrNameLst>
                                          <p:attrName>ppt_x</p:attrName>
                                        </p:attrNameLst>
                                      </p:cBhvr>
                                      <p:tavLst>
                                        <p:tav tm="0">
                                          <p:val>
                                            <p:strVal val="#ppt_x"/>
                                          </p:val>
                                        </p:tav>
                                        <p:tav tm="100000">
                                          <p:val>
                                            <p:strVal val="#ppt_x"/>
                                          </p:val>
                                        </p:tav>
                                      </p:tavLst>
                                    </p:anim>
                                    <p:anim calcmode="lin" valueType="num">
                                      <p:cBhvr additive="base">
                                        <p:cTn id="20" dur="500" fill="hold"/>
                                        <p:tgtEl>
                                          <p:spTgt spid="93"/>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25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250"/>
                                  </p:stCondLst>
                                  <p:childTnLst>
                                    <p:set>
                                      <p:cBhvr>
                                        <p:cTn id="26" dur="1" fill="hold">
                                          <p:stCondLst>
                                            <p:cond delay="0"/>
                                          </p:stCondLst>
                                        </p:cTn>
                                        <p:tgtEl>
                                          <p:spTgt spid="104"/>
                                        </p:tgtEl>
                                        <p:attrNameLst>
                                          <p:attrName>style.visibility</p:attrName>
                                        </p:attrNameLst>
                                      </p:cBhvr>
                                      <p:to>
                                        <p:strVal val="visible"/>
                                      </p:to>
                                    </p:set>
                                    <p:anim calcmode="lin" valueType="num">
                                      <p:cBhvr additive="base">
                                        <p:cTn id="27" dur="500" fill="hold"/>
                                        <p:tgtEl>
                                          <p:spTgt spid="104"/>
                                        </p:tgtEl>
                                        <p:attrNameLst>
                                          <p:attrName>ppt_x</p:attrName>
                                        </p:attrNameLst>
                                      </p:cBhvr>
                                      <p:tavLst>
                                        <p:tav tm="0">
                                          <p:val>
                                            <p:strVal val="#ppt_x"/>
                                          </p:val>
                                        </p:tav>
                                        <p:tav tm="100000">
                                          <p:val>
                                            <p:strVal val="#ppt_x"/>
                                          </p:val>
                                        </p:tav>
                                      </p:tavLst>
                                    </p:anim>
                                    <p:anim calcmode="lin" valueType="num">
                                      <p:cBhvr additive="base">
                                        <p:cTn id="28" dur="500" fill="hold"/>
                                        <p:tgtEl>
                                          <p:spTgt spid="104"/>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500"/>
                                  </p:stCondLst>
                                  <p:childTnLst>
                                    <p:set>
                                      <p:cBhvr>
                                        <p:cTn id="30" dur="1" fill="hold">
                                          <p:stCondLst>
                                            <p:cond delay="0"/>
                                          </p:stCondLst>
                                        </p:cTn>
                                        <p:tgtEl>
                                          <p:spTgt spid="94"/>
                                        </p:tgtEl>
                                        <p:attrNameLst>
                                          <p:attrName>style.visibility</p:attrName>
                                        </p:attrNameLst>
                                      </p:cBhvr>
                                      <p:to>
                                        <p:strVal val="visible"/>
                                      </p:to>
                                    </p:set>
                                    <p:anim calcmode="lin" valueType="num">
                                      <p:cBhvr additive="base">
                                        <p:cTn id="31" dur="500" fill="hold"/>
                                        <p:tgtEl>
                                          <p:spTgt spid="94"/>
                                        </p:tgtEl>
                                        <p:attrNameLst>
                                          <p:attrName>ppt_x</p:attrName>
                                        </p:attrNameLst>
                                      </p:cBhvr>
                                      <p:tavLst>
                                        <p:tav tm="0">
                                          <p:val>
                                            <p:strVal val="#ppt_x"/>
                                          </p:val>
                                        </p:tav>
                                        <p:tav tm="100000">
                                          <p:val>
                                            <p:strVal val="#ppt_x"/>
                                          </p:val>
                                        </p:tav>
                                      </p:tavLst>
                                    </p:anim>
                                    <p:anim calcmode="lin" valueType="num">
                                      <p:cBhvr additive="base">
                                        <p:cTn id="32" dur="500" fill="hold"/>
                                        <p:tgtEl>
                                          <p:spTgt spid="94"/>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50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500" fill="hold"/>
                                        <p:tgtEl>
                                          <p:spTgt spid="7"/>
                                        </p:tgtEl>
                                        <p:attrNameLst>
                                          <p:attrName>ppt_x</p:attrName>
                                        </p:attrNameLst>
                                      </p:cBhvr>
                                      <p:tavLst>
                                        <p:tav tm="0">
                                          <p:val>
                                            <p:strVal val="#ppt_x"/>
                                          </p:val>
                                        </p:tav>
                                        <p:tav tm="100000">
                                          <p:val>
                                            <p:strVal val="#ppt_x"/>
                                          </p:val>
                                        </p:tav>
                                      </p:tavLst>
                                    </p:anim>
                                    <p:anim calcmode="lin" valueType="num">
                                      <p:cBhvr additive="base">
                                        <p:cTn id="36" dur="500" fill="hold"/>
                                        <p:tgtEl>
                                          <p:spTgt spid="7"/>
                                        </p:tgtEl>
                                        <p:attrNameLst>
                                          <p:attrName>ppt_y</p:attrName>
                                        </p:attrNameLst>
                                      </p:cBhvr>
                                      <p:tavLst>
                                        <p:tav tm="0">
                                          <p:val>
                                            <p:strVal val="0-#ppt_h/2"/>
                                          </p:val>
                                        </p:tav>
                                        <p:tav tm="100000">
                                          <p:val>
                                            <p:strVal val="#ppt_y"/>
                                          </p:val>
                                        </p:tav>
                                      </p:tavLst>
                                    </p:anim>
                                  </p:childTnLst>
                                </p:cTn>
                              </p:par>
                              <p:par>
                                <p:cTn id="37" presetID="2" presetClass="entr" presetSubtype="1" fill="hold" grpId="0" nodeType="withEffect">
                                  <p:stCondLst>
                                    <p:cond delay="500"/>
                                  </p:stCondLst>
                                  <p:childTnLst>
                                    <p:set>
                                      <p:cBhvr>
                                        <p:cTn id="38" dur="1" fill="hold">
                                          <p:stCondLst>
                                            <p:cond delay="0"/>
                                          </p:stCondLst>
                                        </p:cTn>
                                        <p:tgtEl>
                                          <p:spTgt spid="113"/>
                                        </p:tgtEl>
                                        <p:attrNameLst>
                                          <p:attrName>style.visibility</p:attrName>
                                        </p:attrNameLst>
                                      </p:cBhvr>
                                      <p:to>
                                        <p:strVal val="visible"/>
                                      </p:to>
                                    </p:set>
                                    <p:anim calcmode="lin" valueType="num">
                                      <p:cBhvr additive="base">
                                        <p:cTn id="39" dur="500" fill="hold"/>
                                        <p:tgtEl>
                                          <p:spTgt spid="113"/>
                                        </p:tgtEl>
                                        <p:attrNameLst>
                                          <p:attrName>ppt_x</p:attrName>
                                        </p:attrNameLst>
                                      </p:cBhvr>
                                      <p:tavLst>
                                        <p:tav tm="0">
                                          <p:val>
                                            <p:strVal val="#ppt_x"/>
                                          </p:val>
                                        </p:tav>
                                        <p:tav tm="100000">
                                          <p:val>
                                            <p:strVal val="#ppt_x"/>
                                          </p:val>
                                        </p:tav>
                                      </p:tavLst>
                                    </p:anim>
                                    <p:anim calcmode="lin" valueType="num">
                                      <p:cBhvr additive="base">
                                        <p:cTn id="40" dur="500" fill="hold"/>
                                        <p:tgtEl>
                                          <p:spTgt spid="113"/>
                                        </p:tgtEl>
                                        <p:attrNameLst>
                                          <p:attrName>ppt_y</p:attrName>
                                        </p:attrNameLst>
                                      </p:cBhvr>
                                      <p:tavLst>
                                        <p:tav tm="0">
                                          <p:val>
                                            <p:strVal val="0-#ppt_h/2"/>
                                          </p:val>
                                        </p:tav>
                                        <p:tav tm="100000">
                                          <p:val>
                                            <p:strVal val="#ppt_y"/>
                                          </p:val>
                                        </p:tav>
                                      </p:tavLst>
                                    </p:anim>
                                  </p:childTnLst>
                                </p:cTn>
                              </p:par>
                              <p:par>
                                <p:cTn id="41" presetID="2" presetClass="entr" presetSubtype="1" fill="hold" grpId="0" nodeType="withEffect">
                                  <p:stCondLst>
                                    <p:cond delay="750"/>
                                  </p:stCondLst>
                                  <p:childTnLst>
                                    <p:set>
                                      <p:cBhvr>
                                        <p:cTn id="42" dur="1" fill="hold">
                                          <p:stCondLst>
                                            <p:cond delay="0"/>
                                          </p:stCondLst>
                                        </p:cTn>
                                        <p:tgtEl>
                                          <p:spTgt spid="95"/>
                                        </p:tgtEl>
                                        <p:attrNameLst>
                                          <p:attrName>style.visibility</p:attrName>
                                        </p:attrNameLst>
                                      </p:cBhvr>
                                      <p:to>
                                        <p:strVal val="visible"/>
                                      </p:to>
                                    </p:set>
                                    <p:anim calcmode="lin" valueType="num">
                                      <p:cBhvr additive="base">
                                        <p:cTn id="43" dur="500" fill="hold"/>
                                        <p:tgtEl>
                                          <p:spTgt spid="95"/>
                                        </p:tgtEl>
                                        <p:attrNameLst>
                                          <p:attrName>ppt_x</p:attrName>
                                        </p:attrNameLst>
                                      </p:cBhvr>
                                      <p:tavLst>
                                        <p:tav tm="0">
                                          <p:val>
                                            <p:strVal val="#ppt_x"/>
                                          </p:val>
                                        </p:tav>
                                        <p:tav tm="100000">
                                          <p:val>
                                            <p:strVal val="#ppt_x"/>
                                          </p:val>
                                        </p:tav>
                                      </p:tavLst>
                                    </p:anim>
                                    <p:anim calcmode="lin" valueType="num">
                                      <p:cBhvr additive="base">
                                        <p:cTn id="44" dur="500" fill="hold"/>
                                        <p:tgtEl>
                                          <p:spTgt spid="95"/>
                                        </p:tgtEl>
                                        <p:attrNameLst>
                                          <p:attrName>ppt_y</p:attrName>
                                        </p:attrNameLst>
                                      </p:cBhvr>
                                      <p:tavLst>
                                        <p:tav tm="0">
                                          <p:val>
                                            <p:strVal val="0-#ppt_h/2"/>
                                          </p:val>
                                        </p:tav>
                                        <p:tav tm="100000">
                                          <p:val>
                                            <p:strVal val="#ppt_y"/>
                                          </p:val>
                                        </p:tav>
                                      </p:tavLst>
                                    </p:anim>
                                  </p:childTnLst>
                                </p:cTn>
                              </p:par>
                              <p:par>
                                <p:cTn id="45" presetID="2" presetClass="entr" presetSubtype="1" fill="hold" grpId="0" nodeType="withEffect">
                                  <p:stCondLst>
                                    <p:cond delay="750"/>
                                  </p:stCondLst>
                                  <p:childTnLst>
                                    <p:set>
                                      <p:cBhvr>
                                        <p:cTn id="46" dur="1" fill="hold">
                                          <p:stCondLst>
                                            <p:cond delay="0"/>
                                          </p:stCondLst>
                                        </p:cTn>
                                        <p:tgtEl>
                                          <p:spTgt spid="30"/>
                                        </p:tgtEl>
                                        <p:attrNameLst>
                                          <p:attrName>style.visibility</p:attrName>
                                        </p:attrNameLst>
                                      </p:cBhvr>
                                      <p:to>
                                        <p:strVal val="visible"/>
                                      </p:to>
                                    </p:set>
                                    <p:anim calcmode="lin" valueType="num">
                                      <p:cBhvr additive="base">
                                        <p:cTn id="47" dur="500" fill="hold"/>
                                        <p:tgtEl>
                                          <p:spTgt spid="30"/>
                                        </p:tgtEl>
                                        <p:attrNameLst>
                                          <p:attrName>ppt_x</p:attrName>
                                        </p:attrNameLst>
                                      </p:cBhvr>
                                      <p:tavLst>
                                        <p:tav tm="0">
                                          <p:val>
                                            <p:strVal val="#ppt_x"/>
                                          </p:val>
                                        </p:tav>
                                        <p:tav tm="100000">
                                          <p:val>
                                            <p:strVal val="#ppt_x"/>
                                          </p:val>
                                        </p:tav>
                                      </p:tavLst>
                                    </p:anim>
                                    <p:anim calcmode="lin" valueType="num">
                                      <p:cBhvr additive="base">
                                        <p:cTn id="48" dur="500" fill="hold"/>
                                        <p:tgtEl>
                                          <p:spTgt spid="30"/>
                                        </p:tgtEl>
                                        <p:attrNameLst>
                                          <p:attrName>ppt_y</p:attrName>
                                        </p:attrNameLst>
                                      </p:cBhvr>
                                      <p:tavLst>
                                        <p:tav tm="0">
                                          <p:val>
                                            <p:strVal val="0-#ppt_h/2"/>
                                          </p:val>
                                        </p:tav>
                                        <p:tav tm="100000">
                                          <p:val>
                                            <p:strVal val="#ppt_y"/>
                                          </p:val>
                                        </p:tav>
                                      </p:tavLst>
                                    </p:anim>
                                  </p:childTnLst>
                                </p:cTn>
                              </p:par>
                              <p:par>
                                <p:cTn id="49" presetID="2" presetClass="entr" presetSubtype="1" fill="hold" grpId="0" nodeType="withEffect">
                                  <p:stCondLst>
                                    <p:cond delay="750"/>
                                  </p:stCondLst>
                                  <p:childTnLst>
                                    <p:set>
                                      <p:cBhvr>
                                        <p:cTn id="50" dur="1" fill="hold">
                                          <p:stCondLst>
                                            <p:cond delay="0"/>
                                          </p:stCondLst>
                                        </p:cTn>
                                        <p:tgtEl>
                                          <p:spTgt spid="125"/>
                                        </p:tgtEl>
                                        <p:attrNameLst>
                                          <p:attrName>style.visibility</p:attrName>
                                        </p:attrNameLst>
                                      </p:cBhvr>
                                      <p:to>
                                        <p:strVal val="visible"/>
                                      </p:to>
                                    </p:set>
                                    <p:anim calcmode="lin" valueType="num">
                                      <p:cBhvr additive="base">
                                        <p:cTn id="51" dur="500" fill="hold"/>
                                        <p:tgtEl>
                                          <p:spTgt spid="125"/>
                                        </p:tgtEl>
                                        <p:attrNameLst>
                                          <p:attrName>ppt_x</p:attrName>
                                        </p:attrNameLst>
                                      </p:cBhvr>
                                      <p:tavLst>
                                        <p:tav tm="0">
                                          <p:val>
                                            <p:strVal val="#ppt_x"/>
                                          </p:val>
                                        </p:tav>
                                        <p:tav tm="100000">
                                          <p:val>
                                            <p:strVal val="#ppt_x"/>
                                          </p:val>
                                        </p:tav>
                                      </p:tavLst>
                                    </p:anim>
                                    <p:anim calcmode="lin" valueType="num">
                                      <p:cBhvr additive="base">
                                        <p:cTn id="52" dur="500" fill="hold"/>
                                        <p:tgtEl>
                                          <p:spTgt spid="125"/>
                                        </p:tgtEl>
                                        <p:attrNameLst>
                                          <p:attrName>ppt_y</p:attrName>
                                        </p:attrNameLst>
                                      </p:cBhvr>
                                      <p:tavLst>
                                        <p:tav tm="0">
                                          <p:val>
                                            <p:strVal val="0-#ppt_h/2"/>
                                          </p:val>
                                        </p:tav>
                                        <p:tav tm="100000">
                                          <p:val>
                                            <p:strVal val="#ppt_y"/>
                                          </p:val>
                                        </p:tav>
                                      </p:tavLst>
                                    </p:anim>
                                  </p:childTnLst>
                                </p:cTn>
                              </p:par>
                              <p:par>
                                <p:cTn id="53" presetID="2" presetClass="entr" presetSubtype="4" fill="hold" grpId="0" nodeType="withEffect">
                                  <p:stCondLst>
                                    <p:cond delay="1000"/>
                                  </p:stCondLst>
                                  <p:childTnLst>
                                    <p:set>
                                      <p:cBhvr>
                                        <p:cTn id="54" dur="1" fill="hold">
                                          <p:stCondLst>
                                            <p:cond delay="0"/>
                                          </p:stCondLst>
                                        </p:cTn>
                                        <p:tgtEl>
                                          <p:spTgt spid="96"/>
                                        </p:tgtEl>
                                        <p:attrNameLst>
                                          <p:attrName>style.visibility</p:attrName>
                                        </p:attrNameLst>
                                      </p:cBhvr>
                                      <p:to>
                                        <p:strVal val="visible"/>
                                      </p:to>
                                    </p:set>
                                    <p:anim calcmode="lin" valueType="num">
                                      <p:cBhvr additive="base">
                                        <p:cTn id="55" dur="500" fill="hold"/>
                                        <p:tgtEl>
                                          <p:spTgt spid="96"/>
                                        </p:tgtEl>
                                        <p:attrNameLst>
                                          <p:attrName>ppt_x</p:attrName>
                                        </p:attrNameLst>
                                      </p:cBhvr>
                                      <p:tavLst>
                                        <p:tav tm="0">
                                          <p:val>
                                            <p:strVal val="#ppt_x"/>
                                          </p:val>
                                        </p:tav>
                                        <p:tav tm="100000">
                                          <p:val>
                                            <p:strVal val="#ppt_x"/>
                                          </p:val>
                                        </p:tav>
                                      </p:tavLst>
                                    </p:anim>
                                    <p:anim calcmode="lin" valueType="num">
                                      <p:cBhvr additive="base">
                                        <p:cTn id="56" dur="500" fill="hold"/>
                                        <p:tgtEl>
                                          <p:spTgt spid="96"/>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100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500" fill="hold"/>
                                        <p:tgtEl>
                                          <p:spTgt spid="22"/>
                                        </p:tgtEl>
                                        <p:attrNameLst>
                                          <p:attrName>ppt_x</p:attrName>
                                        </p:attrNameLst>
                                      </p:cBhvr>
                                      <p:tavLst>
                                        <p:tav tm="0">
                                          <p:val>
                                            <p:strVal val="#ppt_x"/>
                                          </p:val>
                                        </p:tav>
                                        <p:tav tm="100000">
                                          <p:val>
                                            <p:strVal val="#ppt_x"/>
                                          </p:val>
                                        </p:tav>
                                      </p:tavLst>
                                    </p:anim>
                                    <p:anim calcmode="lin" valueType="num">
                                      <p:cBhvr additive="base">
                                        <p:cTn id="60" dur="500" fill="hold"/>
                                        <p:tgtEl>
                                          <p:spTgt spid="22"/>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1000"/>
                                  </p:stCondLst>
                                  <p:childTnLst>
                                    <p:set>
                                      <p:cBhvr>
                                        <p:cTn id="62" dur="1" fill="hold">
                                          <p:stCondLst>
                                            <p:cond delay="0"/>
                                          </p:stCondLst>
                                        </p:cTn>
                                        <p:tgtEl>
                                          <p:spTgt spid="129"/>
                                        </p:tgtEl>
                                        <p:attrNameLst>
                                          <p:attrName>style.visibility</p:attrName>
                                        </p:attrNameLst>
                                      </p:cBhvr>
                                      <p:to>
                                        <p:strVal val="visible"/>
                                      </p:to>
                                    </p:set>
                                    <p:anim calcmode="lin" valueType="num">
                                      <p:cBhvr additive="base">
                                        <p:cTn id="63" dur="500" fill="hold"/>
                                        <p:tgtEl>
                                          <p:spTgt spid="129"/>
                                        </p:tgtEl>
                                        <p:attrNameLst>
                                          <p:attrName>ppt_x</p:attrName>
                                        </p:attrNameLst>
                                      </p:cBhvr>
                                      <p:tavLst>
                                        <p:tav tm="0">
                                          <p:val>
                                            <p:strVal val="#ppt_x"/>
                                          </p:val>
                                        </p:tav>
                                        <p:tav tm="100000">
                                          <p:val>
                                            <p:strVal val="#ppt_x"/>
                                          </p:val>
                                        </p:tav>
                                      </p:tavLst>
                                    </p:anim>
                                    <p:anim calcmode="lin" valueType="num">
                                      <p:cBhvr additive="base">
                                        <p:cTn id="64" dur="500" fill="hold"/>
                                        <p:tgtEl>
                                          <p:spTgt spid="129"/>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1250"/>
                                  </p:stCondLst>
                                  <p:childTnLst>
                                    <p:set>
                                      <p:cBhvr>
                                        <p:cTn id="66" dur="1" fill="hold">
                                          <p:stCondLst>
                                            <p:cond delay="0"/>
                                          </p:stCondLst>
                                        </p:cTn>
                                        <p:tgtEl>
                                          <p:spTgt spid="98"/>
                                        </p:tgtEl>
                                        <p:attrNameLst>
                                          <p:attrName>style.visibility</p:attrName>
                                        </p:attrNameLst>
                                      </p:cBhvr>
                                      <p:to>
                                        <p:strVal val="visible"/>
                                      </p:to>
                                    </p:set>
                                    <p:anim calcmode="lin" valueType="num">
                                      <p:cBhvr additive="base">
                                        <p:cTn id="67" dur="500" fill="hold"/>
                                        <p:tgtEl>
                                          <p:spTgt spid="98"/>
                                        </p:tgtEl>
                                        <p:attrNameLst>
                                          <p:attrName>ppt_x</p:attrName>
                                        </p:attrNameLst>
                                      </p:cBhvr>
                                      <p:tavLst>
                                        <p:tav tm="0">
                                          <p:val>
                                            <p:strVal val="#ppt_x"/>
                                          </p:val>
                                        </p:tav>
                                        <p:tav tm="100000">
                                          <p:val>
                                            <p:strVal val="#ppt_x"/>
                                          </p:val>
                                        </p:tav>
                                      </p:tavLst>
                                    </p:anim>
                                    <p:anim calcmode="lin" valueType="num">
                                      <p:cBhvr additive="base">
                                        <p:cTn id="68" dur="500" fill="hold"/>
                                        <p:tgtEl>
                                          <p:spTgt spid="98"/>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1250"/>
                                  </p:stCondLst>
                                  <p:childTnLst>
                                    <p:set>
                                      <p:cBhvr>
                                        <p:cTn id="70" dur="1" fill="hold">
                                          <p:stCondLst>
                                            <p:cond delay="0"/>
                                          </p:stCondLst>
                                        </p:cTn>
                                        <p:tgtEl>
                                          <p:spTgt spid="23"/>
                                        </p:tgtEl>
                                        <p:attrNameLst>
                                          <p:attrName>style.visibility</p:attrName>
                                        </p:attrNameLst>
                                      </p:cBhvr>
                                      <p:to>
                                        <p:strVal val="visible"/>
                                      </p:to>
                                    </p:set>
                                    <p:anim calcmode="lin" valueType="num">
                                      <p:cBhvr additive="base">
                                        <p:cTn id="71" dur="500" fill="hold"/>
                                        <p:tgtEl>
                                          <p:spTgt spid="23"/>
                                        </p:tgtEl>
                                        <p:attrNameLst>
                                          <p:attrName>ppt_x</p:attrName>
                                        </p:attrNameLst>
                                      </p:cBhvr>
                                      <p:tavLst>
                                        <p:tav tm="0">
                                          <p:val>
                                            <p:strVal val="#ppt_x"/>
                                          </p:val>
                                        </p:tav>
                                        <p:tav tm="100000">
                                          <p:val>
                                            <p:strVal val="#ppt_x"/>
                                          </p:val>
                                        </p:tav>
                                      </p:tavLst>
                                    </p:anim>
                                    <p:anim calcmode="lin" valueType="num">
                                      <p:cBhvr additive="base">
                                        <p:cTn id="72" dur="500" fill="hold"/>
                                        <p:tgtEl>
                                          <p:spTgt spid="23"/>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1250"/>
                                  </p:stCondLst>
                                  <p:childTnLst>
                                    <p:set>
                                      <p:cBhvr>
                                        <p:cTn id="74" dur="1" fill="hold">
                                          <p:stCondLst>
                                            <p:cond delay="0"/>
                                          </p:stCondLst>
                                        </p:cTn>
                                        <p:tgtEl>
                                          <p:spTgt spid="117"/>
                                        </p:tgtEl>
                                        <p:attrNameLst>
                                          <p:attrName>style.visibility</p:attrName>
                                        </p:attrNameLst>
                                      </p:cBhvr>
                                      <p:to>
                                        <p:strVal val="visible"/>
                                      </p:to>
                                    </p:set>
                                    <p:anim calcmode="lin" valueType="num">
                                      <p:cBhvr additive="base">
                                        <p:cTn id="75" dur="500" fill="hold"/>
                                        <p:tgtEl>
                                          <p:spTgt spid="117"/>
                                        </p:tgtEl>
                                        <p:attrNameLst>
                                          <p:attrName>ppt_x</p:attrName>
                                        </p:attrNameLst>
                                      </p:cBhvr>
                                      <p:tavLst>
                                        <p:tav tm="0">
                                          <p:val>
                                            <p:strVal val="#ppt_x"/>
                                          </p:val>
                                        </p:tav>
                                        <p:tav tm="100000">
                                          <p:val>
                                            <p:strVal val="#ppt_x"/>
                                          </p:val>
                                        </p:tav>
                                      </p:tavLst>
                                    </p:anim>
                                    <p:anim calcmode="lin" valueType="num">
                                      <p:cBhvr additive="base">
                                        <p:cTn id="76" dur="500" fill="hold"/>
                                        <p:tgtEl>
                                          <p:spTgt spid="117"/>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1500"/>
                                  </p:stCondLst>
                                  <p:childTnLst>
                                    <p:set>
                                      <p:cBhvr>
                                        <p:cTn id="78" dur="1" fill="hold">
                                          <p:stCondLst>
                                            <p:cond delay="0"/>
                                          </p:stCondLst>
                                        </p:cTn>
                                        <p:tgtEl>
                                          <p:spTgt spid="97"/>
                                        </p:tgtEl>
                                        <p:attrNameLst>
                                          <p:attrName>style.visibility</p:attrName>
                                        </p:attrNameLst>
                                      </p:cBhvr>
                                      <p:to>
                                        <p:strVal val="visible"/>
                                      </p:to>
                                    </p:set>
                                    <p:anim calcmode="lin" valueType="num">
                                      <p:cBhvr additive="base">
                                        <p:cTn id="79" dur="500" fill="hold"/>
                                        <p:tgtEl>
                                          <p:spTgt spid="97"/>
                                        </p:tgtEl>
                                        <p:attrNameLst>
                                          <p:attrName>ppt_x</p:attrName>
                                        </p:attrNameLst>
                                      </p:cBhvr>
                                      <p:tavLst>
                                        <p:tav tm="0">
                                          <p:val>
                                            <p:strVal val="#ppt_x"/>
                                          </p:val>
                                        </p:tav>
                                        <p:tav tm="100000">
                                          <p:val>
                                            <p:strVal val="#ppt_x"/>
                                          </p:val>
                                        </p:tav>
                                      </p:tavLst>
                                    </p:anim>
                                    <p:anim calcmode="lin" valueType="num">
                                      <p:cBhvr additive="base">
                                        <p:cTn id="80" dur="500" fill="hold"/>
                                        <p:tgtEl>
                                          <p:spTgt spid="97"/>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1500"/>
                                  </p:stCondLst>
                                  <p:childTnLst>
                                    <p:set>
                                      <p:cBhvr>
                                        <p:cTn id="82" dur="1" fill="hold">
                                          <p:stCondLst>
                                            <p:cond delay="0"/>
                                          </p:stCondLst>
                                        </p:cTn>
                                        <p:tgtEl>
                                          <p:spTgt spid="24"/>
                                        </p:tgtEl>
                                        <p:attrNameLst>
                                          <p:attrName>style.visibility</p:attrName>
                                        </p:attrNameLst>
                                      </p:cBhvr>
                                      <p:to>
                                        <p:strVal val="visible"/>
                                      </p:to>
                                    </p:set>
                                    <p:anim calcmode="lin" valueType="num">
                                      <p:cBhvr additive="base">
                                        <p:cTn id="83" dur="500" fill="hold"/>
                                        <p:tgtEl>
                                          <p:spTgt spid="24"/>
                                        </p:tgtEl>
                                        <p:attrNameLst>
                                          <p:attrName>ppt_x</p:attrName>
                                        </p:attrNameLst>
                                      </p:cBhvr>
                                      <p:tavLst>
                                        <p:tav tm="0">
                                          <p:val>
                                            <p:strVal val="#ppt_x"/>
                                          </p:val>
                                        </p:tav>
                                        <p:tav tm="100000">
                                          <p:val>
                                            <p:strVal val="#ppt_x"/>
                                          </p:val>
                                        </p:tav>
                                      </p:tavLst>
                                    </p:anim>
                                    <p:anim calcmode="lin" valueType="num">
                                      <p:cBhvr additive="base">
                                        <p:cTn id="84" dur="500" fill="hold"/>
                                        <p:tgtEl>
                                          <p:spTgt spid="24"/>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1500"/>
                                  </p:stCondLst>
                                  <p:childTnLst>
                                    <p:set>
                                      <p:cBhvr>
                                        <p:cTn id="86" dur="1" fill="hold">
                                          <p:stCondLst>
                                            <p:cond delay="0"/>
                                          </p:stCondLst>
                                        </p:cTn>
                                        <p:tgtEl>
                                          <p:spTgt spid="121"/>
                                        </p:tgtEl>
                                        <p:attrNameLst>
                                          <p:attrName>style.visibility</p:attrName>
                                        </p:attrNameLst>
                                      </p:cBhvr>
                                      <p:to>
                                        <p:strVal val="visible"/>
                                      </p:to>
                                    </p:set>
                                    <p:anim calcmode="lin" valueType="num">
                                      <p:cBhvr additive="base">
                                        <p:cTn id="87" dur="500" fill="hold"/>
                                        <p:tgtEl>
                                          <p:spTgt spid="121"/>
                                        </p:tgtEl>
                                        <p:attrNameLst>
                                          <p:attrName>ppt_x</p:attrName>
                                        </p:attrNameLst>
                                      </p:cBhvr>
                                      <p:tavLst>
                                        <p:tav tm="0">
                                          <p:val>
                                            <p:strVal val="#ppt_x"/>
                                          </p:val>
                                        </p:tav>
                                        <p:tav tm="100000">
                                          <p:val>
                                            <p:strVal val="#ppt_x"/>
                                          </p:val>
                                        </p:tav>
                                      </p:tavLst>
                                    </p:anim>
                                    <p:anim calcmode="lin" valueType="num">
                                      <p:cBhvr additive="base">
                                        <p:cTn id="88" dur="500" fill="hold"/>
                                        <p:tgtEl>
                                          <p:spTgt spid="1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animBg="1"/>
      <p:bldP spid="93" grpId="0" animBg="1"/>
      <p:bldP spid="94" grpId="0" animBg="1"/>
      <p:bldP spid="95" grpId="0" animBg="1"/>
      <p:bldP spid="96" grpId="0" animBg="1"/>
      <p:bldP spid="6" grpId="0"/>
      <p:bldP spid="8" grpId="0"/>
      <p:bldP spid="7" grpId="0"/>
      <p:bldP spid="30" grpId="0"/>
      <p:bldP spid="22" grpId="0"/>
      <p:bldP spid="97" grpId="0" animBg="1"/>
      <p:bldP spid="98" grpId="0" animBg="1"/>
      <p:bldP spid="24" grpId="0"/>
      <p:bldP spid="23" grpId="0"/>
      <p:bldP spid="104" grpId="0" animBg="1"/>
      <p:bldP spid="109" grpId="0" animBg="1"/>
      <p:bldP spid="113" grpId="0" animBg="1"/>
      <p:bldP spid="117" grpId="0" animBg="1"/>
      <p:bldP spid="121" grpId="0" animBg="1"/>
      <p:bldP spid="125" grpId="0" animBg="1"/>
      <p:bldP spid="12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0"/>
            <a:ext cx="532503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endParaRPr lang="en-US" sz="5400" dirty="0" smtClean="0">
              <a:solidFill>
                <a:schemeClr val="bg1"/>
              </a:solidFill>
              <a:latin typeface="+mj-lt"/>
              <a:ea typeface="Segoe UI" pitchFamily="34" charset="0"/>
              <a:cs typeface="Segoe UI" pitchFamily="34" charset="0"/>
            </a:endParaRPr>
          </a:p>
          <a:p>
            <a:pPr defTabSz="932472" fontAlgn="base">
              <a:lnSpc>
                <a:spcPct val="90000"/>
              </a:lnSpc>
              <a:spcBef>
                <a:spcPct val="0"/>
              </a:spcBef>
              <a:spcAft>
                <a:spcPct val="0"/>
              </a:spcAft>
            </a:pPr>
            <a:endParaRPr lang="en-US" sz="5400" dirty="0">
              <a:solidFill>
                <a:schemeClr val="bg1"/>
              </a:solidFill>
              <a:latin typeface="+mj-lt"/>
              <a:ea typeface="Segoe UI" pitchFamily="34" charset="0"/>
              <a:cs typeface="Segoe UI" pitchFamily="34" charset="0"/>
            </a:endParaRPr>
          </a:p>
        </p:txBody>
      </p:sp>
      <p:sp>
        <p:nvSpPr>
          <p:cNvPr id="5" name="Rectangle 4"/>
          <p:cNvSpPr/>
          <p:nvPr/>
        </p:nvSpPr>
        <p:spPr bwMode="auto">
          <a:xfrm>
            <a:off x="0" y="6445885"/>
            <a:ext cx="5325035" cy="548640"/>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a:lnSpc>
                <a:spcPct val="90000"/>
              </a:lnSpc>
            </a:pPr>
            <a:endParaRPr lang="en-US" sz="2400" kern="0" dirty="0">
              <a:ln>
                <a:solidFill>
                  <a:srgbClr val="FFFFFF">
                    <a:alpha val="0"/>
                  </a:srgbClr>
                </a:solidFill>
              </a:ln>
              <a:solidFill>
                <a:schemeClr val="bg1"/>
              </a:solidFill>
              <a:latin typeface="Segoe UI Semibold" panose="020B0702040204020203" pitchFamily="34" charset="0"/>
              <a:ea typeface="MS PGothic" charset="0"/>
              <a:cs typeface="Segoe UI Semibold" panose="020B0702040204020203" pitchFamily="34" charset="0"/>
            </a:endParaRPr>
          </a:p>
        </p:txBody>
      </p:sp>
      <p:sp>
        <p:nvSpPr>
          <p:cNvPr id="7" name="Rectangle 6"/>
          <p:cNvSpPr/>
          <p:nvPr/>
        </p:nvSpPr>
        <p:spPr>
          <a:xfrm>
            <a:off x="9108" y="1237136"/>
            <a:ext cx="5325034" cy="840230"/>
          </a:xfrm>
          <a:prstGeom prst="rect">
            <a:avLst/>
          </a:prstGeom>
        </p:spPr>
        <p:txBody>
          <a:bodyPr wrap="square" lIns="274320">
            <a:spAutoFit/>
          </a:bodyPr>
          <a:lstStyle/>
          <a:p>
            <a:pPr defTabSz="932472" fontAlgn="base">
              <a:lnSpc>
                <a:spcPct val="90000"/>
              </a:lnSpc>
              <a:spcBef>
                <a:spcPct val="0"/>
              </a:spcBef>
              <a:spcAft>
                <a:spcPct val="0"/>
              </a:spcAft>
            </a:pPr>
            <a:r>
              <a:rPr lang="en-US" sz="5400" dirty="0" smtClean="0">
                <a:solidFill>
                  <a:schemeClr val="bg1"/>
                </a:solidFill>
                <a:latin typeface="+mj-lt"/>
                <a:ea typeface="Segoe UI" pitchFamily="34" charset="0"/>
                <a:cs typeface="Segoe UI" pitchFamily="34" charset="0"/>
              </a:rPr>
              <a:t>Why HDInsight?</a:t>
            </a:r>
          </a:p>
        </p:txBody>
      </p:sp>
      <p:sp>
        <p:nvSpPr>
          <p:cNvPr id="2" name="Slide Number Placeholder 1"/>
          <p:cNvSpPr>
            <a:spLocks noGrp="1"/>
          </p:cNvSpPr>
          <p:nvPr>
            <p:ph type="sldNum" sz="quarter" idx="4294967295"/>
          </p:nvPr>
        </p:nvSpPr>
        <p:spPr>
          <a:xfrm>
            <a:off x="11595100" y="6565900"/>
            <a:ext cx="566738" cy="136525"/>
          </a:xfrm>
          <a:prstGeom prst="rect">
            <a:avLst/>
          </a:prstGeom>
        </p:spPr>
        <p:txBody>
          <a:bodyPr/>
          <a:lstStyle/>
          <a:p>
            <a:pPr>
              <a:defRPr/>
            </a:pPr>
            <a:fld id="{F8A0AC42-AA1D-4944-8D96-660DE70C7E1B}" type="slidenum">
              <a:rPr lang="en-IN" smtClean="0"/>
              <a:pPr>
                <a:defRPr/>
              </a:pPr>
              <a:t>34</a:t>
            </a:fld>
            <a:endParaRPr lang="en-IN" dirty="0"/>
          </a:p>
        </p:txBody>
      </p:sp>
      <p:sp>
        <p:nvSpPr>
          <p:cNvPr id="11" name="Freeform 10"/>
          <p:cNvSpPr/>
          <p:nvPr/>
        </p:nvSpPr>
        <p:spPr bwMode="auto">
          <a:xfrm>
            <a:off x="2248677" y="4362357"/>
            <a:ext cx="3290961" cy="2064866"/>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IN" dirty="0">
              <a:solidFill>
                <a:schemeClr val="tx1"/>
              </a:solidFill>
              <a:latin typeface="Segoe UI" charset="0"/>
              <a:ea typeface="MS PGothic" charset="0"/>
              <a:cs typeface="MS PGothic" charset="0"/>
            </a:endParaRPr>
          </a:p>
        </p:txBody>
      </p:sp>
      <p:sp>
        <p:nvSpPr>
          <p:cNvPr id="17" name="TextBox 16"/>
          <p:cNvSpPr txBox="1"/>
          <p:nvPr/>
        </p:nvSpPr>
        <p:spPr>
          <a:xfrm>
            <a:off x="5761038" y="1308847"/>
            <a:ext cx="5981944" cy="1926639"/>
          </a:xfrm>
          <a:prstGeom prst="rect">
            <a:avLst/>
          </a:prstGeom>
          <a:noFill/>
        </p:spPr>
        <p:txBody>
          <a:bodyPr wrap="square" lIns="274281" tIns="146283" rIns="182854" bIns="146283" rtlCol="0">
            <a:spAutoFit/>
          </a:bodyPr>
          <a:lstStyle/>
          <a:p>
            <a:pPr marL="682625" lvl="1" indent="0" defTabSz="932133">
              <a:spcBef>
                <a:spcPts val="1200"/>
              </a:spcBef>
              <a:buClr>
                <a:schemeClr val="accent3">
                  <a:lumMod val="50000"/>
                </a:schemeClr>
              </a:buClr>
            </a:pPr>
            <a:r>
              <a:rPr lang="en-IN" sz="3200" dirty="0">
                <a:solidFill>
                  <a:schemeClr val="tx2"/>
                </a:solidFill>
                <a:latin typeface="+mj-lt"/>
                <a:ea typeface="Segoe UI" pitchFamily="34" charset="0"/>
                <a:cs typeface="Segoe UI" pitchFamily="34" charset="0"/>
              </a:rPr>
              <a:t>Challenges with </a:t>
            </a:r>
            <a:r>
              <a:rPr lang="en-IN" sz="3200" dirty="0" smtClean="0">
                <a:solidFill>
                  <a:schemeClr val="tx2"/>
                </a:solidFill>
                <a:latin typeface="+mj-lt"/>
                <a:ea typeface="Segoe UI" pitchFamily="34" charset="0"/>
                <a:cs typeface="Segoe UI" pitchFamily="34" charset="0"/>
              </a:rPr>
              <a:t>implementing </a:t>
            </a:r>
            <a:r>
              <a:rPr lang="en-IN" sz="3200" dirty="0">
                <a:solidFill>
                  <a:schemeClr val="tx2"/>
                </a:solidFill>
                <a:latin typeface="+mj-lt"/>
                <a:ea typeface="Segoe UI" pitchFamily="34" charset="0"/>
                <a:cs typeface="Segoe UI" pitchFamily="34" charset="0"/>
              </a:rPr>
              <a:t>Hadoop</a:t>
            </a:r>
          </a:p>
          <a:p>
            <a:pPr marL="682625" lvl="1" indent="0" defTabSz="932133">
              <a:spcBef>
                <a:spcPts val="1200"/>
              </a:spcBef>
              <a:buClr>
                <a:schemeClr val="accent3">
                  <a:lumMod val="50000"/>
                </a:schemeClr>
              </a:buClr>
            </a:pPr>
            <a:r>
              <a:rPr lang="en-IN" sz="3200" dirty="0">
                <a:solidFill>
                  <a:schemeClr val="tx2"/>
                </a:solidFill>
                <a:latin typeface="+mj-lt"/>
                <a:ea typeface="Segoe UI" pitchFamily="34" charset="0"/>
                <a:cs typeface="Segoe UI" pitchFamily="34" charset="0"/>
              </a:rPr>
              <a:t>Why Hadoop with </a:t>
            </a:r>
            <a:r>
              <a:rPr lang="en-IN" sz="3200" dirty="0" smtClean="0">
                <a:solidFill>
                  <a:schemeClr val="tx2"/>
                </a:solidFill>
                <a:latin typeface="+mj-lt"/>
                <a:ea typeface="Segoe UI" pitchFamily="34" charset="0"/>
                <a:cs typeface="Segoe UI" pitchFamily="34" charset="0"/>
              </a:rPr>
              <a:t>cloud</a:t>
            </a:r>
            <a:r>
              <a:rPr lang="en-IN" sz="3200" dirty="0">
                <a:solidFill>
                  <a:schemeClr val="tx2"/>
                </a:solidFill>
                <a:latin typeface="+mj-lt"/>
                <a:ea typeface="Segoe UI" pitchFamily="34" charset="0"/>
                <a:cs typeface="Segoe UI" pitchFamily="34" charset="0"/>
              </a:rPr>
              <a:t>?</a:t>
            </a:r>
          </a:p>
        </p:txBody>
      </p:sp>
      <p:sp>
        <p:nvSpPr>
          <p:cNvPr id="18" name="Freeform 17"/>
          <p:cNvSpPr>
            <a:spLocks/>
          </p:cNvSpPr>
          <p:nvPr/>
        </p:nvSpPr>
        <p:spPr bwMode="auto">
          <a:xfrm>
            <a:off x="6036468" y="1570849"/>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9" name="Freeform 18"/>
          <p:cNvSpPr>
            <a:spLocks/>
          </p:cNvSpPr>
          <p:nvPr/>
        </p:nvSpPr>
        <p:spPr bwMode="auto">
          <a:xfrm>
            <a:off x="6036468" y="2697864"/>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0" name="Rectangle 9"/>
          <p:cNvSpPr/>
          <p:nvPr/>
        </p:nvSpPr>
        <p:spPr bwMode="auto">
          <a:xfrm>
            <a:off x="5761038" y="3857920"/>
            <a:ext cx="5981944" cy="1690255"/>
          </a:xfrm>
          <a:prstGeom prst="rect">
            <a:avLst/>
          </a:prstGeom>
          <a:solidFill>
            <a:schemeClr val="bg1">
              <a:alpha val="8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12" name="Freeform 11"/>
          <p:cNvSpPr>
            <a:spLocks/>
          </p:cNvSpPr>
          <p:nvPr/>
        </p:nvSpPr>
        <p:spPr bwMode="auto">
          <a:xfrm flipH="1">
            <a:off x="3673603" y="5298831"/>
            <a:ext cx="1651432" cy="997046"/>
          </a:xfrm>
          <a:custGeom>
            <a:avLst/>
            <a:gdLst>
              <a:gd name="connsiteX0" fmla="*/ 603413 w 1090712"/>
              <a:gd name="connsiteY0" fmla="*/ 721327 h 895572"/>
              <a:gd name="connsiteX1" fmla="*/ 578466 w 1090712"/>
              <a:gd name="connsiteY1" fmla="*/ 770746 h 895572"/>
              <a:gd name="connsiteX2" fmla="*/ 553519 w 1090712"/>
              <a:gd name="connsiteY2" fmla="*/ 818264 h 895572"/>
              <a:gd name="connsiteX3" fmla="*/ 528334 w 1090712"/>
              <a:gd name="connsiteY3" fmla="*/ 865069 h 895572"/>
              <a:gd name="connsiteX4" fmla="*/ 511825 w 1090712"/>
              <a:gd name="connsiteY4" fmla="*/ 895572 h 895572"/>
              <a:gd name="connsiteX5" fmla="*/ 624528 w 1090712"/>
              <a:gd name="connsiteY5" fmla="*/ 895572 h 895572"/>
              <a:gd name="connsiteX6" fmla="*/ 624796 w 1090712"/>
              <a:gd name="connsiteY6" fmla="*/ 894768 h 895572"/>
              <a:gd name="connsiteX7" fmla="*/ 625271 w 1090712"/>
              <a:gd name="connsiteY7" fmla="*/ 891679 h 895572"/>
              <a:gd name="connsiteX8" fmla="*/ 625747 w 1090712"/>
              <a:gd name="connsiteY8" fmla="*/ 889066 h 895572"/>
              <a:gd name="connsiteX9" fmla="*/ 625747 w 1090712"/>
              <a:gd name="connsiteY9" fmla="*/ 860555 h 895572"/>
              <a:gd name="connsiteX10" fmla="*/ 624796 w 1090712"/>
              <a:gd name="connsiteY10" fmla="*/ 833945 h 895572"/>
              <a:gd name="connsiteX11" fmla="*/ 624321 w 1090712"/>
              <a:gd name="connsiteY11" fmla="*/ 820877 h 895572"/>
              <a:gd name="connsiteX12" fmla="*/ 623608 w 1090712"/>
              <a:gd name="connsiteY12" fmla="*/ 808047 h 895572"/>
              <a:gd name="connsiteX13" fmla="*/ 621708 w 1090712"/>
              <a:gd name="connsiteY13" fmla="*/ 795218 h 895572"/>
              <a:gd name="connsiteX14" fmla="*/ 620044 w 1090712"/>
              <a:gd name="connsiteY14" fmla="*/ 782625 h 895572"/>
              <a:gd name="connsiteX15" fmla="*/ 616005 w 1090712"/>
              <a:gd name="connsiteY15" fmla="*/ 766707 h 895572"/>
              <a:gd name="connsiteX16" fmla="*/ 611966 w 1090712"/>
              <a:gd name="connsiteY16" fmla="*/ 751976 h 895572"/>
              <a:gd name="connsiteX17" fmla="*/ 607452 w 1090712"/>
              <a:gd name="connsiteY17" fmla="*/ 737245 h 895572"/>
              <a:gd name="connsiteX18" fmla="*/ 698212 w 1090712"/>
              <a:gd name="connsiteY18" fmla="*/ 530778 h 895572"/>
              <a:gd name="connsiteX19" fmla="*/ 693460 w 1090712"/>
              <a:gd name="connsiteY19" fmla="*/ 534818 h 895572"/>
              <a:gd name="connsiteX20" fmla="*/ 688471 w 1090712"/>
              <a:gd name="connsiteY20" fmla="*/ 538857 h 895572"/>
              <a:gd name="connsiteX21" fmla="*/ 678254 w 1090712"/>
              <a:gd name="connsiteY21" fmla="*/ 546935 h 895572"/>
              <a:gd name="connsiteX22" fmla="*/ 669226 w 1090712"/>
              <a:gd name="connsiteY22" fmla="*/ 553587 h 895572"/>
              <a:gd name="connsiteX23" fmla="*/ 663048 w 1090712"/>
              <a:gd name="connsiteY23" fmla="*/ 558814 h 895572"/>
              <a:gd name="connsiteX24" fmla="*/ 663048 w 1090712"/>
              <a:gd name="connsiteY24" fmla="*/ 556676 h 895572"/>
              <a:gd name="connsiteX25" fmla="*/ 663523 w 1090712"/>
              <a:gd name="connsiteY25" fmla="*/ 554538 h 895572"/>
              <a:gd name="connsiteX26" fmla="*/ 665424 w 1090712"/>
              <a:gd name="connsiteY26" fmla="*/ 550498 h 895572"/>
              <a:gd name="connsiteX27" fmla="*/ 668038 w 1090712"/>
              <a:gd name="connsiteY27" fmla="*/ 546459 h 895572"/>
              <a:gd name="connsiteX28" fmla="*/ 671602 w 1090712"/>
              <a:gd name="connsiteY28" fmla="*/ 542420 h 895572"/>
              <a:gd name="connsiteX29" fmla="*/ 676829 w 1090712"/>
              <a:gd name="connsiteY29" fmla="*/ 538857 h 895572"/>
              <a:gd name="connsiteX30" fmla="*/ 682768 w 1090712"/>
              <a:gd name="connsiteY30" fmla="*/ 535768 h 895572"/>
              <a:gd name="connsiteX31" fmla="*/ 689896 w 1090712"/>
              <a:gd name="connsiteY31" fmla="*/ 533154 h 895572"/>
              <a:gd name="connsiteX32" fmla="*/ 654257 w 1090712"/>
              <a:gd name="connsiteY32" fmla="*/ 302216 h 895572"/>
              <a:gd name="connsiteX33" fmla="*/ 651882 w 1090712"/>
              <a:gd name="connsiteY33" fmla="*/ 302691 h 895572"/>
              <a:gd name="connsiteX34" fmla="*/ 649268 w 1090712"/>
              <a:gd name="connsiteY34" fmla="*/ 303166 h 895572"/>
              <a:gd name="connsiteX35" fmla="*/ 647130 w 1090712"/>
              <a:gd name="connsiteY35" fmla="*/ 304354 h 895572"/>
              <a:gd name="connsiteX36" fmla="*/ 644516 w 1090712"/>
              <a:gd name="connsiteY36" fmla="*/ 306255 h 895572"/>
              <a:gd name="connsiteX37" fmla="*/ 642140 w 1090712"/>
              <a:gd name="connsiteY37" fmla="*/ 307918 h 895572"/>
              <a:gd name="connsiteX38" fmla="*/ 640002 w 1090712"/>
              <a:gd name="connsiteY38" fmla="*/ 310294 h 895572"/>
              <a:gd name="connsiteX39" fmla="*/ 638101 w 1090712"/>
              <a:gd name="connsiteY39" fmla="*/ 312432 h 895572"/>
              <a:gd name="connsiteX40" fmla="*/ 636913 w 1090712"/>
              <a:gd name="connsiteY40" fmla="*/ 314571 h 895572"/>
              <a:gd name="connsiteX41" fmla="*/ 635963 w 1090712"/>
              <a:gd name="connsiteY41" fmla="*/ 316946 h 895572"/>
              <a:gd name="connsiteX42" fmla="*/ 635963 w 1090712"/>
              <a:gd name="connsiteY42" fmla="*/ 319085 h 895572"/>
              <a:gd name="connsiteX43" fmla="*/ 636913 w 1090712"/>
              <a:gd name="connsiteY43" fmla="*/ 321223 h 895572"/>
              <a:gd name="connsiteX44" fmla="*/ 637626 w 1090712"/>
              <a:gd name="connsiteY44" fmla="*/ 324074 h 895572"/>
              <a:gd name="connsiteX45" fmla="*/ 639527 w 1090712"/>
              <a:gd name="connsiteY45" fmla="*/ 326688 h 895572"/>
              <a:gd name="connsiteX46" fmla="*/ 643091 w 1090712"/>
              <a:gd name="connsiteY46" fmla="*/ 331677 h 895572"/>
              <a:gd name="connsiteX47" fmla="*/ 647130 w 1090712"/>
              <a:gd name="connsiteY47" fmla="*/ 335954 h 895572"/>
              <a:gd name="connsiteX48" fmla="*/ 655920 w 1090712"/>
              <a:gd name="connsiteY48" fmla="*/ 330727 h 895572"/>
              <a:gd name="connsiteX49" fmla="*/ 663999 w 1090712"/>
              <a:gd name="connsiteY49" fmla="*/ 324787 h 895572"/>
              <a:gd name="connsiteX50" fmla="*/ 679917 w 1090712"/>
              <a:gd name="connsiteY50" fmla="*/ 313383 h 895572"/>
              <a:gd name="connsiteX51" fmla="*/ 676354 w 1090712"/>
              <a:gd name="connsiteY51" fmla="*/ 311007 h 895572"/>
              <a:gd name="connsiteX52" fmla="*/ 672790 w 1090712"/>
              <a:gd name="connsiteY52" fmla="*/ 308393 h 895572"/>
              <a:gd name="connsiteX53" fmla="*/ 668988 w 1090712"/>
              <a:gd name="connsiteY53" fmla="*/ 306730 h 895572"/>
              <a:gd name="connsiteX54" fmla="*/ 664949 w 1090712"/>
              <a:gd name="connsiteY54" fmla="*/ 304829 h 895572"/>
              <a:gd name="connsiteX55" fmla="*/ 660910 w 1090712"/>
              <a:gd name="connsiteY55" fmla="*/ 303641 h 895572"/>
              <a:gd name="connsiteX56" fmla="*/ 657346 w 1090712"/>
              <a:gd name="connsiteY56" fmla="*/ 302691 h 895572"/>
              <a:gd name="connsiteX57" fmla="*/ 696549 w 1090712"/>
              <a:gd name="connsiteY57" fmla="*/ 252322 h 895572"/>
              <a:gd name="connsiteX58" fmla="*/ 696786 w 1090712"/>
              <a:gd name="connsiteY58" fmla="*/ 259925 h 895572"/>
              <a:gd name="connsiteX59" fmla="*/ 698212 w 1090712"/>
              <a:gd name="connsiteY59" fmla="*/ 266102 h 895572"/>
              <a:gd name="connsiteX60" fmla="*/ 700113 w 1090712"/>
              <a:gd name="connsiteY60" fmla="*/ 272042 h 895572"/>
              <a:gd name="connsiteX61" fmla="*/ 701776 w 1090712"/>
              <a:gd name="connsiteY61" fmla="*/ 276794 h 895572"/>
              <a:gd name="connsiteX62" fmla="*/ 704389 w 1090712"/>
              <a:gd name="connsiteY62" fmla="*/ 280833 h 895572"/>
              <a:gd name="connsiteX63" fmla="*/ 707240 w 1090712"/>
              <a:gd name="connsiteY63" fmla="*/ 284397 h 895572"/>
              <a:gd name="connsiteX64" fmla="*/ 710329 w 1090712"/>
              <a:gd name="connsiteY64" fmla="*/ 287010 h 895572"/>
              <a:gd name="connsiteX65" fmla="*/ 713418 w 1090712"/>
              <a:gd name="connsiteY65" fmla="*/ 289624 h 895572"/>
              <a:gd name="connsiteX66" fmla="*/ 716506 w 1090712"/>
              <a:gd name="connsiteY66" fmla="*/ 291524 h 895572"/>
              <a:gd name="connsiteX67" fmla="*/ 719595 w 1090712"/>
              <a:gd name="connsiteY67" fmla="*/ 293187 h 895572"/>
              <a:gd name="connsiteX68" fmla="*/ 725772 w 1090712"/>
              <a:gd name="connsiteY68" fmla="*/ 295088 h 895572"/>
              <a:gd name="connsiteX69" fmla="*/ 731237 w 1090712"/>
              <a:gd name="connsiteY69" fmla="*/ 296514 h 895572"/>
              <a:gd name="connsiteX70" fmla="*/ 734801 w 1090712"/>
              <a:gd name="connsiteY70" fmla="*/ 296751 h 895572"/>
              <a:gd name="connsiteX71" fmla="*/ 722209 w 1090712"/>
              <a:gd name="connsiteY71" fmla="*/ 303879 h 895572"/>
              <a:gd name="connsiteX72" fmla="*/ 710804 w 1090712"/>
              <a:gd name="connsiteY72" fmla="*/ 311007 h 895572"/>
              <a:gd name="connsiteX73" fmla="*/ 688471 w 1090712"/>
              <a:gd name="connsiteY73" fmla="*/ 324787 h 895572"/>
              <a:gd name="connsiteX74" fmla="*/ 667563 w 1090712"/>
              <a:gd name="connsiteY74" fmla="*/ 339043 h 895572"/>
              <a:gd name="connsiteX75" fmla="*/ 646179 w 1090712"/>
              <a:gd name="connsiteY75" fmla="*/ 352823 h 895572"/>
              <a:gd name="connsiteX76" fmla="*/ 620044 w 1090712"/>
              <a:gd name="connsiteY76" fmla="*/ 313383 h 895572"/>
              <a:gd name="connsiteX77" fmla="*/ 617668 w 1090712"/>
              <a:gd name="connsiteY77" fmla="*/ 312432 h 895572"/>
              <a:gd name="connsiteX78" fmla="*/ 615055 w 1090712"/>
              <a:gd name="connsiteY78" fmla="*/ 312432 h 895572"/>
              <a:gd name="connsiteX79" fmla="*/ 612441 w 1090712"/>
              <a:gd name="connsiteY79" fmla="*/ 313383 h 895572"/>
              <a:gd name="connsiteX80" fmla="*/ 609353 w 1090712"/>
              <a:gd name="connsiteY80" fmla="*/ 314095 h 895572"/>
              <a:gd name="connsiteX81" fmla="*/ 602938 w 1090712"/>
              <a:gd name="connsiteY81" fmla="*/ 316946 h 895572"/>
              <a:gd name="connsiteX82" fmla="*/ 599849 w 1090712"/>
              <a:gd name="connsiteY82" fmla="*/ 317659 h 895572"/>
              <a:gd name="connsiteX83" fmla="*/ 596760 w 1090712"/>
              <a:gd name="connsiteY83" fmla="*/ 318610 h 895572"/>
              <a:gd name="connsiteX84" fmla="*/ 607927 w 1090712"/>
              <a:gd name="connsiteY84" fmla="*/ 307205 h 895572"/>
              <a:gd name="connsiteX85" fmla="*/ 618619 w 1090712"/>
              <a:gd name="connsiteY85" fmla="*/ 295088 h 895572"/>
              <a:gd name="connsiteX86" fmla="*/ 623846 w 1090712"/>
              <a:gd name="connsiteY86" fmla="*/ 289386 h 895572"/>
              <a:gd name="connsiteX87" fmla="*/ 629786 w 1090712"/>
              <a:gd name="connsiteY87" fmla="*/ 283921 h 895572"/>
              <a:gd name="connsiteX88" fmla="*/ 635963 w 1090712"/>
              <a:gd name="connsiteY88" fmla="*/ 278694 h 895572"/>
              <a:gd name="connsiteX89" fmla="*/ 642140 w 1090712"/>
              <a:gd name="connsiteY89" fmla="*/ 273705 h 895572"/>
              <a:gd name="connsiteX90" fmla="*/ 648793 w 1090712"/>
              <a:gd name="connsiteY90" fmla="*/ 269191 h 895572"/>
              <a:gd name="connsiteX91" fmla="*/ 655446 w 1090712"/>
              <a:gd name="connsiteY91" fmla="*/ 265627 h 895572"/>
              <a:gd name="connsiteX92" fmla="*/ 662098 w 1090712"/>
              <a:gd name="connsiteY92" fmla="*/ 263013 h 895572"/>
              <a:gd name="connsiteX93" fmla="*/ 668988 w 1090712"/>
              <a:gd name="connsiteY93" fmla="*/ 260400 h 895572"/>
              <a:gd name="connsiteX94" fmla="*/ 682768 w 1090712"/>
              <a:gd name="connsiteY94" fmla="*/ 256361 h 895572"/>
              <a:gd name="connsiteX95" fmla="*/ 1030602 w 1090712"/>
              <a:gd name="connsiteY95" fmla="*/ 200289 h 895572"/>
              <a:gd name="connsiteX96" fmla="*/ 1027513 w 1090712"/>
              <a:gd name="connsiteY96" fmla="*/ 207892 h 895572"/>
              <a:gd name="connsiteX97" fmla="*/ 1023949 w 1090712"/>
              <a:gd name="connsiteY97" fmla="*/ 214545 h 895572"/>
              <a:gd name="connsiteX98" fmla="*/ 1019910 w 1090712"/>
              <a:gd name="connsiteY98" fmla="*/ 221197 h 895572"/>
              <a:gd name="connsiteX99" fmla="*/ 1015396 w 1090712"/>
              <a:gd name="connsiteY99" fmla="*/ 226899 h 895572"/>
              <a:gd name="connsiteX100" fmla="*/ 1011119 w 1090712"/>
              <a:gd name="connsiteY100" fmla="*/ 232839 h 895572"/>
              <a:gd name="connsiteX101" fmla="*/ 1006130 w 1090712"/>
              <a:gd name="connsiteY101" fmla="*/ 237591 h 895572"/>
              <a:gd name="connsiteX102" fmla="*/ 1001140 w 1090712"/>
              <a:gd name="connsiteY102" fmla="*/ 242105 h 895572"/>
              <a:gd name="connsiteX103" fmla="*/ 996388 w 1090712"/>
              <a:gd name="connsiteY103" fmla="*/ 246144 h 895572"/>
              <a:gd name="connsiteX104" fmla="*/ 990924 w 1090712"/>
              <a:gd name="connsiteY104" fmla="*/ 249708 h 895572"/>
              <a:gd name="connsiteX105" fmla="*/ 985697 w 1090712"/>
              <a:gd name="connsiteY105" fmla="*/ 252797 h 895572"/>
              <a:gd name="connsiteX106" fmla="*/ 980232 w 1090712"/>
              <a:gd name="connsiteY106" fmla="*/ 254935 h 895572"/>
              <a:gd name="connsiteX107" fmla="*/ 975005 w 1090712"/>
              <a:gd name="connsiteY107" fmla="*/ 256836 h 895572"/>
              <a:gd name="connsiteX108" fmla="*/ 969541 w 1090712"/>
              <a:gd name="connsiteY108" fmla="*/ 258262 h 895572"/>
              <a:gd name="connsiteX109" fmla="*/ 963839 w 1090712"/>
              <a:gd name="connsiteY109" fmla="*/ 258499 h 895572"/>
              <a:gd name="connsiteX110" fmla="*/ 958612 w 1090712"/>
              <a:gd name="connsiteY110" fmla="*/ 258499 h 895572"/>
              <a:gd name="connsiteX111" fmla="*/ 953622 w 1090712"/>
              <a:gd name="connsiteY111" fmla="*/ 257786 h 895572"/>
              <a:gd name="connsiteX112" fmla="*/ 970966 w 1090712"/>
              <a:gd name="connsiteY112" fmla="*/ 244006 h 895572"/>
              <a:gd name="connsiteX113" fmla="*/ 990211 w 1090712"/>
              <a:gd name="connsiteY113" fmla="*/ 229275 h 895572"/>
              <a:gd name="connsiteX114" fmla="*/ 1010169 w 1090712"/>
              <a:gd name="connsiteY114" fmla="*/ 214069 h 895572"/>
              <a:gd name="connsiteX115" fmla="*/ 1020385 w 1090712"/>
              <a:gd name="connsiteY115" fmla="*/ 206942 h 895572"/>
              <a:gd name="connsiteX116" fmla="*/ 389581 w 1090712"/>
              <a:gd name="connsiteY116" fmla="*/ 176768 h 895572"/>
              <a:gd name="connsiteX117" fmla="*/ 397422 w 1090712"/>
              <a:gd name="connsiteY117" fmla="*/ 177243 h 895572"/>
              <a:gd name="connsiteX118" fmla="*/ 414766 w 1090712"/>
              <a:gd name="connsiteY118" fmla="*/ 178906 h 895572"/>
              <a:gd name="connsiteX119" fmla="*/ 405500 w 1090712"/>
              <a:gd name="connsiteY119" fmla="*/ 179856 h 895572"/>
              <a:gd name="connsiteX120" fmla="*/ 396946 w 1090712"/>
              <a:gd name="connsiteY120" fmla="*/ 181995 h 895572"/>
              <a:gd name="connsiteX121" fmla="*/ 389581 w 1090712"/>
              <a:gd name="connsiteY121" fmla="*/ 184371 h 895572"/>
              <a:gd name="connsiteX122" fmla="*/ 381978 w 1090712"/>
              <a:gd name="connsiteY122" fmla="*/ 186984 h 895572"/>
              <a:gd name="connsiteX123" fmla="*/ 375326 w 1090712"/>
              <a:gd name="connsiteY123" fmla="*/ 190548 h 895572"/>
              <a:gd name="connsiteX124" fmla="*/ 368911 w 1090712"/>
              <a:gd name="connsiteY124" fmla="*/ 194112 h 895572"/>
              <a:gd name="connsiteX125" fmla="*/ 363208 w 1090712"/>
              <a:gd name="connsiteY125" fmla="*/ 198626 h 895572"/>
              <a:gd name="connsiteX126" fmla="*/ 357981 w 1090712"/>
              <a:gd name="connsiteY126" fmla="*/ 202903 h 895572"/>
              <a:gd name="connsiteX127" fmla="*/ 352517 w 1090712"/>
              <a:gd name="connsiteY127" fmla="*/ 208367 h 895572"/>
              <a:gd name="connsiteX128" fmla="*/ 348003 w 1090712"/>
              <a:gd name="connsiteY128" fmla="*/ 214070 h 895572"/>
              <a:gd name="connsiteX129" fmla="*/ 343726 w 1090712"/>
              <a:gd name="connsiteY129" fmla="*/ 220247 h 895572"/>
              <a:gd name="connsiteX130" fmla="*/ 339687 w 1090712"/>
              <a:gd name="connsiteY130" fmla="*/ 226662 h 895572"/>
              <a:gd name="connsiteX131" fmla="*/ 335648 w 1090712"/>
              <a:gd name="connsiteY131" fmla="*/ 233790 h 895572"/>
              <a:gd name="connsiteX132" fmla="*/ 332559 w 1090712"/>
              <a:gd name="connsiteY132" fmla="*/ 240917 h 895572"/>
              <a:gd name="connsiteX133" fmla="*/ 328995 w 1090712"/>
              <a:gd name="connsiteY133" fmla="*/ 248758 h 895572"/>
              <a:gd name="connsiteX134" fmla="*/ 325907 w 1090712"/>
              <a:gd name="connsiteY134" fmla="*/ 256836 h 895572"/>
              <a:gd name="connsiteX135" fmla="*/ 325432 w 1090712"/>
              <a:gd name="connsiteY135" fmla="*/ 252797 h 895572"/>
              <a:gd name="connsiteX136" fmla="*/ 324956 w 1090712"/>
              <a:gd name="connsiteY136" fmla="*/ 248283 h 895572"/>
              <a:gd name="connsiteX137" fmla="*/ 323056 w 1090712"/>
              <a:gd name="connsiteY137" fmla="*/ 239492 h 895572"/>
              <a:gd name="connsiteX138" fmla="*/ 320917 w 1090712"/>
              <a:gd name="connsiteY138" fmla="*/ 229275 h 895572"/>
              <a:gd name="connsiteX139" fmla="*/ 320442 w 1090712"/>
              <a:gd name="connsiteY139" fmla="*/ 223811 h 895572"/>
              <a:gd name="connsiteX140" fmla="*/ 319967 w 1090712"/>
              <a:gd name="connsiteY140" fmla="*/ 217633 h 895572"/>
              <a:gd name="connsiteX141" fmla="*/ 314740 w 1090712"/>
              <a:gd name="connsiteY141" fmla="*/ 217633 h 895572"/>
              <a:gd name="connsiteX142" fmla="*/ 302148 w 1090712"/>
              <a:gd name="connsiteY142" fmla="*/ 243056 h 895572"/>
              <a:gd name="connsiteX143" fmla="*/ 289793 w 1090712"/>
              <a:gd name="connsiteY143" fmla="*/ 267528 h 895572"/>
              <a:gd name="connsiteX144" fmla="*/ 277438 w 1090712"/>
              <a:gd name="connsiteY144" fmla="*/ 291049 h 895572"/>
              <a:gd name="connsiteX145" fmla="*/ 264371 w 1090712"/>
              <a:gd name="connsiteY145" fmla="*/ 312907 h 895572"/>
              <a:gd name="connsiteX146" fmla="*/ 267459 w 1090712"/>
              <a:gd name="connsiteY146" fmla="*/ 295088 h 895572"/>
              <a:gd name="connsiteX147" fmla="*/ 271023 w 1090712"/>
              <a:gd name="connsiteY147" fmla="*/ 279170 h 895572"/>
              <a:gd name="connsiteX148" fmla="*/ 274587 w 1090712"/>
              <a:gd name="connsiteY148" fmla="*/ 263964 h 895572"/>
              <a:gd name="connsiteX149" fmla="*/ 279101 w 1090712"/>
              <a:gd name="connsiteY149" fmla="*/ 250183 h 895572"/>
              <a:gd name="connsiteX150" fmla="*/ 284091 w 1090712"/>
              <a:gd name="connsiteY150" fmla="*/ 238066 h 895572"/>
              <a:gd name="connsiteX151" fmla="*/ 289318 w 1090712"/>
              <a:gd name="connsiteY151" fmla="*/ 226900 h 895572"/>
              <a:gd name="connsiteX152" fmla="*/ 292406 w 1090712"/>
              <a:gd name="connsiteY152" fmla="*/ 221673 h 895572"/>
              <a:gd name="connsiteX153" fmla="*/ 295495 w 1090712"/>
              <a:gd name="connsiteY153" fmla="*/ 217158 h 895572"/>
              <a:gd name="connsiteX154" fmla="*/ 298584 w 1090712"/>
              <a:gd name="connsiteY154" fmla="*/ 212406 h 895572"/>
              <a:gd name="connsiteX155" fmla="*/ 302148 w 1090712"/>
              <a:gd name="connsiteY155" fmla="*/ 208367 h 895572"/>
              <a:gd name="connsiteX156" fmla="*/ 305711 w 1090712"/>
              <a:gd name="connsiteY156" fmla="*/ 204328 h 895572"/>
              <a:gd name="connsiteX157" fmla="*/ 309275 w 1090712"/>
              <a:gd name="connsiteY157" fmla="*/ 200765 h 895572"/>
              <a:gd name="connsiteX158" fmla="*/ 313314 w 1090712"/>
              <a:gd name="connsiteY158" fmla="*/ 197201 h 895572"/>
              <a:gd name="connsiteX159" fmla="*/ 317354 w 1090712"/>
              <a:gd name="connsiteY159" fmla="*/ 194112 h 895572"/>
              <a:gd name="connsiteX160" fmla="*/ 321868 w 1090712"/>
              <a:gd name="connsiteY160" fmla="*/ 191498 h 895572"/>
              <a:gd name="connsiteX161" fmla="*/ 326382 w 1090712"/>
              <a:gd name="connsiteY161" fmla="*/ 188647 h 895572"/>
              <a:gd name="connsiteX162" fmla="*/ 330659 w 1090712"/>
              <a:gd name="connsiteY162" fmla="*/ 186509 h 895572"/>
              <a:gd name="connsiteX163" fmla="*/ 335648 w 1090712"/>
              <a:gd name="connsiteY163" fmla="*/ 184371 h 895572"/>
              <a:gd name="connsiteX164" fmla="*/ 340637 w 1090712"/>
              <a:gd name="connsiteY164" fmla="*/ 182470 h 895572"/>
              <a:gd name="connsiteX165" fmla="*/ 345864 w 1090712"/>
              <a:gd name="connsiteY165" fmla="*/ 181282 h 895572"/>
              <a:gd name="connsiteX166" fmla="*/ 351091 w 1090712"/>
              <a:gd name="connsiteY166" fmla="*/ 179856 h 895572"/>
              <a:gd name="connsiteX167" fmla="*/ 357031 w 1090712"/>
              <a:gd name="connsiteY167" fmla="*/ 178431 h 895572"/>
              <a:gd name="connsiteX168" fmla="*/ 368911 w 1090712"/>
              <a:gd name="connsiteY168" fmla="*/ 177243 h 895572"/>
              <a:gd name="connsiteX169" fmla="*/ 381978 w 1090712"/>
              <a:gd name="connsiteY169" fmla="*/ 176768 h 895572"/>
              <a:gd name="connsiteX170" fmla="*/ 609353 w 1090712"/>
              <a:gd name="connsiteY170" fmla="*/ 174629 h 895572"/>
              <a:gd name="connsiteX171" fmla="*/ 602463 w 1090712"/>
              <a:gd name="connsiteY171" fmla="*/ 180807 h 895572"/>
              <a:gd name="connsiteX172" fmla="*/ 596285 w 1090712"/>
              <a:gd name="connsiteY172" fmla="*/ 187459 h 895572"/>
              <a:gd name="connsiteX173" fmla="*/ 583931 w 1090712"/>
              <a:gd name="connsiteY173" fmla="*/ 201715 h 895572"/>
              <a:gd name="connsiteX174" fmla="*/ 571101 w 1090712"/>
              <a:gd name="connsiteY174" fmla="*/ 215495 h 895572"/>
              <a:gd name="connsiteX175" fmla="*/ 564686 w 1090712"/>
              <a:gd name="connsiteY175" fmla="*/ 222148 h 895572"/>
              <a:gd name="connsiteX176" fmla="*/ 558508 w 1090712"/>
              <a:gd name="connsiteY176" fmla="*/ 228325 h 895572"/>
              <a:gd name="connsiteX177" fmla="*/ 557558 w 1090712"/>
              <a:gd name="connsiteY177" fmla="*/ 223335 h 895572"/>
              <a:gd name="connsiteX178" fmla="*/ 557083 w 1090712"/>
              <a:gd name="connsiteY178" fmla="*/ 219059 h 895572"/>
              <a:gd name="connsiteX179" fmla="*/ 557083 w 1090712"/>
              <a:gd name="connsiteY179" fmla="*/ 215020 h 895572"/>
              <a:gd name="connsiteX180" fmla="*/ 557558 w 1090712"/>
              <a:gd name="connsiteY180" fmla="*/ 210981 h 895572"/>
              <a:gd name="connsiteX181" fmla="*/ 558508 w 1090712"/>
              <a:gd name="connsiteY181" fmla="*/ 207417 h 895572"/>
              <a:gd name="connsiteX182" fmla="*/ 560409 w 1090712"/>
              <a:gd name="connsiteY182" fmla="*/ 203853 h 895572"/>
              <a:gd name="connsiteX183" fmla="*/ 562072 w 1090712"/>
              <a:gd name="connsiteY183" fmla="*/ 200764 h 895572"/>
              <a:gd name="connsiteX184" fmla="*/ 564686 w 1090712"/>
              <a:gd name="connsiteY184" fmla="*/ 197676 h 895572"/>
              <a:gd name="connsiteX185" fmla="*/ 567774 w 1090712"/>
              <a:gd name="connsiteY185" fmla="*/ 194587 h 895572"/>
              <a:gd name="connsiteX186" fmla="*/ 571813 w 1090712"/>
              <a:gd name="connsiteY186" fmla="*/ 191973 h 895572"/>
              <a:gd name="connsiteX187" fmla="*/ 576328 w 1090712"/>
              <a:gd name="connsiteY187" fmla="*/ 188647 h 895572"/>
              <a:gd name="connsiteX188" fmla="*/ 581317 w 1090712"/>
              <a:gd name="connsiteY188" fmla="*/ 186034 h 895572"/>
              <a:gd name="connsiteX189" fmla="*/ 587019 w 1090712"/>
              <a:gd name="connsiteY189" fmla="*/ 183420 h 895572"/>
              <a:gd name="connsiteX190" fmla="*/ 593672 w 1090712"/>
              <a:gd name="connsiteY190" fmla="*/ 180332 h 895572"/>
              <a:gd name="connsiteX191" fmla="*/ 586544 w 1090712"/>
              <a:gd name="connsiteY191" fmla="*/ 0 h 895572"/>
              <a:gd name="connsiteX192" fmla="*/ 570150 w 1090712"/>
              <a:gd name="connsiteY192" fmla="*/ 2851 h 895572"/>
              <a:gd name="connsiteX193" fmla="*/ 553519 w 1090712"/>
              <a:gd name="connsiteY193" fmla="*/ 5940 h 895572"/>
              <a:gd name="connsiteX194" fmla="*/ 536650 w 1090712"/>
              <a:gd name="connsiteY194" fmla="*/ 10454 h 895572"/>
              <a:gd name="connsiteX195" fmla="*/ 520256 w 1090712"/>
              <a:gd name="connsiteY195" fmla="*/ 14731 h 895572"/>
              <a:gd name="connsiteX196" fmla="*/ 486993 w 1090712"/>
              <a:gd name="connsiteY196" fmla="*/ 24472 h 895572"/>
              <a:gd name="connsiteX197" fmla="*/ 469887 w 1090712"/>
              <a:gd name="connsiteY197" fmla="*/ 28986 h 895572"/>
              <a:gd name="connsiteX198" fmla="*/ 453493 w 1090712"/>
              <a:gd name="connsiteY198" fmla="*/ 33500 h 895572"/>
              <a:gd name="connsiteX199" fmla="*/ 438762 w 1090712"/>
              <a:gd name="connsiteY199" fmla="*/ 40153 h 895572"/>
              <a:gd name="connsiteX200" fmla="*/ 424507 w 1090712"/>
              <a:gd name="connsiteY200" fmla="*/ 47281 h 895572"/>
              <a:gd name="connsiteX201" fmla="*/ 417379 w 1090712"/>
              <a:gd name="connsiteY201" fmla="*/ 51320 h 895572"/>
              <a:gd name="connsiteX202" fmla="*/ 410727 w 1090712"/>
              <a:gd name="connsiteY202" fmla="*/ 55834 h 895572"/>
              <a:gd name="connsiteX203" fmla="*/ 403599 w 1090712"/>
              <a:gd name="connsiteY203" fmla="*/ 60111 h 895572"/>
              <a:gd name="connsiteX204" fmla="*/ 397422 w 1090712"/>
              <a:gd name="connsiteY204" fmla="*/ 65100 h 895572"/>
              <a:gd name="connsiteX205" fmla="*/ 390769 w 1090712"/>
              <a:gd name="connsiteY205" fmla="*/ 69852 h 895572"/>
              <a:gd name="connsiteX206" fmla="*/ 384592 w 1090712"/>
              <a:gd name="connsiteY206" fmla="*/ 75792 h 895572"/>
              <a:gd name="connsiteX207" fmla="*/ 378889 w 1090712"/>
              <a:gd name="connsiteY207" fmla="*/ 81494 h 895572"/>
              <a:gd name="connsiteX208" fmla="*/ 372950 w 1090712"/>
              <a:gd name="connsiteY208" fmla="*/ 87671 h 895572"/>
              <a:gd name="connsiteX209" fmla="*/ 367723 w 1090712"/>
              <a:gd name="connsiteY209" fmla="*/ 94324 h 895572"/>
              <a:gd name="connsiteX210" fmla="*/ 362733 w 1090712"/>
              <a:gd name="connsiteY210" fmla="*/ 101452 h 895572"/>
              <a:gd name="connsiteX211" fmla="*/ 357981 w 1090712"/>
              <a:gd name="connsiteY211" fmla="*/ 109055 h 895572"/>
              <a:gd name="connsiteX212" fmla="*/ 353467 w 1090712"/>
              <a:gd name="connsiteY212" fmla="*/ 117608 h 895572"/>
              <a:gd name="connsiteX213" fmla="*/ 409064 w 1090712"/>
              <a:gd name="connsiteY213" fmla="*/ 117608 h 895572"/>
              <a:gd name="connsiteX214" fmla="*/ 406925 w 1090712"/>
              <a:gd name="connsiteY214" fmla="*/ 119271 h 895572"/>
              <a:gd name="connsiteX215" fmla="*/ 404074 w 1090712"/>
              <a:gd name="connsiteY215" fmla="*/ 121647 h 895572"/>
              <a:gd name="connsiteX216" fmla="*/ 400510 w 1090712"/>
              <a:gd name="connsiteY216" fmla="*/ 123310 h 895572"/>
              <a:gd name="connsiteX217" fmla="*/ 397422 w 1090712"/>
              <a:gd name="connsiteY217" fmla="*/ 125211 h 895572"/>
              <a:gd name="connsiteX218" fmla="*/ 393383 w 1090712"/>
              <a:gd name="connsiteY218" fmla="*/ 126399 h 895572"/>
              <a:gd name="connsiteX219" fmla="*/ 389581 w 1090712"/>
              <a:gd name="connsiteY219" fmla="*/ 127824 h 895572"/>
              <a:gd name="connsiteX220" fmla="*/ 385542 w 1090712"/>
              <a:gd name="connsiteY220" fmla="*/ 128299 h 895572"/>
              <a:gd name="connsiteX221" fmla="*/ 381503 w 1090712"/>
              <a:gd name="connsiteY221" fmla="*/ 128774 h 895572"/>
              <a:gd name="connsiteX222" fmla="*/ 375326 w 1090712"/>
              <a:gd name="connsiteY222" fmla="*/ 130438 h 895572"/>
              <a:gd name="connsiteX223" fmla="*/ 368435 w 1090712"/>
              <a:gd name="connsiteY223" fmla="*/ 131863 h 895572"/>
              <a:gd name="connsiteX224" fmla="*/ 361783 w 1090712"/>
              <a:gd name="connsiteY224" fmla="*/ 133051 h 895572"/>
              <a:gd name="connsiteX225" fmla="*/ 355606 w 1090712"/>
              <a:gd name="connsiteY225" fmla="*/ 134001 h 895572"/>
              <a:gd name="connsiteX226" fmla="*/ 342300 w 1090712"/>
              <a:gd name="connsiteY226" fmla="*/ 135427 h 895572"/>
              <a:gd name="connsiteX227" fmla="*/ 329471 w 1090712"/>
              <a:gd name="connsiteY227" fmla="*/ 137090 h 895572"/>
              <a:gd name="connsiteX228" fmla="*/ 322818 w 1090712"/>
              <a:gd name="connsiteY228" fmla="*/ 138040 h 895572"/>
              <a:gd name="connsiteX229" fmla="*/ 316403 w 1090712"/>
              <a:gd name="connsiteY229" fmla="*/ 139704 h 895572"/>
              <a:gd name="connsiteX230" fmla="*/ 310226 w 1090712"/>
              <a:gd name="connsiteY230" fmla="*/ 141604 h 895572"/>
              <a:gd name="connsiteX231" fmla="*/ 304048 w 1090712"/>
              <a:gd name="connsiteY231" fmla="*/ 144218 h 895572"/>
              <a:gd name="connsiteX232" fmla="*/ 298346 w 1090712"/>
              <a:gd name="connsiteY232" fmla="*/ 147307 h 895572"/>
              <a:gd name="connsiteX233" fmla="*/ 292406 w 1090712"/>
              <a:gd name="connsiteY233" fmla="*/ 151346 h 895572"/>
              <a:gd name="connsiteX234" fmla="*/ 286704 w 1090712"/>
              <a:gd name="connsiteY234" fmla="*/ 156335 h 895572"/>
              <a:gd name="connsiteX235" fmla="*/ 281240 w 1090712"/>
              <a:gd name="connsiteY235" fmla="*/ 162037 h 895572"/>
              <a:gd name="connsiteX236" fmla="*/ 262232 w 1090712"/>
              <a:gd name="connsiteY236" fmla="*/ 182945 h 895572"/>
              <a:gd name="connsiteX237" fmla="*/ 242987 w 1090712"/>
              <a:gd name="connsiteY237" fmla="*/ 203378 h 895572"/>
              <a:gd name="connsiteX238" fmla="*/ 203547 w 1090712"/>
              <a:gd name="connsiteY238" fmla="*/ 244006 h 895572"/>
              <a:gd name="connsiteX239" fmla="*/ 183827 w 1090712"/>
              <a:gd name="connsiteY239" fmla="*/ 264439 h 895572"/>
              <a:gd name="connsiteX240" fmla="*/ 164345 w 1090712"/>
              <a:gd name="connsiteY240" fmla="*/ 285822 h 895572"/>
              <a:gd name="connsiteX241" fmla="*/ 144862 w 1090712"/>
              <a:gd name="connsiteY241" fmla="*/ 307443 h 895572"/>
              <a:gd name="connsiteX242" fmla="*/ 126093 w 1090712"/>
              <a:gd name="connsiteY242" fmla="*/ 329777 h 895572"/>
              <a:gd name="connsiteX243" fmla="*/ 122054 w 1090712"/>
              <a:gd name="connsiteY243" fmla="*/ 335004 h 895572"/>
              <a:gd name="connsiteX244" fmla="*/ 118015 w 1090712"/>
              <a:gd name="connsiteY244" fmla="*/ 340468 h 895572"/>
              <a:gd name="connsiteX245" fmla="*/ 110887 w 1090712"/>
              <a:gd name="connsiteY245" fmla="*/ 352110 h 895572"/>
              <a:gd name="connsiteX246" fmla="*/ 104709 w 1090712"/>
              <a:gd name="connsiteY246" fmla="*/ 363514 h 895572"/>
              <a:gd name="connsiteX247" fmla="*/ 99007 w 1090712"/>
              <a:gd name="connsiteY247" fmla="*/ 375156 h 895572"/>
              <a:gd name="connsiteX248" fmla="*/ 87840 w 1090712"/>
              <a:gd name="connsiteY248" fmla="*/ 400103 h 895572"/>
              <a:gd name="connsiteX249" fmla="*/ 82138 w 1090712"/>
              <a:gd name="connsiteY249" fmla="*/ 412458 h 895572"/>
              <a:gd name="connsiteX250" fmla="*/ 75723 w 1090712"/>
              <a:gd name="connsiteY250" fmla="*/ 425050 h 895572"/>
              <a:gd name="connsiteX251" fmla="*/ 75723 w 1090712"/>
              <a:gd name="connsiteY251" fmla="*/ 429802 h 895572"/>
              <a:gd name="connsiteX252" fmla="*/ 76674 w 1090712"/>
              <a:gd name="connsiteY252" fmla="*/ 436217 h 895572"/>
              <a:gd name="connsiteX253" fmla="*/ 77149 w 1090712"/>
              <a:gd name="connsiteY253" fmla="*/ 439306 h 895572"/>
              <a:gd name="connsiteX254" fmla="*/ 78574 w 1090712"/>
              <a:gd name="connsiteY254" fmla="*/ 442395 h 895572"/>
              <a:gd name="connsiteX255" fmla="*/ 79762 w 1090712"/>
              <a:gd name="connsiteY255" fmla="*/ 445008 h 895572"/>
              <a:gd name="connsiteX256" fmla="*/ 81663 w 1090712"/>
              <a:gd name="connsiteY256" fmla="*/ 447147 h 895572"/>
              <a:gd name="connsiteX257" fmla="*/ 94018 w 1090712"/>
              <a:gd name="connsiteY257" fmla="*/ 468055 h 895572"/>
              <a:gd name="connsiteX258" fmla="*/ 106848 w 1090712"/>
              <a:gd name="connsiteY258" fmla="*/ 488963 h 895572"/>
              <a:gd name="connsiteX259" fmla="*/ 113975 w 1090712"/>
              <a:gd name="connsiteY259" fmla="*/ 499654 h 895572"/>
              <a:gd name="connsiteX260" fmla="*/ 121103 w 1090712"/>
              <a:gd name="connsiteY260" fmla="*/ 510346 h 895572"/>
              <a:gd name="connsiteX261" fmla="*/ 128706 w 1090712"/>
              <a:gd name="connsiteY261" fmla="*/ 520562 h 895572"/>
              <a:gd name="connsiteX262" fmla="*/ 137259 w 1090712"/>
              <a:gd name="connsiteY262" fmla="*/ 531254 h 895572"/>
              <a:gd name="connsiteX263" fmla="*/ 149614 w 1090712"/>
              <a:gd name="connsiteY263" fmla="*/ 514385 h 895572"/>
              <a:gd name="connsiteX264" fmla="*/ 162206 w 1090712"/>
              <a:gd name="connsiteY264" fmla="*/ 498466 h 895572"/>
              <a:gd name="connsiteX265" fmla="*/ 174561 w 1090712"/>
              <a:gd name="connsiteY265" fmla="*/ 483260 h 895572"/>
              <a:gd name="connsiteX266" fmla="*/ 180739 w 1090712"/>
              <a:gd name="connsiteY266" fmla="*/ 476133 h 895572"/>
              <a:gd name="connsiteX267" fmla="*/ 186916 w 1090712"/>
              <a:gd name="connsiteY267" fmla="*/ 469480 h 895572"/>
              <a:gd name="connsiteX268" fmla="*/ 182639 w 1090712"/>
              <a:gd name="connsiteY268" fmla="*/ 482310 h 895572"/>
              <a:gd name="connsiteX269" fmla="*/ 178125 w 1090712"/>
              <a:gd name="connsiteY269" fmla="*/ 495615 h 895572"/>
              <a:gd name="connsiteX270" fmla="*/ 172423 w 1090712"/>
              <a:gd name="connsiteY270" fmla="*/ 509871 h 895572"/>
              <a:gd name="connsiteX271" fmla="*/ 164820 w 1090712"/>
              <a:gd name="connsiteY271" fmla="*/ 525552 h 895572"/>
              <a:gd name="connsiteX272" fmla="*/ 156267 w 1090712"/>
              <a:gd name="connsiteY272" fmla="*/ 538381 h 895572"/>
              <a:gd name="connsiteX273" fmla="*/ 152703 w 1090712"/>
              <a:gd name="connsiteY273" fmla="*/ 544559 h 895572"/>
              <a:gd name="connsiteX274" fmla="*/ 148664 w 1090712"/>
              <a:gd name="connsiteY274" fmla="*/ 551449 h 895572"/>
              <a:gd name="connsiteX275" fmla="*/ 145100 w 1090712"/>
              <a:gd name="connsiteY275" fmla="*/ 558339 h 895572"/>
              <a:gd name="connsiteX276" fmla="*/ 142011 w 1090712"/>
              <a:gd name="connsiteY276" fmla="*/ 565467 h 895572"/>
              <a:gd name="connsiteX277" fmla="*/ 139398 w 1090712"/>
              <a:gd name="connsiteY277" fmla="*/ 573070 h 895572"/>
              <a:gd name="connsiteX278" fmla="*/ 137259 w 1090712"/>
              <a:gd name="connsiteY278" fmla="*/ 581623 h 895572"/>
              <a:gd name="connsiteX279" fmla="*/ 136309 w 1090712"/>
              <a:gd name="connsiteY279" fmla="*/ 583761 h 895572"/>
              <a:gd name="connsiteX280" fmla="*/ 135359 w 1090712"/>
              <a:gd name="connsiteY280" fmla="*/ 586137 h 895572"/>
              <a:gd name="connsiteX281" fmla="*/ 134883 w 1090712"/>
              <a:gd name="connsiteY281" fmla="*/ 590889 h 895572"/>
              <a:gd name="connsiteX282" fmla="*/ 134883 w 1090712"/>
              <a:gd name="connsiteY282" fmla="*/ 595879 h 895572"/>
              <a:gd name="connsiteX283" fmla="*/ 135359 w 1090712"/>
              <a:gd name="connsiteY283" fmla="*/ 601106 h 895572"/>
              <a:gd name="connsiteX284" fmla="*/ 136784 w 1090712"/>
              <a:gd name="connsiteY284" fmla="*/ 606095 h 895572"/>
              <a:gd name="connsiteX285" fmla="*/ 138447 w 1090712"/>
              <a:gd name="connsiteY285" fmla="*/ 611322 h 895572"/>
              <a:gd name="connsiteX286" fmla="*/ 140348 w 1090712"/>
              <a:gd name="connsiteY286" fmla="*/ 616311 h 895572"/>
              <a:gd name="connsiteX287" fmla="*/ 142486 w 1090712"/>
              <a:gd name="connsiteY287" fmla="*/ 620826 h 895572"/>
              <a:gd name="connsiteX288" fmla="*/ 148664 w 1090712"/>
              <a:gd name="connsiteY288" fmla="*/ 629616 h 895572"/>
              <a:gd name="connsiteX289" fmla="*/ 155554 w 1090712"/>
              <a:gd name="connsiteY289" fmla="*/ 637219 h 895572"/>
              <a:gd name="connsiteX290" fmla="*/ 162444 w 1090712"/>
              <a:gd name="connsiteY290" fmla="*/ 643872 h 895572"/>
              <a:gd name="connsiteX291" fmla="*/ 169572 w 1090712"/>
              <a:gd name="connsiteY291" fmla="*/ 649099 h 895572"/>
              <a:gd name="connsiteX292" fmla="*/ 177175 w 1090712"/>
              <a:gd name="connsiteY292" fmla="*/ 653613 h 895572"/>
              <a:gd name="connsiteX293" fmla="*/ 184778 w 1090712"/>
              <a:gd name="connsiteY293" fmla="*/ 657177 h 895572"/>
              <a:gd name="connsiteX294" fmla="*/ 192856 w 1090712"/>
              <a:gd name="connsiteY294" fmla="*/ 659553 h 895572"/>
              <a:gd name="connsiteX295" fmla="*/ 200934 w 1090712"/>
              <a:gd name="connsiteY295" fmla="*/ 661216 h 895572"/>
              <a:gd name="connsiteX296" fmla="*/ 209250 w 1090712"/>
              <a:gd name="connsiteY296" fmla="*/ 661691 h 895572"/>
              <a:gd name="connsiteX297" fmla="*/ 218278 w 1090712"/>
              <a:gd name="connsiteY297" fmla="*/ 661691 h 895572"/>
              <a:gd name="connsiteX298" fmla="*/ 227069 w 1090712"/>
              <a:gd name="connsiteY298" fmla="*/ 660266 h 895572"/>
              <a:gd name="connsiteX299" fmla="*/ 236335 w 1090712"/>
              <a:gd name="connsiteY299" fmla="*/ 658603 h 895572"/>
              <a:gd name="connsiteX300" fmla="*/ 245838 w 1090712"/>
              <a:gd name="connsiteY300" fmla="*/ 655514 h 895572"/>
              <a:gd name="connsiteX301" fmla="*/ 255580 w 1090712"/>
              <a:gd name="connsiteY301" fmla="*/ 652425 h 895572"/>
              <a:gd name="connsiteX302" fmla="*/ 265321 w 1090712"/>
              <a:gd name="connsiteY302" fmla="*/ 647911 h 895572"/>
              <a:gd name="connsiteX303" fmla="*/ 276013 w 1090712"/>
              <a:gd name="connsiteY303" fmla="*/ 642922 h 895572"/>
              <a:gd name="connsiteX304" fmla="*/ 288367 w 1090712"/>
              <a:gd name="connsiteY304" fmla="*/ 635081 h 895572"/>
              <a:gd name="connsiteX305" fmla="*/ 301910 w 1090712"/>
              <a:gd name="connsiteY305" fmla="*/ 627478 h 895572"/>
              <a:gd name="connsiteX306" fmla="*/ 315215 w 1090712"/>
              <a:gd name="connsiteY306" fmla="*/ 620350 h 895572"/>
              <a:gd name="connsiteX307" fmla="*/ 329471 w 1090712"/>
              <a:gd name="connsiteY307" fmla="*/ 613698 h 895572"/>
              <a:gd name="connsiteX308" fmla="*/ 343726 w 1090712"/>
              <a:gd name="connsiteY308" fmla="*/ 607283 h 895572"/>
              <a:gd name="connsiteX309" fmla="*/ 357981 w 1090712"/>
              <a:gd name="connsiteY309" fmla="*/ 602056 h 895572"/>
              <a:gd name="connsiteX310" fmla="*/ 371999 w 1090712"/>
              <a:gd name="connsiteY310" fmla="*/ 597066 h 895572"/>
              <a:gd name="connsiteX311" fmla="*/ 386730 w 1090712"/>
              <a:gd name="connsiteY311" fmla="*/ 592790 h 895572"/>
              <a:gd name="connsiteX312" fmla="*/ 394808 w 1090712"/>
              <a:gd name="connsiteY312" fmla="*/ 590414 h 895572"/>
              <a:gd name="connsiteX313" fmla="*/ 402411 w 1090712"/>
              <a:gd name="connsiteY313" fmla="*/ 587325 h 895572"/>
              <a:gd name="connsiteX314" fmla="*/ 409064 w 1090712"/>
              <a:gd name="connsiteY314" fmla="*/ 583761 h 895572"/>
              <a:gd name="connsiteX315" fmla="*/ 411677 w 1090712"/>
              <a:gd name="connsiteY315" fmla="*/ 581623 h 895572"/>
              <a:gd name="connsiteX316" fmla="*/ 414766 w 1090712"/>
              <a:gd name="connsiteY316" fmla="*/ 579247 h 895572"/>
              <a:gd name="connsiteX317" fmla="*/ 417142 w 1090712"/>
              <a:gd name="connsiteY317" fmla="*/ 577109 h 895572"/>
              <a:gd name="connsiteX318" fmla="*/ 419280 w 1090712"/>
              <a:gd name="connsiteY318" fmla="*/ 574495 h 895572"/>
              <a:gd name="connsiteX319" fmla="*/ 420943 w 1090712"/>
              <a:gd name="connsiteY319" fmla="*/ 571407 h 895572"/>
              <a:gd name="connsiteX320" fmla="*/ 422844 w 1090712"/>
              <a:gd name="connsiteY320" fmla="*/ 568318 h 895572"/>
              <a:gd name="connsiteX321" fmla="*/ 424269 w 1090712"/>
              <a:gd name="connsiteY321" fmla="*/ 565229 h 895572"/>
              <a:gd name="connsiteX322" fmla="*/ 424982 w 1090712"/>
              <a:gd name="connsiteY322" fmla="*/ 561665 h 895572"/>
              <a:gd name="connsiteX323" fmla="*/ 425457 w 1090712"/>
              <a:gd name="connsiteY323" fmla="*/ 557626 h 895572"/>
              <a:gd name="connsiteX324" fmla="*/ 425932 w 1090712"/>
              <a:gd name="connsiteY324" fmla="*/ 553587 h 895572"/>
              <a:gd name="connsiteX325" fmla="*/ 425932 w 1090712"/>
              <a:gd name="connsiteY325" fmla="*/ 413884 h 895572"/>
              <a:gd name="connsiteX326" fmla="*/ 425932 w 1090712"/>
              <a:gd name="connsiteY326" fmla="*/ 285347 h 895572"/>
              <a:gd name="connsiteX327" fmla="*/ 429496 w 1090712"/>
              <a:gd name="connsiteY327" fmla="*/ 300078 h 895572"/>
              <a:gd name="connsiteX328" fmla="*/ 433060 w 1090712"/>
              <a:gd name="connsiteY328" fmla="*/ 314096 h 895572"/>
              <a:gd name="connsiteX329" fmla="*/ 436149 w 1090712"/>
              <a:gd name="connsiteY329" fmla="*/ 328826 h 895572"/>
              <a:gd name="connsiteX330" fmla="*/ 438762 w 1090712"/>
              <a:gd name="connsiteY330" fmla="*/ 343082 h 895572"/>
              <a:gd name="connsiteX331" fmla="*/ 443752 w 1090712"/>
              <a:gd name="connsiteY331" fmla="*/ 370642 h 895572"/>
              <a:gd name="connsiteX332" fmla="*/ 447791 w 1090712"/>
              <a:gd name="connsiteY332" fmla="*/ 397015 h 895572"/>
              <a:gd name="connsiteX333" fmla="*/ 451830 w 1090712"/>
              <a:gd name="connsiteY333" fmla="*/ 421962 h 895572"/>
              <a:gd name="connsiteX334" fmla="*/ 454919 w 1090712"/>
              <a:gd name="connsiteY334" fmla="*/ 446434 h 895572"/>
              <a:gd name="connsiteX335" fmla="*/ 456106 w 1090712"/>
              <a:gd name="connsiteY335" fmla="*/ 458313 h 895572"/>
              <a:gd name="connsiteX336" fmla="*/ 457057 w 1090712"/>
              <a:gd name="connsiteY336" fmla="*/ 470430 h 895572"/>
              <a:gd name="connsiteX337" fmla="*/ 457532 w 1090712"/>
              <a:gd name="connsiteY337" fmla="*/ 482310 h 895572"/>
              <a:gd name="connsiteX338" fmla="*/ 457532 w 1090712"/>
              <a:gd name="connsiteY338" fmla="*/ 493952 h 895572"/>
              <a:gd name="connsiteX339" fmla="*/ 457532 w 1090712"/>
              <a:gd name="connsiteY339" fmla="*/ 506069 h 895572"/>
              <a:gd name="connsiteX340" fmla="*/ 456582 w 1090712"/>
              <a:gd name="connsiteY340" fmla="*/ 517473 h 895572"/>
              <a:gd name="connsiteX341" fmla="*/ 455869 w 1090712"/>
              <a:gd name="connsiteY341" fmla="*/ 529116 h 895572"/>
              <a:gd name="connsiteX342" fmla="*/ 453968 w 1090712"/>
              <a:gd name="connsiteY342" fmla="*/ 540757 h 895572"/>
              <a:gd name="connsiteX343" fmla="*/ 452305 w 1090712"/>
              <a:gd name="connsiteY343" fmla="*/ 552162 h 895572"/>
              <a:gd name="connsiteX344" fmla="*/ 449454 w 1090712"/>
              <a:gd name="connsiteY344" fmla="*/ 563804 h 895572"/>
              <a:gd name="connsiteX345" fmla="*/ 446365 w 1090712"/>
              <a:gd name="connsiteY345" fmla="*/ 575446 h 895572"/>
              <a:gd name="connsiteX346" fmla="*/ 442326 w 1090712"/>
              <a:gd name="connsiteY346" fmla="*/ 586850 h 895572"/>
              <a:gd name="connsiteX347" fmla="*/ 440188 w 1090712"/>
              <a:gd name="connsiteY347" fmla="*/ 591364 h 895572"/>
              <a:gd name="connsiteX348" fmla="*/ 437574 w 1090712"/>
              <a:gd name="connsiteY348" fmla="*/ 595403 h 895572"/>
              <a:gd name="connsiteX349" fmla="*/ 434486 w 1090712"/>
              <a:gd name="connsiteY349" fmla="*/ 598967 h 895572"/>
              <a:gd name="connsiteX350" fmla="*/ 431397 w 1090712"/>
              <a:gd name="connsiteY350" fmla="*/ 602531 h 895572"/>
              <a:gd name="connsiteX351" fmla="*/ 428071 w 1090712"/>
              <a:gd name="connsiteY351" fmla="*/ 605145 h 895572"/>
              <a:gd name="connsiteX352" fmla="*/ 424982 w 1090712"/>
              <a:gd name="connsiteY352" fmla="*/ 607283 h 895572"/>
              <a:gd name="connsiteX353" fmla="*/ 422369 w 1090712"/>
              <a:gd name="connsiteY353" fmla="*/ 608708 h 895572"/>
              <a:gd name="connsiteX354" fmla="*/ 420230 w 1090712"/>
              <a:gd name="connsiteY354" fmla="*/ 609659 h 895572"/>
              <a:gd name="connsiteX355" fmla="*/ 410727 w 1090712"/>
              <a:gd name="connsiteY355" fmla="*/ 610847 h 895572"/>
              <a:gd name="connsiteX356" fmla="*/ 401461 w 1090712"/>
              <a:gd name="connsiteY356" fmla="*/ 612748 h 895572"/>
              <a:gd name="connsiteX357" fmla="*/ 392670 w 1090712"/>
              <a:gd name="connsiteY357" fmla="*/ 614886 h 895572"/>
              <a:gd name="connsiteX358" fmla="*/ 383641 w 1090712"/>
              <a:gd name="connsiteY358" fmla="*/ 617262 h 895572"/>
              <a:gd name="connsiteX359" fmla="*/ 374850 w 1090712"/>
              <a:gd name="connsiteY359" fmla="*/ 620350 h 895572"/>
              <a:gd name="connsiteX360" fmla="*/ 365822 w 1090712"/>
              <a:gd name="connsiteY360" fmla="*/ 623914 h 895572"/>
              <a:gd name="connsiteX361" fmla="*/ 348478 w 1090712"/>
              <a:gd name="connsiteY361" fmla="*/ 631042 h 895572"/>
              <a:gd name="connsiteX362" fmla="*/ 331609 w 1090712"/>
              <a:gd name="connsiteY362" fmla="*/ 639358 h 895572"/>
              <a:gd name="connsiteX363" fmla="*/ 314740 w 1090712"/>
              <a:gd name="connsiteY363" fmla="*/ 647911 h 895572"/>
              <a:gd name="connsiteX364" fmla="*/ 281240 w 1090712"/>
              <a:gd name="connsiteY364" fmla="*/ 665255 h 895572"/>
              <a:gd name="connsiteX365" fmla="*/ 274587 w 1090712"/>
              <a:gd name="connsiteY365" fmla="*/ 669294 h 895572"/>
              <a:gd name="connsiteX366" fmla="*/ 267935 w 1090712"/>
              <a:gd name="connsiteY366" fmla="*/ 672858 h 895572"/>
              <a:gd name="connsiteX367" fmla="*/ 261757 w 1090712"/>
              <a:gd name="connsiteY367" fmla="*/ 675947 h 895572"/>
              <a:gd name="connsiteX368" fmla="*/ 255105 w 1090712"/>
              <a:gd name="connsiteY368" fmla="*/ 679035 h 895572"/>
              <a:gd name="connsiteX369" fmla="*/ 248927 w 1090712"/>
              <a:gd name="connsiteY369" fmla="*/ 681174 h 895572"/>
              <a:gd name="connsiteX370" fmla="*/ 242987 w 1090712"/>
              <a:gd name="connsiteY370" fmla="*/ 683075 h 895572"/>
              <a:gd name="connsiteX371" fmla="*/ 236810 w 1090712"/>
              <a:gd name="connsiteY371" fmla="*/ 684738 h 895572"/>
              <a:gd name="connsiteX372" fmla="*/ 231108 w 1090712"/>
              <a:gd name="connsiteY372" fmla="*/ 686163 h 895572"/>
              <a:gd name="connsiteX373" fmla="*/ 225406 w 1090712"/>
              <a:gd name="connsiteY373" fmla="*/ 687114 h 895572"/>
              <a:gd name="connsiteX374" fmla="*/ 219466 w 1090712"/>
              <a:gd name="connsiteY374" fmla="*/ 687589 h 895572"/>
              <a:gd name="connsiteX375" fmla="*/ 213764 w 1090712"/>
              <a:gd name="connsiteY375" fmla="*/ 687589 h 895572"/>
              <a:gd name="connsiteX376" fmla="*/ 208299 w 1090712"/>
              <a:gd name="connsiteY376" fmla="*/ 687589 h 895572"/>
              <a:gd name="connsiteX377" fmla="*/ 203072 w 1090712"/>
              <a:gd name="connsiteY377" fmla="*/ 687114 h 895572"/>
              <a:gd name="connsiteX378" fmla="*/ 197607 w 1090712"/>
              <a:gd name="connsiteY378" fmla="*/ 686163 h 895572"/>
              <a:gd name="connsiteX379" fmla="*/ 192380 w 1090712"/>
              <a:gd name="connsiteY379" fmla="*/ 684738 h 895572"/>
              <a:gd name="connsiteX380" fmla="*/ 186916 w 1090712"/>
              <a:gd name="connsiteY380" fmla="*/ 683550 h 895572"/>
              <a:gd name="connsiteX381" fmla="*/ 181689 w 1090712"/>
              <a:gd name="connsiteY381" fmla="*/ 681649 h 895572"/>
              <a:gd name="connsiteX382" fmla="*/ 176699 w 1090712"/>
              <a:gd name="connsiteY382" fmla="*/ 679986 h 895572"/>
              <a:gd name="connsiteX383" fmla="*/ 171472 w 1090712"/>
              <a:gd name="connsiteY383" fmla="*/ 677610 h 895572"/>
              <a:gd name="connsiteX384" fmla="*/ 166483 w 1090712"/>
              <a:gd name="connsiteY384" fmla="*/ 674996 h 895572"/>
              <a:gd name="connsiteX385" fmla="*/ 156742 w 1090712"/>
              <a:gd name="connsiteY385" fmla="*/ 669294 h 895572"/>
              <a:gd name="connsiteX386" fmla="*/ 147001 w 1090712"/>
              <a:gd name="connsiteY386" fmla="*/ 662167 h 895572"/>
              <a:gd name="connsiteX387" fmla="*/ 137735 w 1090712"/>
              <a:gd name="connsiteY387" fmla="*/ 654564 h 895572"/>
              <a:gd name="connsiteX388" fmla="*/ 127756 w 1090712"/>
              <a:gd name="connsiteY388" fmla="*/ 645535 h 895572"/>
              <a:gd name="connsiteX389" fmla="*/ 118490 w 1090712"/>
              <a:gd name="connsiteY389" fmla="*/ 636269 h 895572"/>
              <a:gd name="connsiteX390" fmla="*/ 109224 w 1090712"/>
              <a:gd name="connsiteY390" fmla="*/ 626053 h 895572"/>
              <a:gd name="connsiteX391" fmla="*/ 107323 w 1090712"/>
              <a:gd name="connsiteY391" fmla="*/ 623914 h 895572"/>
              <a:gd name="connsiteX392" fmla="*/ 106135 w 1090712"/>
              <a:gd name="connsiteY392" fmla="*/ 620350 h 895572"/>
              <a:gd name="connsiteX393" fmla="*/ 105185 w 1090712"/>
              <a:gd name="connsiteY393" fmla="*/ 616311 h 895572"/>
              <a:gd name="connsiteX394" fmla="*/ 105185 w 1090712"/>
              <a:gd name="connsiteY394" fmla="*/ 612272 h 895572"/>
              <a:gd name="connsiteX395" fmla="*/ 105185 w 1090712"/>
              <a:gd name="connsiteY395" fmla="*/ 608233 h 895572"/>
              <a:gd name="connsiteX396" fmla="*/ 106135 w 1090712"/>
              <a:gd name="connsiteY396" fmla="*/ 604194 h 895572"/>
              <a:gd name="connsiteX397" fmla="*/ 107323 w 1090712"/>
              <a:gd name="connsiteY397" fmla="*/ 600630 h 895572"/>
              <a:gd name="connsiteX398" fmla="*/ 109224 w 1090712"/>
              <a:gd name="connsiteY398" fmla="*/ 598017 h 895572"/>
              <a:gd name="connsiteX399" fmla="*/ 111837 w 1090712"/>
              <a:gd name="connsiteY399" fmla="*/ 591840 h 895572"/>
              <a:gd name="connsiteX400" fmla="*/ 113975 w 1090712"/>
              <a:gd name="connsiteY400" fmla="*/ 586137 h 895572"/>
              <a:gd name="connsiteX401" fmla="*/ 115401 w 1090712"/>
              <a:gd name="connsiteY401" fmla="*/ 579722 h 895572"/>
              <a:gd name="connsiteX402" fmla="*/ 115876 w 1090712"/>
              <a:gd name="connsiteY402" fmla="*/ 574020 h 895572"/>
              <a:gd name="connsiteX403" fmla="*/ 115876 w 1090712"/>
              <a:gd name="connsiteY403" fmla="*/ 568318 h 895572"/>
              <a:gd name="connsiteX404" fmla="*/ 115401 w 1090712"/>
              <a:gd name="connsiteY404" fmla="*/ 562378 h 895572"/>
              <a:gd name="connsiteX405" fmla="*/ 114451 w 1090712"/>
              <a:gd name="connsiteY405" fmla="*/ 557151 h 895572"/>
              <a:gd name="connsiteX406" fmla="*/ 112788 w 1090712"/>
              <a:gd name="connsiteY406" fmla="*/ 551449 h 895572"/>
              <a:gd name="connsiteX407" fmla="*/ 110412 w 1090712"/>
              <a:gd name="connsiteY407" fmla="*/ 545984 h 895572"/>
              <a:gd name="connsiteX408" fmla="*/ 108273 w 1090712"/>
              <a:gd name="connsiteY408" fmla="*/ 540757 h 895572"/>
              <a:gd name="connsiteX409" fmla="*/ 105185 w 1090712"/>
              <a:gd name="connsiteY409" fmla="*/ 535293 h 895572"/>
              <a:gd name="connsiteX410" fmla="*/ 102096 w 1090712"/>
              <a:gd name="connsiteY410" fmla="*/ 530066 h 895572"/>
              <a:gd name="connsiteX411" fmla="*/ 94968 w 1090712"/>
              <a:gd name="connsiteY411" fmla="*/ 519374 h 895572"/>
              <a:gd name="connsiteX412" fmla="*/ 86890 w 1090712"/>
              <a:gd name="connsiteY412" fmla="*/ 508683 h 895572"/>
              <a:gd name="connsiteX413" fmla="*/ 78812 w 1090712"/>
              <a:gd name="connsiteY413" fmla="*/ 497991 h 895572"/>
              <a:gd name="connsiteX414" fmla="*/ 70972 w 1090712"/>
              <a:gd name="connsiteY414" fmla="*/ 486824 h 895572"/>
              <a:gd name="connsiteX415" fmla="*/ 67408 w 1090712"/>
              <a:gd name="connsiteY415" fmla="*/ 481122 h 895572"/>
              <a:gd name="connsiteX416" fmla="*/ 64319 w 1090712"/>
              <a:gd name="connsiteY416" fmla="*/ 474707 h 895572"/>
              <a:gd name="connsiteX417" fmla="*/ 61230 w 1090712"/>
              <a:gd name="connsiteY417" fmla="*/ 469005 h 895572"/>
              <a:gd name="connsiteX418" fmla="*/ 58379 w 1090712"/>
              <a:gd name="connsiteY418" fmla="*/ 462828 h 895572"/>
              <a:gd name="connsiteX419" fmla="*/ 56716 w 1090712"/>
              <a:gd name="connsiteY419" fmla="*/ 456175 h 895572"/>
              <a:gd name="connsiteX420" fmla="*/ 54815 w 1090712"/>
              <a:gd name="connsiteY420" fmla="*/ 449998 h 895572"/>
              <a:gd name="connsiteX421" fmla="*/ 54103 w 1090712"/>
              <a:gd name="connsiteY421" fmla="*/ 443345 h 895572"/>
              <a:gd name="connsiteX422" fmla="*/ 53627 w 1090712"/>
              <a:gd name="connsiteY422" fmla="*/ 436455 h 895572"/>
              <a:gd name="connsiteX423" fmla="*/ 53627 w 1090712"/>
              <a:gd name="connsiteY423" fmla="*/ 429327 h 895572"/>
              <a:gd name="connsiteX424" fmla="*/ 54815 w 1090712"/>
              <a:gd name="connsiteY424" fmla="*/ 422675 h 895572"/>
              <a:gd name="connsiteX425" fmla="*/ 56716 w 1090712"/>
              <a:gd name="connsiteY425" fmla="*/ 415547 h 895572"/>
              <a:gd name="connsiteX426" fmla="*/ 59330 w 1090712"/>
              <a:gd name="connsiteY426" fmla="*/ 408182 h 895572"/>
              <a:gd name="connsiteX427" fmla="*/ 60280 w 1090712"/>
              <a:gd name="connsiteY427" fmla="*/ 403192 h 895572"/>
              <a:gd name="connsiteX428" fmla="*/ 61943 w 1090712"/>
              <a:gd name="connsiteY428" fmla="*/ 397965 h 895572"/>
              <a:gd name="connsiteX429" fmla="*/ 65507 w 1090712"/>
              <a:gd name="connsiteY429" fmla="*/ 387986 h 895572"/>
              <a:gd name="connsiteX430" fmla="*/ 69546 w 1090712"/>
              <a:gd name="connsiteY430" fmla="*/ 378720 h 895572"/>
              <a:gd name="connsiteX431" fmla="*/ 74535 w 1090712"/>
              <a:gd name="connsiteY431" fmla="*/ 369929 h 895572"/>
              <a:gd name="connsiteX432" fmla="*/ 79762 w 1090712"/>
              <a:gd name="connsiteY432" fmla="*/ 360901 h 895572"/>
              <a:gd name="connsiteX433" fmla="*/ 85940 w 1090712"/>
              <a:gd name="connsiteY433" fmla="*/ 352585 h 895572"/>
              <a:gd name="connsiteX434" fmla="*/ 98057 w 1090712"/>
              <a:gd name="connsiteY434" fmla="*/ 335479 h 895572"/>
              <a:gd name="connsiteX435" fmla="*/ 102571 w 1090712"/>
              <a:gd name="connsiteY435" fmla="*/ 328113 h 895572"/>
              <a:gd name="connsiteX436" fmla="*/ 106848 w 1090712"/>
              <a:gd name="connsiteY436" fmla="*/ 320986 h 895572"/>
              <a:gd name="connsiteX437" fmla="*/ 116827 w 1090712"/>
              <a:gd name="connsiteY437" fmla="*/ 307205 h 895572"/>
              <a:gd name="connsiteX438" fmla="*/ 127043 w 1090712"/>
              <a:gd name="connsiteY438" fmla="*/ 293188 h 895572"/>
              <a:gd name="connsiteX439" fmla="*/ 137735 w 1090712"/>
              <a:gd name="connsiteY439" fmla="*/ 279407 h 895572"/>
              <a:gd name="connsiteX440" fmla="*/ 159831 w 1090712"/>
              <a:gd name="connsiteY440" fmla="*/ 251847 h 895572"/>
              <a:gd name="connsiteX441" fmla="*/ 170522 w 1090712"/>
              <a:gd name="connsiteY441" fmla="*/ 238066 h 895572"/>
              <a:gd name="connsiteX442" fmla="*/ 181214 w 1090712"/>
              <a:gd name="connsiteY442" fmla="*/ 223336 h 895572"/>
              <a:gd name="connsiteX443" fmla="*/ 164820 w 1090712"/>
              <a:gd name="connsiteY443" fmla="*/ 223336 h 895572"/>
              <a:gd name="connsiteX444" fmla="*/ 137972 w 1090712"/>
              <a:gd name="connsiteY444" fmla="*/ 230226 h 895572"/>
              <a:gd name="connsiteX445" fmla="*/ 125142 w 1090712"/>
              <a:gd name="connsiteY445" fmla="*/ 233790 h 895572"/>
              <a:gd name="connsiteX446" fmla="*/ 112788 w 1090712"/>
              <a:gd name="connsiteY446" fmla="*/ 237591 h 895572"/>
              <a:gd name="connsiteX447" fmla="*/ 100195 w 1090712"/>
              <a:gd name="connsiteY447" fmla="*/ 241630 h 895572"/>
              <a:gd name="connsiteX448" fmla="*/ 87840 w 1090712"/>
              <a:gd name="connsiteY448" fmla="*/ 245669 h 895572"/>
              <a:gd name="connsiteX449" fmla="*/ 75723 w 1090712"/>
              <a:gd name="connsiteY449" fmla="*/ 250183 h 895572"/>
              <a:gd name="connsiteX450" fmla="*/ 64319 w 1090712"/>
              <a:gd name="connsiteY450" fmla="*/ 254935 h 895572"/>
              <a:gd name="connsiteX451" fmla="*/ 52677 w 1090712"/>
              <a:gd name="connsiteY451" fmla="*/ 260400 h 895572"/>
              <a:gd name="connsiteX452" fmla="*/ 41035 w 1090712"/>
              <a:gd name="connsiteY452" fmla="*/ 265627 h 895572"/>
              <a:gd name="connsiteX453" fmla="*/ 29868 w 1090712"/>
              <a:gd name="connsiteY453" fmla="*/ 271567 h 895572"/>
              <a:gd name="connsiteX454" fmla="*/ 18939 w 1090712"/>
              <a:gd name="connsiteY454" fmla="*/ 277744 h 895572"/>
              <a:gd name="connsiteX455" fmla="*/ 7772 w 1090712"/>
              <a:gd name="connsiteY455" fmla="*/ 284397 h 895572"/>
              <a:gd name="connsiteX456" fmla="*/ 0 w 1090712"/>
              <a:gd name="connsiteY456" fmla="*/ 289924 h 895572"/>
              <a:gd name="connsiteX457" fmla="*/ 0 w 1090712"/>
              <a:gd name="connsiteY457" fmla="*/ 895572 h 895572"/>
              <a:gd name="connsiteX458" fmla="*/ 125653 w 1090712"/>
              <a:gd name="connsiteY458" fmla="*/ 895572 h 895572"/>
              <a:gd name="connsiteX459" fmla="*/ 127756 w 1090712"/>
              <a:gd name="connsiteY459" fmla="*/ 892155 h 895572"/>
              <a:gd name="connsiteX460" fmla="*/ 131082 w 1090712"/>
              <a:gd name="connsiteY460" fmla="*/ 885502 h 895572"/>
              <a:gd name="connsiteX461" fmla="*/ 133696 w 1090712"/>
              <a:gd name="connsiteY461" fmla="*/ 878374 h 895572"/>
              <a:gd name="connsiteX462" fmla="*/ 135834 w 1090712"/>
              <a:gd name="connsiteY462" fmla="*/ 871722 h 895572"/>
              <a:gd name="connsiteX463" fmla="*/ 137735 w 1090712"/>
              <a:gd name="connsiteY463" fmla="*/ 864594 h 895572"/>
              <a:gd name="connsiteX464" fmla="*/ 138923 w 1090712"/>
              <a:gd name="connsiteY464" fmla="*/ 857466 h 895572"/>
              <a:gd name="connsiteX465" fmla="*/ 140348 w 1090712"/>
              <a:gd name="connsiteY465" fmla="*/ 850339 h 895572"/>
              <a:gd name="connsiteX466" fmla="*/ 141298 w 1090712"/>
              <a:gd name="connsiteY466" fmla="*/ 843211 h 895572"/>
              <a:gd name="connsiteX467" fmla="*/ 142011 w 1090712"/>
              <a:gd name="connsiteY467" fmla="*/ 828955 h 895572"/>
              <a:gd name="connsiteX468" fmla="*/ 142486 w 1090712"/>
              <a:gd name="connsiteY468" fmla="*/ 814225 h 895572"/>
              <a:gd name="connsiteX469" fmla="*/ 142486 w 1090712"/>
              <a:gd name="connsiteY469" fmla="*/ 799494 h 895572"/>
              <a:gd name="connsiteX470" fmla="*/ 142486 w 1090712"/>
              <a:gd name="connsiteY470" fmla="*/ 782625 h 895572"/>
              <a:gd name="connsiteX471" fmla="*/ 142486 w 1090712"/>
              <a:gd name="connsiteY471" fmla="*/ 771458 h 895572"/>
              <a:gd name="connsiteX472" fmla="*/ 143912 w 1090712"/>
              <a:gd name="connsiteY472" fmla="*/ 778586 h 895572"/>
              <a:gd name="connsiteX473" fmla="*/ 145100 w 1090712"/>
              <a:gd name="connsiteY473" fmla="*/ 784526 h 895572"/>
              <a:gd name="connsiteX474" fmla="*/ 147476 w 1090712"/>
              <a:gd name="connsiteY474" fmla="*/ 789753 h 895572"/>
              <a:gd name="connsiteX475" fmla="*/ 149614 w 1090712"/>
              <a:gd name="connsiteY475" fmla="*/ 794267 h 895572"/>
              <a:gd name="connsiteX476" fmla="*/ 152228 w 1090712"/>
              <a:gd name="connsiteY476" fmla="*/ 797831 h 895572"/>
              <a:gd name="connsiteX477" fmla="*/ 155554 w 1090712"/>
              <a:gd name="connsiteY477" fmla="*/ 801395 h 895572"/>
              <a:gd name="connsiteX478" fmla="*/ 158643 w 1090712"/>
              <a:gd name="connsiteY478" fmla="*/ 803533 h 895572"/>
              <a:gd name="connsiteX479" fmla="*/ 162206 w 1090712"/>
              <a:gd name="connsiteY479" fmla="*/ 805909 h 895572"/>
              <a:gd name="connsiteX480" fmla="*/ 165770 w 1090712"/>
              <a:gd name="connsiteY480" fmla="*/ 807572 h 895572"/>
              <a:gd name="connsiteX481" fmla="*/ 169572 w 1090712"/>
              <a:gd name="connsiteY481" fmla="*/ 808523 h 895572"/>
              <a:gd name="connsiteX482" fmla="*/ 174086 w 1090712"/>
              <a:gd name="connsiteY482" fmla="*/ 809473 h 895572"/>
              <a:gd name="connsiteX483" fmla="*/ 178600 w 1090712"/>
              <a:gd name="connsiteY483" fmla="*/ 810186 h 895572"/>
              <a:gd name="connsiteX484" fmla="*/ 187866 w 1090712"/>
              <a:gd name="connsiteY484" fmla="*/ 810661 h 895572"/>
              <a:gd name="connsiteX485" fmla="*/ 198083 w 1090712"/>
              <a:gd name="connsiteY485" fmla="*/ 810661 h 895572"/>
              <a:gd name="connsiteX486" fmla="*/ 236810 w 1090712"/>
              <a:gd name="connsiteY486" fmla="*/ 810661 h 895572"/>
              <a:gd name="connsiteX487" fmla="*/ 249640 w 1090712"/>
              <a:gd name="connsiteY487" fmla="*/ 811136 h 895572"/>
              <a:gd name="connsiteX488" fmla="*/ 263183 w 1090712"/>
              <a:gd name="connsiteY488" fmla="*/ 811611 h 895572"/>
              <a:gd name="connsiteX489" fmla="*/ 270310 w 1090712"/>
              <a:gd name="connsiteY489" fmla="*/ 811611 h 895572"/>
              <a:gd name="connsiteX490" fmla="*/ 276963 w 1090712"/>
              <a:gd name="connsiteY490" fmla="*/ 811136 h 895572"/>
              <a:gd name="connsiteX491" fmla="*/ 283140 w 1090712"/>
              <a:gd name="connsiteY491" fmla="*/ 810186 h 895572"/>
              <a:gd name="connsiteX492" fmla="*/ 289793 w 1090712"/>
              <a:gd name="connsiteY492" fmla="*/ 808523 h 895572"/>
              <a:gd name="connsiteX493" fmla="*/ 295495 w 1090712"/>
              <a:gd name="connsiteY493" fmla="*/ 806147 h 895572"/>
              <a:gd name="connsiteX494" fmla="*/ 301435 w 1090712"/>
              <a:gd name="connsiteY494" fmla="*/ 803058 h 895572"/>
              <a:gd name="connsiteX495" fmla="*/ 304524 w 1090712"/>
              <a:gd name="connsiteY495" fmla="*/ 801395 h 895572"/>
              <a:gd name="connsiteX496" fmla="*/ 307137 w 1090712"/>
              <a:gd name="connsiteY496" fmla="*/ 799256 h 895572"/>
              <a:gd name="connsiteX497" fmla="*/ 309275 w 1090712"/>
              <a:gd name="connsiteY497" fmla="*/ 796881 h 895572"/>
              <a:gd name="connsiteX498" fmla="*/ 312126 w 1090712"/>
              <a:gd name="connsiteY498" fmla="*/ 794267 h 895572"/>
              <a:gd name="connsiteX499" fmla="*/ 314265 w 1090712"/>
              <a:gd name="connsiteY499" fmla="*/ 791178 h 895572"/>
              <a:gd name="connsiteX500" fmla="*/ 316403 w 1090712"/>
              <a:gd name="connsiteY500" fmla="*/ 788090 h 895572"/>
              <a:gd name="connsiteX501" fmla="*/ 318304 w 1090712"/>
              <a:gd name="connsiteY501" fmla="*/ 784051 h 895572"/>
              <a:gd name="connsiteX502" fmla="*/ 319967 w 1090712"/>
              <a:gd name="connsiteY502" fmla="*/ 780012 h 895572"/>
              <a:gd name="connsiteX503" fmla="*/ 321868 w 1090712"/>
              <a:gd name="connsiteY503" fmla="*/ 775973 h 895572"/>
              <a:gd name="connsiteX504" fmla="*/ 323056 w 1090712"/>
              <a:gd name="connsiteY504" fmla="*/ 771221 h 895572"/>
              <a:gd name="connsiteX505" fmla="*/ 324481 w 1090712"/>
              <a:gd name="connsiteY505" fmla="*/ 765756 h 895572"/>
              <a:gd name="connsiteX506" fmla="*/ 325907 w 1090712"/>
              <a:gd name="connsiteY506" fmla="*/ 760529 h 895572"/>
              <a:gd name="connsiteX507" fmla="*/ 325907 w 1090712"/>
              <a:gd name="connsiteY507" fmla="*/ 827530 h 895572"/>
              <a:gd name="connsiteX508" fmla="*/ 310226 w 1090712"/>
              <a:gd name="connsiteY508" fmla="*/ 835608 h 895572"/>
              <a:gd name="connsiteX509" fmla="*/ 295970 w 1090712"/>
              <a:gd name="connsiteY509" fmla="*/ 843686 h 895572"/>
              <a:gd name="connsiteX510" fmla="*/ 282665 w 1090712"/>
              <a:gd name="connsiteY510" fmla="*/ 850339 h 895572"/>
              <a:gd name="connsiteX511" fmla="*/ 276488 w 1090712"/>
              <a:gd name="connsiteY511" fmla="*/ 852952 h 895572"/>
              <a:gd name="connsiteX512" fmla="*/ 270310 w 1090712"/>
              <a:gd name="connsiteY512" fmla="*/ 855565 h 895572"/>
              <a:gd name="connsiteX513" fmla="*/ 266271 w 1090712"/>
              <a:gd name="connsiteY513" fmla="*/ 857942 h 895572"/>
              <a:gd name="connsiteX514" fmla="*/ 262708 w 1090712"/>
              <a:gd name="connsiteY514" fmla="*/ 860080 h 895572"/>
              <a:gd name="connsiteX515" fmla="*/ 259619 w 1090712"/>
              <a:gd name="connsiteY515" fmla="*/ 862693 h 895572"/>
              <a:gd name="connsiteX516" fmla="*/ 256768 w 1090712"/>
              <a:gd name="connsiteY516" fmla="*/ 865544 h 895572"/>
              <a:gd name="connsiteX517" fmla="*/ 254154 w 1090712"/>
              <a:gd name="connsiteY517" fmla="*/ 868633 h 895572"/>
              <a:gd name="connsiteX518" fmla="*/ 252491 w 1090712"/>
              <a:gd name="connsiteY518" fmla="*/ 871722 h 895572"/>
              <a:gd name="connsiteX519" fmla="*/ 250590 w 1090712"/>
              <a:gd name="connsiteY519" fmla="*/ 874810 h 895572"/>
              <a:gd name="connsiteX520" fmla="*/ 249402 w 1090712"/>
              <a:gd name="connsiteY520" fmla="*/ 877899 h 895572"/>
              <a:gd name="connsiteX521" fmla="*/ 248452 w 1090712"/>
              <a:gd name="connsiteY521" fmla="*/ 880988 h 895572"/>
              <a:gd name="connsiteX522" fmla="*/ 247977 w 1090712"/>
              <a:gd name="connsiteY522" fmla="*/ 884076 h 895572"/>
              <a:gd name="connsiteX523" fmla="*/ 247977 w 1090712"/>
              <a:gd name="connsiteY523" fmla="*/ 887165 h 895572"/>
              <a:gd name="connsiteX524" fmla="*/ 248452 w 1090712"/>
              <a:gd name="connsiteY524" fmla="*/ 890016 h 895572"/>
              <a:gd name="connsiteX525" fmla="*/ 249402 w 1090712"/>
              <a:gd name="connsiteY525" fmla="*/ 893105 h 895572"/>
              <a:gd name="connsiteX526" fmla="*/ 250075 w 1090712"/>
              <a:gd name="connsiteY526" fmla="*/ 895572 h 895572"/>
              <a:gd name="connsiteX527" fmla="*/ 474750 w 1090712"/>
              <a:gd name="connsiteY527" fmla="*/ 895572 h 895572"/>
              <a:gd name="connsiteX528" fmla="*/ 475827 w 1090712"/>
              <a:gd name="connsiteY528" fmla="*/ 894768 h 895572"/>
              <a:gd name="connsiteX529" fmla="*/ 486993 w 1090712"/>
              <a:gd name="connsiteY529" fmla="*/ 882889 h 895572"/>
              <a:gd name="connsiteX530" fmla="*/ 497210 w 1090712"/>
              <a:gd name="connsiteY530" fmla="*/ 870296 h 895572"/>
              <a:gd name="connsiteX531" fmla="*/ 506951 w 1090712"/>
              <a:gd name="connsiteY531" fmla="*/ 857942 h 895572"/>
              <a:gd name="connsiteX532" fmla="*/ 515742 w 1090712"/>
              <a:gd name="connsiteY532" fmla="*/ 844636 h 895572"/>
              <a:gd name="connsiteX533" fmla="*/ 523820 w 1090712"/>
              <a:gd name="connsiteY533" fmla="*/ 831094 h 895572"/>
              <a:gd name="connsiteX534" fmla="*/ 531898 w 1090712"/>
              <a:gd name="connsiteY534" fmla="*/ 816838 h 895572"/>
              <a:gd name="connsiteX535" fmla="*/ 539026 w 1090712"/>
              <a:gd name="connsiteY535" fmla="*/ 802583 h 895572"/>
              <a:gd name="connsiteX536" fmla="*/ 545678 w 1090712"/>
              <a:gd name="connsiteY536" fmla="*/ 788565 h 895572"/>
              <a:gd name="connsiteX537" fmla="*/ 552331 w 1090712"/>
              <a:gd name="connsiteY537" fmla="*/ 773359 h 895572"/>
              <a:gd name="connsiteX538" fmla="*/ 558033 w 1090712"/>
              <a:gd name="connsiteY538" fmla="*/ 758628 h 895572"/>
              <a:gd name="connsiteX539" fmla="*/ 563498 w 1090712"/>
              <a:gd name="connsiteY539" fmla="*/ 743185 h 895572"/>
              <a:gd name="connsiteX540" fmla="*/ 568725 w 1090712"/>
              <a:gd name="connsiteY540" fmla="*/ 727979 h 895572"/>
              <a:gd name="connsiteX541" fmla="*/ 573714 w 1090712"/>
              <a:gd name="connsiteY541" fmla="*/ 712298 h 895572"/>
              <a:gd name="connsiteX542" fmla="*/ 577991 w 1090712"/>
              <a:gd name="connsiteY542" fmla="*/ 696855 h 895572"/>
              <a:gd name="connsiteX543" fmla="*/ 586544 w 1090712"/>
              <a:gd name="connsiteY543" fmla="*/ 665255 h 895572"/>
              <a:gd name="connsiteX544" fmla="*/ 586069 w 1090712"/>
              <a:gd name="connsiteY544" fmla="*/ 663117 h 895572"/>
              <a:gd name="connsiteX545" fmla="*/ 584881 w 1090712"/>
              <a:gd name="connsiteY545" fmla="*/ 660266 h 895572"/>
              <a:gd name="connsiteX546" fmla="*/ 582980 w 1090712"/>
              <a:gd name="connsiteY546" fmla="*/ 657177 h 895572"/>
              <a:gd name="connsiteX547" fmla="*/ 580367 w 1090712"/>
              <a:gd name="connsiteY547" fmla="*/ 654088 h 895572"/>
              <a:gd name="connsiteX548" fmla="*/ 574902 w 1090712"/>
              <a:gd name="connsiteY548" fmla="*/ 647911 h 895572"/>
              <a:gd name="connsiteX549" fmla="*/ 570150 w 1090712"/>
              <a:gd name="connsiteY549" fmla="*/ 642922 h 895572"/>
              <a:gd name="connsiteX550" fmla="*/ 565636 w 1090712"/>
              <a:gd name="connsiteY550" fmla="*/ 636744 h 895572"/>
              <a:gd name="connsiteX551" fmla="*/ 560647 w 1090712"/>
              <a:gd name="connsiteY551" fmla="*/ 631517 h 895572"/>
              <a:gd name="connsiteX552" fmla="*/ 555420 w 1090712"/>
              <a:gd name="connsiteY552" fmla="*/ 626053 h 895572"/>
              <a:gd name="connsiteX553" fmla="*/ 550193 w 1090712"/>
              <a:gd name="connsiteY553" fmla="*/ 621301 h 895572"/>
              <a:gd name="connsiteX554" fmla="*/ 544253 w 1090712"/>
              <a:gd name="connsiteY554" fmla="*/ 616787 h 895572"/>
              <a:gd name="connsiteX555" fmla="*/ 538075 w 1090712"/>
              <a:gd name="connsiteY555" fmla="*/ 612272 h 895572"/>
              <a:gd name="connsiteX556" fmla="*/ 525721 w 1090712"/>
              <a:gd name="connsiteY556" fmla="*/ 603719 h 895572"/>
              <a:gd name="connsiteX557" fmla="*/ 563023 w 1090712"/>
              <a:gd name="connsiteY557" fmla="*/ 619875 h 895572"/>
              <a:gd name="connsiteX558" fmla="*/ 581317 w 1090712"/>
              <a:gd name="connsiteY558" fmla="*/ 628191 h 895572"/>
              <a:gd name="connsiteX559" fmla="*/ 599374 w 1090712"/>
              <a:gd name="connsiteY559" fmla="*/ 636744 h 895572"/>
              <a:gd name="connsiteX560" fmla="*/ 607927 w 1090712"/>
              <a:gd name="connsiteY560" fmla="*/ 641259 h 895572"/>
              <a:gd name="connsiteX561" fmla="*/ 616718 w 1090712"/>
              <a:gd name="connsiteY561" fmla="*/ 646010 h 895572"/>
              <a:gd name="connsiteX562" fmla="*/ 625271 w 1090712"/>
              <a:gd name="connsiteY562" fmla="*/ 651000 h 895572"/>
              <a:gd name="connsiteX563" fmla="*/ 633349 w 1090712"/>
              <a:gd name="connsiteY563" fmla="*/ 656227 h 895572"/>
              <a:gd name="connsiteX564" fmla="*/ 641665 w 1090712"/>
              <a:gd name="connsiteY564" fmla="*/ 662167 h 895572"/>
              <a:gd name="connsiteX565" fmla="*/ 649268 w 1090712"/>
              <a:gd name="connsiteY565" fmla="*/ 668344 h 895572"/>
              <a:gd name="connsiteX566" fmla="*/ 656871 w 1090712"/>
              <a:gd name="connsiteY566" fmla="*/ 674996 h 895572"/>
              <a:gd name="connsiteX567" fmla="*/ 664474 w 1090712"/>
              <a:gd name="connsiteY567" fmla="*/ 682124 h 895572"/>
              <a:gd name="connsiteX568" fmla="*/ 668988 w 1090712"/>
              <a:gd name="connsiteY568" fmla="*/ 686163 h 895572"/>
              <a:gd name="connsiteX569" fmla="*/ 672790 w 1090712"/>
              <a:gd name="connsiteY569" fmla="*/ 690202 h 895572"/>
              <a:gd name="connsiteX570" fmla="*/ 677304 w 1090712"/>
              <a:gd name="connsiteY570" fmla="*/ 693291 h 895572"/>
              <a:gd name="connsiteX571" fmla="*/ 682293 w 1090712"/>
              <a:gd name="connsiteY571" fmla="*/ 696855 h 895572"/>
              <a:gd name="connsiteX572" fmla="*/ 686570 w 1090712"/>
              <a:gd name="connsiteY572" fmla="*/ 699468 h 895572"/>
              <a:gd name="connsiteX573" fmla="*/ 691559 w 1090712"/>
              <a:gd name="connsiteY573" fmla="*/ 702082 h 895572"/>
              <a:gd name="connsiteX574" fmla="*/ 696549 w 1090712"/>
              <a:gd name="connsiteY574" fmla="*/ 703983 h 895572"/>
              <a:gd name="connsiteX575" fmla="*/ 701300 w 1090712"/>
              <a:gd name="connsiteY575" fmla="*/ 705646 h 895572"/>
              <a:gd name="connsiteX576" fmla="*/ 706290 w 1090712"/>
              <a:gd name="connsiteY576" fmla="*/ 707071 h 895572"/>
              <a:gd name="connsiteX577" fmla="*/ 711042 w 1090712"/>
              <a:gd name="connsiteY577" fmla="*/ 708497 h 895572"/>
              <a:gd name="connsiteX578" fmla="*/ 716506 w 1090712"/>
              <a:gd name="connsiteY578" fmla="*/ 708734 h 895572"/>
              <a:gd name="connsiteX579" fmla="*/ 721258 w 1090712"/>
              <a:gd name="connsiteY579" fmla="*/ 708734 h 895572"/>
              <a:gd name="connsiteX580" fmla="*/ 726723 w 1090712"/>
              <a:gd name="connsiteY580" fmla="*/ 708497 h 895572"/>
              <a:gd name="connsiteX581" fmla="*/ 731712 w 1090712"/>
              <a:gd name="connsiteY581" fmla="*/ 707546 h 895572"/>
              <a:gd name="connsiteX582" fmla="*/ 736939 w 1090712"/>
              <a:gd name="connsiteY582" fmla="*/ 706121 h 895572"/>
              <a:gd name="connsiteX583" fmla="*/ 742166 w 1090712"/>
              <a:gd name="connsiteY583" fmla="*/ 704458 h 895572"/>
              <a:gd name="connsiteX584" fmla="*/ 749294 w 1090712"/>
              <a:gd name="connsiteY584" fmla="*/ 702082 h 895572"/>
              <a:gd name="connsiteX585" fmla="*/ 756184 w 1090712"/>
              <a:gd name="connsiteY585" fmla="*/ 699468 h 895572"/>
              <a:gd name="connsiteX586" fmla="*/ 762361 w 1090712"/>
              <a:gd name="connsiteY586" fmla="*/ 696380 h 895572"/>
              <a:gd name="connsiteX587" fmla="*/ 768063 w 1090712"/>
              <a:gd name="connsiteY587" fmla="*/ 692816 h 895572"/>
              <a:gd name="connsiteX588" fmla="*/ 773528 w 1090712"/>
              <a:gd name="connsiteY588" fmla="*/ 689252 h 895572"/>
              <a:gd name="connsiteX589" fmla="*/ 778755 w 1090712"/>
              <a:gd name="connsiteY589" fmla="*/ 684738 h 895572"/>
              <a:gd name="connsiteX590" fmla="*/ 783269 w 1090712"/>
              <a:gd name="connsiteY590" fmla="*/ 680461 h 895572"/>
              <a:gd name="connsiteX591" fmla="*/ 787308 w 1090712"/>
              <a:gd name="connsiteY591" fmla="*/ 674996 h 895572"/>
              <a:gd name="connsiteX592" fmla="*/ 791110 w 1090712"/>
              <a:gd name="connsiteY592" fmla="*/ 669769 h 895572"/>
              <a:gd name="connsiteX593" fmla="*/ 794436 w 1090712"/>
              <a:gd name="connsiteY593" fmla="*/ 663830 h 895572"/>
              <a:gd name="connsiteX594" fmla="*/ 797050 w 1090712"/>
              <a:gd name="connsiteY594" fmla="*/ 657652 h 895572"/>
              <a:gd name="connsiteX595" fmla="*/ 799188 w 1090712"/>
              <a:gd name="connsiteY595" fmla="*/ 651000 h 895572"/>
              <a:gd name="connsiteX596" fmla="*/ 801089 w 1090712"/>
              <a:gd name="connsiteY596" fmla="*/ 643872 h 895572"/>
              <a:gd name="connsiteX597" fmla="*/ 802277 w 1090712"/>
              <a:gd name="connsiteY597" fmla="*/ 636744 h 895572"/>
              <a:gd name="connsiteX598" fmla="*/ 803227 w 1090712"/>
              <a:gd name="connsiteY598" fmla="*/ 628666 h 895572"/>
              <a:gd name="connsiteX599" fmla="*/ 803227 w 1090712"/>
              <a:gd name="connsiteY599" fmla="*/ 620826 h 895572"/>
              <a:gd name="connsiteX600" fmla="*/ 801089 w 1090712"/>
              <a:gd name="connsiteY600" fmla="*/ 622489 h 895572"/>
              <a:gd name="connsiteX601" fmla="*/ 798238 w 1090712"/>
              <a:gd name="connsiteY601" fmla="*/ 623914 h 895572"/>
              <a:gd name="connsiteX602" fmla="*/ 793011 w 1090712"/>
              <a:gd name="connsiteY602" fmla="*/ 626053 h 895572"/>
              <a:gd name="connsiteX603" fmla="*/ 790397 w 1090712"/>
              <a:gd name="connsiteY603" fmla="*/ 627478 h 895572"/>
              <a:gd name="connsiteX604" fmla="*/ 788496 w 1090712"/>
              <a:gd name="connsiteY604" fmla="*/ 628191 h 895572"/>
              <a:gd name="connsiteX605" fmla="*/ 787308 w 1090712"/>
              <a:gd name="connsiteY605" fmla="*/ 630092 h 895572"/>
              <a:gd name="connsiteX606" fmla="*/ 786833 w 1090712"/>
              <a:gd name="connsiteY606" fmla="*/ 631755 h 895572"/>
              <a:gd name="connsiteX607" fmla="*/ 785408 w 1090712"/>
              <a:gd name="connsiteY607" fmla="*/ 635794 h 895572"/>
              <a:gd name="connsiteX608" fmla="*/ 784220 w 1090712"/>
              <a:gd name="connsiteY608" fmla="*/ 639833 h 895572"/>
              <a:gd name="connsiteX609" fmla="*/ 780656 w 1090712"/>
              <a:gd name="connsiteY609" fmla="*/ 646485 h 895572"/>
              <a:gd name="connsiteX610" fmla="*/ 776617 w 1090712"/>
              <a:gd name="connsiteY610" fmla="*/ 653138 h 895572"/>
              <a:gd name="connsiteX611" fmla="*/ 772103 w 1090712"/>
              <a:gd name="connsiteY611" fmla="*/ 659078 h 895572"/>
              <a:gd name="connsiteX612" fmla="*/ 762361 w 1090712"/>
              <a:gd name="connsiteY612" fmla="*/ 670007 h 895572"/>
              <a:gd name="connsiteX613" fmla="*/ 757847 w 1090712"/>
              <a:gd name="connsiteY613" fmla="*/ 675947 h 895572"/>
              <a:gd name="connsiteX614" fmla="*/ 753333 w 1090712"/>
              <a:gd name="connsiteY614" fmla="*/ 682124 h 895572"/>
              <a:gd name="connsiteX615" fmla="*/ 750244 w 1090712"/>
              <a:gd name="connsiteY615" fmla="*/ 684738 h 895572"/>
              <a:gd name="connsiteX616" fmla="*/ 747155 w 1090712"/>
              <a:gd name="connsiteY616" fmla="*/ 687589 h 895572"/>
              <a:gd name="connsiteX617" fmla="*/ 744067 w 1090712"/>
              <a:gd name="connsiteY617" fmla="*/ 689252 h 895572"/>
              <a:gd name="connsiteX618" fmla="*/ 740978 w 1090712"/>
              <a:gd name="connsiteY618" fmla="*/ 690915 h 895572"/>
              <a:gd name="connsiteX619" fmla="*/ 737890 w 1090712"/>
              <a:gd name="connsiteY619" fmla="*/ 691865 h 895572"/>
              <a:gd name="connsiteX620" fmla="*/ 734801 w 1090712"/>
              <a:gd name="connsiteY620" fmla="*/ 692816 h 895572"/>
              <a:gd name="connsiteX621" fmla="*/ 731950 w 1090712"/>
              <a:gd name="connsiteY621" fmla="*/ 693291 h 895572"/>
              <a:gd name="connsiteX622" fmla="*/ 728861 w 1090712"/>
              <a:gd name="connsiteY622" fmla="*/ 693291 h 895572"/>
              <a:gd name="connsiteX623" fmla="*/ 723634 w 1090712"/>
              <a:gd name="connsiteY623" fmla="*/ 692816 h 895572"/>
              <a:gd name="connsiteX624" fmla="*/ 718169 w 1090712"/>
              <a:gd name="connsiteY624" fmla="*/ 691390 h 895572"/>
              <a:gd name="connsiteX625" fmla="*/ 713418 w 1090712"/>
              <a:gd name="connsiteY625" fmla="*/ 689727 h 895572"/>
              <a:gd name="connsiteX626" fmla="*/ 708903 w 1090712"/>
              <a:gd name="connsiteY626" fmla="*/ 687826 h 895572"/>
              <a:gd name="connsiteX627" fmla="*/ 706765 w 1090712"/>
              <a:gd name="connsiteY627" fmla="*/ 687589 h 895572"/>
              <a:gd name="connsiteX628" fmla="*/ 704864 w 1090712"/>
              <a:gd name="connsiteY628" fmla="*/ 687114 h 895572"/>
              <a:gd name="connsiteX629" fmla="*/ 703201 w 1090712"/>
              <a:gd name="connsiteY629" fmla="*/ 686163 h 895572"/>
              <a:gd name="connsiteX630" fmla="*/ 701776 w 1090712"/>
              <a:gd name="connsiteY630" fmla="*/ 684738 h 895572"/>
              <a:gd name="connsiteX631" fmla="*/ 698687 w 1090712"/>
              <a:gd name="connsiteY631" fmla="*/ 681649 h 895572"/>
              <a:gd name="connsiteX632" fmla="*/ 696549 w 1090712"/>
              <a:gd name="connsiteY632" fmla="*/ 678085 h 895572"/>
              <a:gd name="connsiteX633" fmla="*/ 694648 w 1090712"/>
              <a:gd name="connsiteY633" fmla="*/ 673571 h 895572"/>
              <a:gd name="connsiteX634" fmla="*/ 693460 w 1090712"/>
              <a:gd name="connsiteY634" fmla="*/ 668819 h 895572"/>
              <a:gd name="connsiteX635" fmla="*/ 692510 w 1090712"/>
              <a:gd name="connsiteY635" fmla="*/ 664305 h 895572"/>
              <a:gd name="connsiteX636" fmla="*/ 692510 w 1090712"/>
              <a:gd name="connsiteY636" fmla="*/ 659790 h 895572"/>
              <a:gd name="connsiteX637" fmla="*/ 692510 w 1090712"/>
              <a:gd name="connsiteY637" fmla="*/ 647436 h 895572"/>
              <a:gd name="connsiteX638" fmla="*/ 693460 w 1090712"/>
              <a:gd name="connsiteY638" fmla="*/ 635319 h 895572"/>
              <a:gd name="connsiteX639" fmla="*/ 694173 w 1090712"/>
              <a:gd name="connsiteY639" fmla="*/ 624389 h 895572"/>
              <a:gd name="connsiteX640" fmla="*/ 695598 w 1090712"/>
              <a:gd name="connsiteY640" fmla="*/ 612748 h 895572"/>
              <a:gd name="connsiteX641" fmla="*/ 699162 w 1090712"/>
              <a:gd name="connsiteY641" fmla="*/ 591364 h 895572"/>
              <a:gd name="connsiteX642" fmla="*/ 703676 w 1090712"/>
              <a:gd name="connsiteY642" fmla="*/ 570456 h 895572"/>
              <a:gd name="connsiteX643" fmla="*/ 720070 w 1090712"/>
              <a:gd name="connsiteY643" fmla="*/ 574971 h 895572"/>
              <a:gd name="connsiteX644" fmla="*/ 736939 w 1090712"/>
              <a:gd name="connsiteY644" fmla="*/ 579247 h 895572"/>
              <a:gd name="connsiteX645" fmla="*/ 770677 w 1090712"/>
              <a:gd name="connsiteY645" fmla="*/ 589226 h 895572"/>
              <a:gd name="connsiteX646" fmla="*/ 788021 w 1090712"/>
              <a:gd name="connsiteY646" fmla="*/ 593503 h 895572"/>
              <a:gd name="connsiteX647" fmla="*/ 805365 w 1090712"/>
              <a:gd name="connsiteY647" fmla="*/ 597542 h 895572"/>
              <a:gd name="connsiteX648" fmla="*/ 823660 w 1090712"/>
              <a:gd name="connsiteY648" fmla="*/ 601106 h 895572"/>
              <a:gd name="connsiteX649" fmla="*/ 841954 w 1090712"/>
              <a:gd name="connsiteY649" fmla="*/ 603719 h 895572"/>
              <a:gd name="connsiteX650" fmla="*/ 861437 w 1090712"/>
              <a:gd name="connsiteY650" fmla="*/ 606570 h 895572"/>
              <a:gd name="connsiteX651" fmla="*/ 880682 w 1090712"/>
              <a:gd name="connsiteY651" fmla="*/ 608233 h 895572"/>
              <a:gd name="connsiteX652" fmla="*/ 889948 w 1090712"/>
              <a:gd name="connsiteY652" fmla="*/ 608708 h 895572"/>
              <a:gd name="connsiteX653" fmla="*/ 898976 w 1090712"/>
              <a:gd name="connsiteY653" fmla="*/ 608708 h 895572"/>
              <a:gd name="connsiteX654" fmla="*/ 908242 w 1090712"/>
              <a:gd name="connsiteY654" fmla="*/ 608708 h 895572"/>
              <a:gd name="connsiteX655" fmla="*/ 916795 w 1090712"/>
              <a:gd name="connsiteY655" fmla="*/ 608233 h 895572"/>
              <a:gd name="connsiteX656" fmla="*/ 925586 w 1090712"/>
              <a:gd name="connsiteY656" fmla="*/ 607283 h 895572"/>
              <a:gd name="connsiteX657" fmla="*/ 934140 w 1090712"/>
              <a:gd name="connsiteY657" fmla="*/ 606095 h 895572"/>
              <a:gd name="connsiteX658" fmla="*/ 942455 w 1090712"/>
              <a:gd name="connsiteY658" fmla="*/ 604669 h 895572"/>
              <a:gd name="connsiteX659" fmla="*/ 950533 w 1090712"/>
              <a:gd name="connsiteY659" fmla="*/ 603006 h 895572"/>
              <a:gd name="connsiteX660" fmla="*/ 958611 w 1090712"/>
              <a:gd name="connsiteY660" fmla="*/ 600630 h 895572"/>
              <a:gd name="connsiteX661" fmla="*/ 966452 w 1090712"/>
              <a:gd name="connsiteY661" fmla="*/ 598017 h 895572"/>
              <a:gd name="connsiteX662" fmla="*/ 974055 w 1090712"/>
              <a:gd name="connsiteY662" fmla="*/ 595403 h 895572"/>
              <a:gd name="connsiteX663" fmla="*/ 981658 w 1090712"/>
              <a:gd name="connsiteY663" fmla="*/ 591840 h 895572"/>
              <a:gd name="connsiteX664" fmla="*/ 989261 w 1090712"/>
              <a:gd name="connsiteY664" fmla="*/ 588276 h 895572"/>
              <a:gd name="connsiteX665" fmla="*/ 996388 w 1090712"/>
              <a:gd name="connsiteY665" fmla="*/ 584237 h 895572"/>
              <a:gd name="connsiteX666" fmla="*/ 1003041 w 1090712"/>
              <a:gd name="connsiteY666" fmla="*/ 579247 h 895572"/>
              <a:gd name="connsiteX667" fmla="*/ 1009694 w 1090712"/>
              <a:gd name="connsiteY667" fmla="*/ 574495 h 895572"/>
              <a:gd name="connsiteX668" fmla="*/ 1016346 w 1090712"/>
              <a:gd name="connsiteY668" fmla="*/ 569031 h 895572"/>
              <a:gd name="connsiteX669" fmla="*/ 1022998 w 1090712"/>
              <a:gd name="connsiteY669" fmla="*/ 562853 h 895572"/>
              <a:gd name="connsiteX670" fmla="*/ 1029176 w 1090712"/>
              <a:gd name="connsiteY670" fmla="*/ 556676 h 895572"/>
              <a:gd name="connsiteX671" fmla="*/ 1035116 w 1090712"/>
              <a:gd name="connsiteY671" fmla="*/ 549548 h 895572"/>
              <a:gd name="connsiteX672" fmla="*/ 1040818 w 1090712"/>
              <a:gd name="connsiteY672" fmla="*/ 541945 h 895572"/>
              <a:gd name="connsiteX673" fmla="*/ 1046520 w 1090712"/>
              <a:gd name="connsiteY673" fmla="*/ 534342 h 895572"/>
              <a:gd name="connsiteX674" fmla="*/ 1051985 w 1090712"/>
              <a:gd name="connsiteY674" fmla="*/ 526027 h 895572"/>
              <a:gd name="connsiteX675" fmla="*/ 1056737 w 1090712"/>
              <a:gd name="connsiteY675" fmla="*/ 516523 h 895572"/>
              <a:gd name="connsiteX676" fmla="*/ 1061726 w 1090712"/>
              <a:gd name="connsiteY676" fmla="*/ 507257 h 895572"/>
              <a:gd name="connsiteX677" fmla="*/ 1066715 w 1090712"/>
              <a:gd name="connsiteY677" fmla="*/ 497041 h 895572"/>
              <a:gd name="connsiteX678" fmla="*/ 1070992 w 1090712"/>
              <a:gd name="connsiteY678" fmla="*/ 486349 h 895572"/>
              <a:gd name="connsiteX679" fmla="*/ 1075506 w 1090712"/>
              <a:gd name="connsiteY679" fmla="*/ 475182 h 895572"/>
              <a:gd name="connsiteX680" fmla="*/ 1079070 w 1090712"/>
              <a:gd name="connsiteY680" fmla="*/ 462828 h 895572"/>
              <a:gd name="connsiteX681" fmla="*/ 1082634 w 1090712"/>
              <a:gd name="connsiteY681" fmla="*/ 449998 h 895572"/>
              <a:gd name="connsiteX682" fmla="*/ 1084772 w 1090712"/>
              <a:gd name="connsiteY682" fmla="*/ 437405 h 895572"/>
              <a:gd name="connsiteX683" fmla="*/ 1087148 w 1090712"/>
              <a:gd name="connsiteY683" fmla="*/ 425050 h 895572"/>
              <a:gd name="connsiteX684" fmla="*/ 1088811 w 1090712"/>
              <a:gd name="connsiteY684" fmla="*/ 411983 h 895572"/>
              <a:gd name="connsiteX685" fmla="*/ 1089762 w 1090712"/>
              <a:gd name="connsiteY685" fmla="*/ 399628 h 895572"/>
              <a:gd name="connsiteX686" fmla="*/ 1090712 w 1090712"/>
              <a:gd name="connsiteY686" fmla="*/ 386798 h 895572"/>
              <a:gd name="connsiteX687" fmla="*/ 1090712 w 1090712"/>
              <a:gd name="connsiteY687" fmla="*/ 373731 h 895572"/>
              <a:gd name="connsiteX688" fmla="*/ 1090712 w 1090712"/>
              <a:gd name="connsiteY688" fmla="*/ 360901 h 895572"/>
              <a:gd name="connsiteX689" fmla="*/ 1089762 w 1090712"/>
              <a:gd name="connsiteY689" fmla="*/ 348071 h 895572"/>
              <a:gd name="connsiteX690" fmla="*/ 1088811 w 1090712"/>
              <a:gd name="connsiteY690" fmla="*/ 335004 h 895572"/>
              <a:gd name="connsiteX691" fmla="*/ 1088099 w 1090712"/>
              <a:gd name="connsiteY691" fmla="*/ 321698 h 895572"/>
              <a:gd name="connsiteX692" fmla="*/ 1084772 w 1090712"/>
              <a:gd name="connsiteY692" fmla="*/ 295563 h 895572"/>
              <a:gd name="connsiteX693" fmla="*/ 1080971 w 1090712"/>
              <a:gd name="connsiteY693" fmla="*/ 268478 h 895572"/>
              <a:gd name="connsiteX694" fmla="*/ 1078595 w 1090712"/>
              <a:gd name="connsiteY694" fmla="*/ 258262 h 895572"/>
              <a:gd name="connsiteX695" fmla="*/ 1075981 w 1090712"/>
              <a:gd name="connsiteY695" fmla="*/ 248283 h 895572"/>
              <a:gd name="connsiteX696" fmla="*/ 1072417 w 1090712"/>
              <a:gd name="connsiteY696" fmla="*/ 238542 h 895572"/>
              <a:gd name="connsiteX697" fmla="*/ 1069329 w 1090712"/>
              <a:gd name="connsiteY697" fmla="*/ 229275 h 895572"/>
              <a:gd name="connsiteX698" fmla="*/ 1061251 w 1090712"/>
              <a:gd name="connsiteY698" fmla="*/ 210031 h 895572"/>
              <a:gd name="connsiteX699" fmla="*/ 1053173 w 1090712"/>
              <a:gd name="connsiteY699" fmla="*/ 190073 h 895572"/>
              <a:gd name="connsiteX700" fmla="*/ 1051034 w 1090712"/>
              <a:gd name="connsiteY700" fmla="*/ 186034 h 895572"/>
              <a:gd name="connsiteX701" fmla="*/ 1048896 w 1090712"/>
              <a:gd name="connsiteY701" fmla="*/ 182470 h 895572"/>
              <a:gd name="connsiteX702" fmla="*/ 1046045 w 1090712"/>
              <a:gd name="connsiteY702" fmla="*/ 179381 h 895572"/>
              <a:gd name="connsiteX703" fmla="*/ 1043906 w 1090712"/>
              <a:gd name="connsiteY703" fmla="*/ 176768 h 895572"/>
              <a:gd name="connsiteX704" fmla="*/ 1041293 w 1090712"/>
              <a:gd name="connsiteY704" fmla="*/ 174630 h 895572"/>
              <a:gd name="connsiteX705" fmla="*/ 1038680 w 1090712"/>
              <a:gd name="connsiteY705" fmla="*/ 172729 h 895572"/>
              <a:gd name="connsiteX706" fmla="*/ 1035828 w 1090712"/>
              <a:gd name="connsiteY706" fmla="*/ 171303 h 895572"/>
              <a:gd name="connsiteX707" fmla="*/ 1032740 w 1090712"/>
              <a:gd name="connsiteY707" fmla="*/ 170591 h 895572"/>
              <a:gd name="connsiteX708" fmla="*/ 1030126 w 1090712"/>
              <a:gd name="connsiteY708" fmla="*/ 170591 h 895572"/>
              <a:gd name="connsiteX709" fmla="*/ 1027038 w 1090712"/>
              <a:gd name="connsiteY709" fmla="*/ 170591 h 895572"/>
              <a:gd name="connsiteX710" fmla="*/ 1024424 w 1090712"/>
              <a:gd name="connsiteY710" fmla="*/ 171303 h 895572"/>
              <a:gd name="connsiteX711" fmla="*/ 1021335 w 1090712"/>
              <a:gd name="connsiteY711" fmla="*/ 172729 h 895572"/>
              <a:gd name="connsiteX712" fmla="*/ 1018247 w 1090712"/>
              <a:gd name="connsiteY712" fmla="*/ 174867 h 895572"/>
              <a:gd name="connsiteX713" fmla="*/ 1014920 w 1090712"/>
              <a:gd name="connsiteY713" fmla="*/ 177718 h 895572"/>
              <a:gd name="connsiteX714" fmla="*/ 1011832 w 1090712"/>
              <a:gd name="connsiteY714" fmla="*/ 180807 h 895572"/>
              <a:gd name="connsiteX715" fmla="*/ 1008743 w 1090712"/>
              <a:gd name="connsiteY715" fmla="*/ 184846 h 895572"/>
              <a:gd name="connsiteX716" fmla="*/ 991874 w 1090712"/>
              <a:gd name="connsiteY716" fmla="*/ 201240 h 895572"/>
              <a:gd name="connsiteX717" fmla="*/ 983321 w 1090712"/>
              <a:gd name="connsiteY717" fmla="*/ 209318 h 895572"/>
              <a:gd name="connsiteX718" fmla="*/ 974530 w 1090712"/>
              <a:gd name="connsiteY718" fmla="*/ 216683 h 895572"/>
              <a:gd name="connsiteX719" fmla="*/ 965739 w 1090712"/>
              <a:gd name="connsiteY719" fmla="*/ 223811 h 895572"/>
              <a:gd name="connsiteX720" fmla="*/ 956236 w 1090712"/>
              <a:gd name="connsiteY720" fmla="*/ 230226 h 895572"/>
              <a:gd name="connsiteX721" fmla="*/ 946494 w 1090712"/>
              <a:gd name="connsiteY721" fmla="*/ 235928 h 895572"/>
              <a:gd name="connsiteX722" fmla="*/ 941505 w 1090712"/>
              <a:gd name="connsiteY722" fmla="*/ 238066 h 895572"/>
              <a:gd name="connsiteX723" fmla="*/ 936753 w 1090712"/>
              <a:gd name="connsiteY723" fmla="*/ 240442 h 895572"/>
              <a:gd name="connsiteX724" fmla="*/ 932239 w 1090712"/>
              <a:gd name="connsiteY724" fmla="*/ 242581 h 895572"/>
              <a:gd name="connsiteX725" fmla="*/ 928675 w 1090712"/>
              <a:gd name="connsiteY725" fmla="*/ 245669 h 895572"/>
              <a:gd name="connsiteX726" fmla="*/ 925111 w 1090712"/>
              <a:gd name="connsiteY726" fmla="*/ 249233 h 895572"/>
              <a:gd name="connsiteX727" fmla="*/ 922022 w 1090712"/>
              <a:gd name="connsiteY727" fmla="*/ 252797 h 895572"/>
              <a:gd name="connsiteX728" fmla="*/ 919884 w 1090712"/>
              <a:gd name="connsiteY728" fmla="*/ 257311 h 895572"/>
              <a:gd name="connsiteX729" fmla="*/ 918934 w 1090712"/>
              <a:gd name="connsiteY729" fmla="*/ 259925 h 895572"/>
              <a:gd name="connsiteX730" fmla="*/ 918459 w 1090712"/>
              <a:gd name="connsiteY730" fmla="*/ 262538 h 895572"/>
              <a:gd name="connsiteX731" fmla="*/ 918459 w 1090712"/>
              <a:gd name="connsiteY731" fmla="*/ 265389 h 895572"/>
              <a:gd name="connsiteX732" fmla="*/ 918459 w 1090712"/>
              <a:gd name="connsiteY732" fmla="*/ 268003 h 895572"/>
              <a:gd name="connsiteX733" fmla="*/ 918934 w 1090712"/>
              <a:gd name="connsiteY733" fmla="*/ 271091 h 895572"/>
              <a:gd name="connsiteX734" fmla="*/ 919884 w 1090712"/>
              <a:gd name="connsiteY734" fmla="*/ 274180 h 895572"/>
              <a:gd name="connsiteX735" fmla="*/ 921547 w 1090712"/>
              <a:gd name="connsiteY735" fmla="*/ 282258 h 895572"/>
              <a:gd name="connsiteX736" fmla="*/ 922973 w 1090712"/>
              <a:gd name="connsiteY736" fmla="*/ 290574 h 895572"/>
              <a:gd name="connsiteX737" fmla="*/ 923923 w 1090712"/>
              <a:gd name="connsiteY737" fmla="*/ 299127 h 895572"/>
              <a:gd name="connsiteX738" fmla="*/ 924161 w 1090712"/>
              <a:gd name="connsiteY738" fmla="*/ 307443 h 895572"/>
              <a:gd name="connsiteX739" fmla="*/ 924161 w 1090712"/>
              <a:gd name="connsiteY739" fmla="*/ 315996 h 895572"/>
              <a:gd name="connsiteX740" fmla="*/ 923923 w 1090712"/>
              <a:gd name="connsiteY740" fmla="*/ 324550 h 895572"/>
              <a:gd name="connsiteX741" fmla="*/ 922973 w 1090712"/>
              <a:gd name="connsiteY741" fmla="*/ 332865 h 895572"/>
              <a:gd name="connsiteX742" fmla="*/ 922022 w 1090712"/>
              <a:gd name="connsiteY742" fmla="*/ 340943 h 895572"/>
              <a:gd name="connsiteX743" fmla="*/ 920597 w 1090712"/>
              <a:gd name="connsiteY743" fmla="*/ 349259 h 895572"/>
              <a:gd name="connsiteX744" fmla="*/ 918934 w 1090712"/>
              <a:gd name="connsiteY744" fmla="*/ 357812 h 895572"/>
              <a:gd name="connsiteX745" fmla="*/ 914420 w 1090712"/>
              <a:gd name="connsiteY745" fmla="*/ 374681 h 895572"/>
              <a:gd name="connsiteX746" fmla="*/ 909192 w 1090712"/>
              <a:gd name="connsiteY746" fmla="*/ 391075 h 895572"/>
              <a:gd name="connsiteX747" fmla="*/ 903253 w 1090712"/>
              <a:gd name="connsiteY747" fmla="*/ 408182 h 895572"/>
              <a:gd name="connsiteX748" fmla="*/ 903253 w 1090712"/>
              <a:gd name="connsiteY748" fmla="*/ 397965 h 895572"/>
              <a:gd name="connsiteX749" fmla="*/ 904203 w 1090712"/>
              <a:gd name="connsiteY749" fmla="*/ 387274 h 895572"/>
              <a:gd name="connsiteX750" fmla="*/ 906104 w 1090712"/>
              <a:gd name="connsiteY750" fmla="*/ 367078 h 895572"/>
              <a:gd name="connsiteX751" fmla="*/ 907767 w 1090712"/>
              <a:gd name="connsiteY751" fmla="*/ 347596 h 895572"/>
              <a:gd name="connsiteX752" fmla="*/ 908717 w 1090712"/>
              <a:gd name="connsiteY752" fmla="*/ 338567 h 895572"/>
              <a:gd name="connsiteX753" fmla="*/ 908717 w 1090712"/>
              <a:gd name="connsiteY753" fmla="*/ 329777 h 895572"/>
              <a:gd name="connsiteX754" fmla="*/ 908717 w 1090712"/>
              <a:gd name="connsiteY754" fmla="*/ 325738 h 895572"/>
              <a:gd name="connsiteX755" fmla="*/ 907767 w 1090712"/>
              <a:gd name="connsiteY755" fmla="*/ 322649 h 895572"/>
              <a:gd name="connsiteX756" fmla="*/ 906817 w 1090712"/>
              <a:gd name="connsiteY756" fmla="*/ 319560 h 895572"/>
              <a:gd name="connsiteX757" fmla="*/ 905154 w 1090712"/>
              <a:gd name="connsiteY757" fmla="*/ 316471 h 895572"/>
              <a:gd name="connsiteX758" fmla="*/ 903728 w 1090712"/>
              <a:gd name="connsiteY758" fmla="*/ 314096 h 895572"/>
              <a:gd name="connsiteX759" fmla="*/ 901590 w 1090712"/>
              <a:gd name="connsiteY759" fmla="*/ 311957 h 895572"/>
              <a:gd name="connsiteX760" fmla="*/ 897551 w 1090712"/>
              <a:gd name="connsiteY760" fmla="*/ 307443 h 895572"/>
              <a:gd name="connsiteX761" fmla="*/ 895412 w 1090712"/>
              <a:gd name="connsiteY761" fmla="*/ 309344 h 895572"/>
              <a:gd name="connsiteX762" fmla="*/ 892561 w 1090712"/>
              <a:gd name="connsiteY762" fmla="*/ 310769 h 895572"/>
              <a:gd name="connsiteX763" fmla="*/ 887334 w 1090712"/>
              <a:gd name="connsiteY763" fmla="*/ 313383 h 895572"/>
              <a:gd name="connsiteX764" fmla="*/ 884721 w 1090712"/>
              <a:gd name="connsiteY764" fmla="*/ 314096 h 895572"/>
              <a:gd name="connsiteX765" fmla="*/ 882820 w 1090712"/>
              <a:gd name="connsiteY765" fmla="*/ 315521 h 895572"/>
              <a:gd name="connsiteX766" fmla="*/ 881632 w 1090712"/>
              <a:gd name="connsiteY766" fmla="*/ 316947 h 895572"/>
              <a:gd name="connsiteX767" fmla="*/ 881157 w 1090712"/>
              <a:gd name="connsiteY767" fmla="*/ 318610 h 895572"/>
              <a:gd name="connsiteX768" fmla="*/ 872604 w 1090712"/>
              <a:gd name="connsiteY768" fmla="*/ 331915 h 895572"/>
              <a:gd name="connsiteX769" fmla="*/ 864288 w 1090712"/>
              <a:gd name="connsiteY769" fmla="*/ 346646 h 895572"/>
              <a:gd name="connsiteX770" fmla="*/ 856210 w 1090712"/>
              <a:gd name="connsiteY770" fmla="*/ 361376 h 895572"/>
              <a:gd name="connsiteX771" fmla="*/ 847656 w 1090712"/>
              <a:gd name="connsiteY771" fmla="*/ 374681 h 895572"/>
              <a:gd name="connsiteX772" fmla="*/ 841954 w 1090712"/>
              <a:gd name="connsiteY772" fmla="*/ 374681 h 895572"/>
              <a:gd name="connsiteX773" fmla="*/ 846468 w 1090712"/>
              <a:gd name="connsiteY773" fmla="*/ 357812 h 895572"/>
              <a:gd name="connsiteX774" fmla="*/ 850508 w 1090712"/>
              <a:gd name="connsiteY774" fmla="*/ 339518 h 895572"/>
              <a:gd name="connsiteX775" fmla="*/ 854784 w 1090712"/>
              <a:gd name="connsiteY775" fmla="*/ 319560 h 895572"/>
              <a:gd name="connsiteX776" fmla="*/ 858823 w 1090712"/>
              <a:gd name="connsiteY776" fmla="*/ 296514 h 895572"/>
              <a:gd name="connsiteX777" fmla="*/ 848132 w 1090712"/>
              <a:gd name="connsiteY777" fmla="*/ 303879 h 895572"/>
              <a:gd name="connsiteX778" fmla="*/ 840054 w 1090712"/>
              <a:gd name="connsiteY778" fmla="*/ 310294 h 895572"/>
              <a:gd name="connsiteX779" fmla="*/ 833163 w 1090712"/>
              <a:gd name="connsiteY779" fmla="*/ 316947 h 895572"/>
              <a:gd name="connsiteX780" fmla="*/ 825560 w 1090712"/>
              <a:gd name="connsiteY780" fmla="*/ 324550 h 895572"/>
              <a:gd name="connsiteX781" fmla="*/ 823185 w 1090712"/>
              <a:gd name="connsiteY781" fmla="*/ 326688 h 895572"/>
              <a:gd name="connsiteX782" fmla="*/ 821522 w 1090712"/>
              <a:gd name="connsiteY782" fmla="*/ 329301 h 895572"/>
              <a:gd name="connsiteX783" fmla="*/ 817007 w 1090712"/>
              <a:gd name="connsiteY783" fmla="*/ 335954 h 895572"/>
              <a:gd name="connsiteX784" fmla="*/ 812968 w 1090712"/>
              <a:gd name="connsiteY784" fmla="*/ 344032 h 895572"/>
              <a:gd name="connsiteX785" fmla="*/ 808929 w 1090712"/>
              <a:gd name="connsiteY785" fmla="*/ 352585 h 895572"/>
              <a:gd name="connsiteX786" fmla="*/ 809880 w 1090712"/>
              <a:gd name="connsiteY786" fmla="*/ 343557 h 895572"/>
              <a:gd name="connsiteX787" fmla="*/ 811305 w 1090712"/>
              <a:gd name="connsiteY787" fmla="*/ 335479 h 895572"/>
              <a:gd name="connsiteX788" fmla="*/ 812493 w 1090712"/>
              <a:gd name="connsiteY788" fmla="*/ 328826 h 895572"/>
              <a:gd name="connsiteX789" fmla="*/ 814394 w 1090712"/>
              <a:gd name="connsiteY789" fmla="*/ 323124 h 895572"/>
              <a:gd name="connsiteX790" fmla="*/ 816532 w 1090712"/>
              <a:gd name="connsiteY790" fmla="*/ 317659 h 895572"/>
              <a:gd name="connsiteX791" fmla="*/ 819146 w 1090712"/>
              <a:gd name="connsiteY791" fmla="*/ 313383 h 895572"/>
              <a:gd name="connsiteX792" fmla="*/ 822709 w 1090712"/>
              <a:gd name="connsiteY792" fmla="*/ 309344 h 895572"/>
              <a:gd name="connsiteX793" fmla="*/ 826748 w 1090712"/>
              <a:gd name="connsiteY793" fmla="*/ 306255 h 895572"/>
              <a:gd name="connsiteX794" fmla="*/ 832213 w 1090712"/>
              <a:gd name="connsiteY794" fmla="*/ 303166 h 895572"/>
              <a:gd name="connsiteX795" fmla="*/ 838390 w 1090712"/>
              <a:gd name="connsiteY795" fmla="*/ 300315 h 895572"/>
              <a:gd name="connsiteX796" fmla="*/ 845518 w 1090712"/>
              <a:gd name="connsiteY796" fmla="*/ 298177 h 895572"/>
              <a:gd name="connsiteX797" fmla="*/ 854071 w 1090712"/>
              <a:gd name="connsiteY797" fmla="*/ 295563 h 895572"/>
              <a:gd name="connsiteX798" fmla="*/ 875217 w 1090712"/>
              <a:gd name="connsiteY798" fmla="*/ 290574 h 895572"/>
              <a:gd name="connsiteX799" fmla="*/ 903253 w 1090712"/>
              <a:gd name="connsiteY799" fmla="*/ 285347 h 895572"/>
              <a:gd name="connsiteX800" fmla="*/ 886384 w 1090712"/>
              <a:gd name="connsiteY800" fmla="*/ 268478 h 895572"/>
              <a:gd name="connsiteX801" fmla="*/ 879731 w 1090712"/>
              <a:gd name="connsiteY801" fmla="*/ 270141 h 895572"/>
              <a:gd name="connsiteX802" fmla="*/ 873079 w 1090712"/>
              <a:gd name="connsiteY802" fmla="*/ 271091 h 895572"/>
              <a:gd name="connsiteX803" fmla="*/ 867376 w 1090712"/>
              <a:gd name="connsiteY803" fmla="*/ 271567 h 895572"/>
              <a:gd name="connsiteX804" fmla="*/ 862387 w 1090712"/>
              <a:gd name="connsiteY804" fmla="*/ 271091 h 895572"/>
              <a:gd name="connsiteX805" fmla="*/ 857398 w 1090712"/>
              <a:gd name="connsiteY805" fmla="*/ 269666 h 895572"/>
              <a:gd name="connsiteX806" fmla="*/ 853596 w 1090712"/>
              <a:gd name="connsiteY806" fmla="*/ 268003 h 895572"/>
              <a:gd name="connsiteX807" fmla="*/ 849557 w 1090712"/>
              <a:gd name="connsiteY807" fmla="*/ 265627 h 895572"/>
              <a:gd name="connsiteX808" fmla="*/ 846468 w 1090712"/>
              <a:gd name="connsiteY808" fmla="*/ 262538 h 895572"/>
              <a:gd name="connsiteX809" fmla="*/ 843380 w 1090712"/>
              <a:gd name="connsiteY809" fmla="*/ 259450 h 895572"/>
              <a:gd name="connsiteX810" fmla="*/ 840529 w 1090712"/>
              <a:gd name="connsiteY810" fmla="*/ 255411 h 895572"/>
              <a:gd name="connsiteX811" fmla="*/ 838390 w 1090712"/>
              <a:gd name="connsiteY811" fmla="*/ 251134 h 895572"/>
              <a:gd name="connsiteX812" fmla="*/ 836490 w 1090712"/>
              <a:gd name="connsiteY812" fmla="*/ 246620 h 895572"/>
              <a:gd name="connsiteX813" fmla="*/ 834827 w 1090712"/>
              <a:gd name="connsiteY813" fmla="*/ 241155 h 895572"/>
              <a:gd name="connsiteX814" fmla="*/ 833401 w 1090712"/>
              <a:gd name="connsiteY814" fmla="*/ 235453 h 895572"/>
              <a:gd name="connsiteX815" fmla="*/ 831263 w 1090712"/>
              <a:gd name="connsiteY815" fmla="*/ 223336 h 895572"/>
              <a:gd name="connsiteX816" fmla="*/ 897551 w 1090712"/>
              <a:gd name="connsiteY816" fmla="*/ 206942 h 895572"/>
              <a:gd name="connsiteX817" fmla="*/ 888997 w 1090712"/>
              <a:gd name="connsiteY817" fmla="*/ 194112 h 895572"/>
              <a:gd name="connsiteX818" fmla="*/ 880682 w 1090712"/>
              <a:gd name="connsiteY818" fmla="*/ 181282 h 895572"/>
              <a:gd name="connsiteX819" fmla="*/ 871416 w 1090712"/>
              <a:gd name="connsiteY819" fmla="*/ 168690 h 895572"/>
              <a:gd name="connsiteX820" fmla="*/ 866901 w 1090712"/>
              <a:gd name="connsiteY820" fmla="*/ 162988 h 895572"/>
              <a:gd name="connsiteX821" fmla="*/ 861437 w 1090712"/>
              <a:gd name="connsiteY821" fmla="*/ 157048 h 895572"/>
              <a:gd name="connsiteX822" fmla="*/ 856210 w 1090712"/>
              <a:gd name="connsiteY822" fmla="*/ 151821 h 895572"/>
              <a:gd name="connsiteX823" fmla="*/ 850745 w 1090712"/>
              <a:gd name="connsiteY823" fmla="*/ 146831 h 895572"/>
              <a:gd name="connsiteX824" fmla="*/ 844568 w 1090712"/>
              <a:gd name="connsiteY824" fmla="*/ 142555 h 895572"/>
              <a:gd name="connsiteX825" fmla="*/ 838390 w 1090712"/>
              <a:gd name="connsiteY825" fmla="*/ 138516 h 895572"/>
              <a:gd name="connsiteX826" fmla="*/ 831738 w 1090712"/>
              <a:gd name="connsiteY826" fmla="*/ 134952 h 895572"/>
              <a:gd name="connsiteX827" fmla="*/ 824610 w 1090712"/>
              <a:gd name="connsiteY827" fmla="*/ 132338 h 895572"/>
              <a:gd name="connsiteX828" fmla="*/ 817007 w 1090712"/>
              <a:gd name="connsiteY828" fmla="*/ 129963 h 895572"/>
              <a:gd name="connsiteX829" fmla="*/ 808929 w 1090712"/>
              <a:gd name="connsiteY829" fmla="*/ 128774 h 895572"/>
              <a:gd name="connsiteX830" fmla="*/ 806791 w 1090712"/>
              <a:gd name="connsiteY830" fmla="*/ 128299 h 895572"/>
              <a:gd name="connsiteX831" fmla="*/ 804652 w 1090712"/>
              <a:gd name="connsiteY831" fmla="*/ 127824 h 895572"/>
              <a:gd name="connsiteX832" fmla="*/ 802752 w 1090712"/>
              <a:gd name="connsiteY832" fmla="*/ 126399 h 895572"/>
              <a:gd name="connsiteX833" fmla="*/ 801089 w 1090712"/>
              <a:gd name="connsiteY833" fmla="*/ 125211 h 895572"/>
              <a:gd name="connsiteX834" fmla="*/ 799663 w 1090712"/>
              <a:gd name="connsiteY834" fmla="*/ 123310 h 895572"/>
              <a:gd name="connsiteX835" fmla="*/ 798713 w 1090712"/>
              <a:gd name="connsiteY835" fmla="*/ 121647 h 895572"/>
              <a:gd name="connsiteX836" fmla="*/ 798000 w 1090712"/>
              <a:gd name="connsiteY836" fmla="*/ 119271 h 895572"/>
              <a:gd name="connsiteX837" fmla="*/ 798000 w 1090712"/>
              <a:gd name="connsiteY837" fmla="*/ 117608 h 895572"/>
              <a:gd name="connsiteX838" fmla="*/ 785408 w 1090712"/>
              <a:gd name="connsiteY838" fmla="*/ 106916 h 895572"/>
              <a:gd name="connsiteX839" fmla="*/ 772578 w 1090712"/>
              <a:gd name="connsiteY839" fmla="*/ 95749 h 895572"/>
              <a:gd name="connsiteX840" fmla="*/ 747155 w 1090712"/>
              <a:gd name="connsiteY840" fmla="*/ 72703 h 895572"/>
              <a:gd name="connsiteX841" fmla="*/ 733850 w 1090712"/>
              <a:gd name="connsiteY841" fmla="*/ 61061 h 895572"/>
              <a:gd name="connsiteX842" fmla="*/ 720545 w 1090712"/>
              <a:gd name="connsiteY842" fmla="*/ 49894 h 895572"/>
              <a:gd name="connsiteX843" fmla="*/ 706765 w 1090712"/>
              <a:gd name="connsiteY843" fmla="*/ 38728 h 895572"/>
              <a:gd name="connsiteX844" fmla="*/ 692510 w 1090712"/>
              <a:gd name="connsiteY844" fmla="*/ 28036 h 895572"/>
              <a:gd name="connsiteX845" fmla="*/ 679442 w 1090712"/>
              <a:gd name="connsiteY845" fmla="*/ 21859 h 895572"/>
              <a:gd name="connsiteX846" fmla="*/ 666137 w 1090712"/>
              <a:gd name="connsiteY846" fmla="*/ 16632 h 895572"/>
              <a:gd name="connsiteX847" fmla="*/ 652832 w 1090712"/>
              <a:gd name="connsiteY847" fmla="*/ 11642 h 895572"/>
              <a:gd name="connsiteX848" fmla="*/ 639527 w 1090712"/>
              <a:gd name="connsiteY848" fmla="*/ 7603 h 895572"/>
              <a:gd name="connsiteX849" fmla="*/ 626222 w 1090712"/>
              <a:gd name="connsiteY849" fmla="*/ 4514 h 895572"/>
              <a:gd name="connsiteX850" fmla="*/ 612917 w 1090712"/>
              <a:gd name="connsiteY850" fmla="*/ 1901 h 895572"/>
              <a:gd name="connsiteX851" fmla="*/ 599374 w 1090712"/>
              <a:gd name="connsiteY851" fmla="*/ 475 h 89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Lst>
            <a:rect l="l" t="t" r="r" b="b"/>
            <a:pathLst>
              <a:path w="1090712" h="895572">
                <a:moveTo>
                  <a:pt x="603413" y="721327"/>
                </a:moveTo>
                <a:lnTo>
                  <a:pt x="578466" y="770746"/>
                </a:lnTo>
                <a:lnTo>
                  <a:pt x="553519" y="818264"/>
                </a:lnTo>
                <a:lnTo>
                  <a:pt x="528334" y="865069"/>
                </a:lnTo>
                <a:lnTo>
                  <a:pt x="511825" y="895572"/>
                </a:lnTo>
                <a:lnTo>
                  <a:pt x="624528" y="895572"/>
                </a:lnTo>
                <a:lnTo>
                  <a:pt x="624796" y="894768"/>
                </a:lnTo>
                <a:lnTo>
                  <a:pt x="625271" y="891679"/>
                </a:lnTo>
                <a:lnTo>
                  <a:pt x="625747" y="889066"/>
                </a:lnTo>
                <a:lnTo>
                  <a:pt x="625747" y="860555"/>
                </a:lnTo>
                <a:lnTo>
                  <a:pt x="624796" y="833945"/>
                </a:lnTo>
                <a:lnTo>
                  <a:pt x="624321" y="820877"/>
                </a:lnTo>
                <a:lnTo>
                  <a:pt x="623608" y="808047"/>
                </a:lnTo>
                <a:lnTo>
                  <a:pt x="621708" y="795218"/>
                </a:lnTo>
                <a:lnTo>
                  <a:pt x="620044" y="782625"/>
                </a:lnTo>
                <a:lnTo>
                  <a:pt x="616005" y="766707"/>
                </a:lnTo>
                <a:lnTo>
                  <a:pt x="611966" y="751976"/>
                </a:lnTo>
                <a:lnTo>
                  <a:pt x="607452" y="737245"/>
                </a:lnTo>
                <a:close/>
                <a:moveTo>
                  <a:pt x="698212" y="530778"/>
                </a:moveTo>
                <a:lnTo>
                  <a:pt x="693460" y="534818"/>
                </a:lnTo>
                <a:lnTo>
                  <a:pt x="688471" y="538857"/>
                </a:lnTo>
                <a:lnTo>
                  <a:pt x="678254" y="546935"/>
                </a:lnTo>
                <a:lnTo>
                  <a:pt x="669226" y="553587"/>
                </a:lnTo>
                <a:lnTo>
                  <a:pt x="663048" y="558814"/>
                </a:lnTo>
                <a:lnTo>
                  <a:pt x="663048" y="556676"/>
                </a:lnTo>
                <a:lnTo>
                  <a:pt x="663523" y="554538"/>
                </a:lnTo>
                <a:lnTo>
                  <a:pt x="665424" y="550498"/>
                </a:lnTo>
                <a:lnTo>
                  <a:pt x="668038" y="546459"/>
                </a:lnTo>
                <a:lnTo>
                  <a:pt x="671602" y="542420"/>
                </a:lnTo>
                <a:lnTo>
                  <a:pt x="676829" y="538857"/>
                </a:lnTo>
                <a:lnTo>
                  <a:pt x="682768" y="535768"/>
                </a:lnTo>
                <a:lnTo>
                  <a:pt x="689896" y="533154"/>
                </a:lnTo>
                <a:close/>
                <a:moveTo>
                  <a:pt x="654257" y="302216"/>
                </a:moveTo>
                <a:lnTo>
                  <a:pt x="651882" y="302691"/>
                </a:lnTo>
                <a:lnTo>
                  <a:pt x="649268" y="303166"/>
                </a:lnTo>
                <a:lnTo>
                  <a:pt x="647130" y="304354"/>
                </a:lnTo>
                <a:lnTo>
                  <a:pt x="644516" y="306255"/>
                </a:lnTo>
                <a:lnTo>
                  <a:pt x="642140" y="307918"/>
                </a:lnTo>
                <a:lnTo>
                  <a:pt x="640002" y="310294"/>
                </a:lnTo>
                <a:lnTo>
                  <a:pt x="638101" y="312432"/>
                </a:lnTo>
                <a:lnTo>
                  <a:pt x="636913" y="314571"/>
                </a:lnTo>
                <a:lnTo>
                  <a:pt x="635963" y="316946"/>
                </a:lnTo>
                <a:lnTo>
                  <a:pt x="635963" y="319085"/>
                </a:lnTo>
                <a:lnTo>
                  <a:pt x="636913" y="321223"/>
                </a:lnTo>
                <a:lnTo>
                  <a:pt x="637626" y="324074"/>
                </a:lnTo>
                <a:lnTo>
                  <a:pt x="639527" y="326688"/>
                </a:lnTo>
                <a:lnTo>
                  <a:pt x="643091" y="331677"/>
                </a:lnTo>
                <a:lnTo>
                  <a:pt x="647130" y="335954"/>
                </a:lnTo>
                <a:lnTo>
                  <a:pt x="655920" y="330727"/>
                </a:lnTo>
                <a:lnTo>
                  <a:pt x="663999" y="324787"/>
                </a:lnTo>
                <a:lnTo>
                  <a:pt x="679917" y="313383"/>
                </a:lnTo>
                <a:lnTo>
                  <a:pt x="676354" y="311007"/>
                </a:lnTo>
                <a:lnTo>
                  <a:pt x="672790" y="308393"/>
                </a:lnTo>
                <a:lnTo>
                  <a:pt x="668988" y="306730"/>
                </a:lnTo>
                <a:lnTo>
                  <a:pt x="664949" y="304829"/>
                </a:lnTo>
                <a:lnTo>
                  <a:pt x="660910" y="303641"/>
                </a:lnTo>
                <a:lnTo>
                  <a:pt x="657346" y="302691"/>
                </a:lnTo>
                <a:close/>
                <a:moveTo>
                  <a:pt x="696549" y="252322"/>
                </a:moveTo>
                <a:lnTo>
                  <a:pt x="696786" y="259925"/>
                </a:lnTo>
                <a:lnTo>
                  <a:pt x="698212" y="266102"/>
                </a:lnTo>
                <a:lnTo>
                  <a:pt x="700113" y="272042"/>
                </a:lnTo>
                <a:lnTo>
                  <a:pt x="701776" y="276794"/>
                </a:lnTo>
                <a:lnTo>
                  <a:pt x="704389" y="280833"/>
                </a:lnTo>
                <a:lnTo>
                  <a:pt x="707240" y="284397"/>
                </a:lnTo>
                <a:lnTo>
                  <a:pt x="710329" y="287010"/>
                </a:lnTo>
                <a:lnTo>
                  <a:pt x="713418" y="289624"/>
                </a:lnTo>
                <a:lnTo>
                  <a:pt x="716506" y="291524"/>
                </a:lnTo>
                <a:lnTo>
                  <a:pt x="719595" y="293187"/>
                </a:lnTo>
                <a:lnTo>
                  <a:pt x="725772" y="295088"/>
                </a:lnTo>
                <a:lnTo>
                  <a:pt x="731237" y="296514"/>
                </a:lnTo>
                <a:lnTo>
                  <a:pt x="734801" y="296751"/>
                </a:lnTo>
                <a:lnTo>
                  <a:pt x="722209" y="303879"/>
                </a:lnTo>
                <a:lnTo>
                  <a:pt x="710804" y="311007"/>
                </a:lnTo>
                <a:lnTo>
                  <a:pt x="688471" y="324787"/>
                </a:lnTo>
                <a:lnTo>
                  <a:pt x="667563" y="339043"/>
                </a:lnTo>
                <a:lnTo>
                  <a:pt x="646179" y="352823"/>
                </a:lnTo>
                <a:lnTo>
                  <a:pt x="620044" y="313383"/>
                </a:lnTo>
                <a:lnTo>
                  <a:pt x="617668" y="312432"/>
                </a:lnTo>
                <a:lnTo>
                  <a:pt x="615055" y="312432"/>
                </a:lnTo>
                <a:lnTo>
                  <a:pt x="612441" y="313383"/>
                </a:lnTo>
                <a:lnTo>
                  <a:pt x="609353" y="314095"/>
                </a:lnTo>
                <a:lnTo>
                  <a:pt x="602938" y="316946"/>
                </a:lnTo>
                <a:lnTo>
                  <a:pt x="599849" y="317659"/>
                </a:lnTo>
                <a:lnTo>
                  <a:pt x="596760" y="318610"/>
                </a:lnTo>
                <a:lnTo>
                  <a:pt x="607927" y="307205"/>
                </a:lnTo>
                <a:lnTo>
                  <a:pt x="618619" y="295088"/>
                </a:lnTo>
                <a:lnTo>
                  <a:pt x="623846" y="289386"/>
                </a:lnTo>
                <a:lnTo>
                  <a:pt x="629786" y="283921"/>
                </a:lnTo>
                <a:lnTo>
                  <a:pt x="635963" y="278694"/>
                </a:lnTo>
                <a:lnTo>
                  <a:pt x="642140" y="273705"/>
                </a:lnTo>
                <a:lnTo>
                  <a:pt x="648793" y="269191"/>
                </a:lnTo>
                <a:lnTo>
                  <a:pt x="655446" y="265627"/>
                </a:lnTo>
                <a:lnTo>
                  <a:pt x="662098" y="263013"/>
                </a:lnTo>
                <a:lnTo>
                  <a:pt x="668988" y="260400"/>
                </a:lnTo>
                <a:lnTo>
                  <a:pt x="682768" y="256361"/>
                </a:lnTo>
                <a:close/>
                <a:moveTo>
                  <a:pt x="1030602" y="200289"/>
                </a:moveTo>
                <a:lnTo>
                  <a:pt x="1027513" y="207892"/>
                </a:lnTo>
                <a:lnTo>
                  <a:pt x="1023949" y="214545"/>
                </a:lnTo>
                <a:lnTo>
                  <a:pt x="1019910" y="221197"/>
                </a:lnTo>
                <a:lnTo>
                  <a:pt x="1015396" y="226899"/>
                </a:lnTo>
                <a:lnTo>
                  <a:pt x="1011119" y="232839"/>
                </a:lnTo>
                <a:lnTo>
                  <a:pt x="1006130" y="237591"/>
                </a:lnTo>
                <a:lnTo>
                  <a:pt x="1001140" y="242105"/>
                </a:lnTo>
                <a:lnTo>
                  <a:pt x="996388" y="246144"/>
                </a:lnTo>
                <a:lnTo>
                  <a:pt x="990924" y="249708"/>
                </a:lnTo>
                <a:lnTo>
                  <a:pt x="985697" y="252797"/>
                </a:lnTo>
                <a:lnTo>
                  <a:pt x="980232" y="254935"/>
                </a:lnTo>
                <a:lnTo>
                  <a:pt x="975005" y="256836"/>
                </a:lnTo>
                <a:lnTo>
                  <a:pt x="969541" y="258262"/>
                </a:lnTo>
                <a:lnTo>
                  <a:pt x="963839" y="258499"/>
                </a:lnTo>
                <a:lnTo>
                  <a:pt x="958612" y="258499"/>
                </a:lnTo>
                <a:lnTo>
                  <a:pt x="953622" y="257786"/>
                </a:lnTo>
                <a:lnTo>
                  <a:pt x="970966" y="244006"/>
                </a:lnTo>
                <a:lnTo>
                  <a:pt x="990211" y="229275"/>
                </a:lnTo>
                <a:lnTo>
                  <a:pt x="1010169" y="214069"/>
                </a:lnTo>
                <a:lnTo>
                  <a:pt x="1020385" y="206942"/>
                </a:lnTo>
                <a:close/>
                <a:moveTo>
                  <a:pt x="389581" y="176768"/>
                </a:moveTo>
                <a:lnTo>
                  <a:pt x="397422" y="177243"/>
                </a:lnTo>
                <a:lnTo>
                  <a:pt x="414766" y="178906"/>
                </a:lnTo>
                <a:lnTo>
                  <a:pt x="405500" y="179856"/>
                </a:lnTo>
                <a:lnTo>
                  <a:pt x="396946" y="181995"/>
                </a:lnTo>
                <a:lnTo>
                  <a:pt x="389581" y="184371"/>
                </a:lnTo>
                <a:lnTo>
                  <a:pt x="381978" y="186984"/>
                </a:lnTo>
                <a:lnTo>
                  <a:pt x="375326" y="190548"/>
                </a:lnTo>
                <a:lnTo>
                  <a:pt x="368911" y="194112"/>
                </a:lnTo>
                <a:lnTo>
                  <a:pt x="363208" y="198626"/>
                </a:lnTo>
                <a:lnTo>
                  <a:pt x="357981" y="202903"/>
                </a:lnTo>
                <a:lnTo>
                  <a:pt x="352517" y="208367"/>
                </a:lnTo>
                <a:lnTo>
                  <a:pt x="348003" y="214070"/>
                </a:lnTo>
                <a:lnTo>
                  <a:pt x="343726" y="220247"/>
                </a:lnTo>
                <a:lnTo>
                  <a:pt x="339687" y="226662"/>
                </a:lnTo>
                <a:lnTo>
                  <a:pt x="335648" y="233790"/>
                </a:lnTo>
                <a:lnTo>
                  <a:pt x="332559" y="240917"/>
                </a:lnTo>
                <a:lnTo>
                  <a:pt x="328995" y="248758"/>
                </a:lnTo>
                <a:lnTo>
                  <a:pt x="325907" y="256836"/>
                </a:lnTo>
                <a:lnTo>
                  <a:pt x="325432" y="252797"/>
                </a:lnTo>
                <a:lnTo>
                  <a:pt x="324956" y="248283"/>
                </a:lnTo>
                <a:lnTo>
                  <a:pt x="323056" y="239492"/>
                </a:lnTo>
                <a:lnTo>
                  <a:pt x="320917" y="229275"/>
                </a:lnTo>
                <a:lnTo>
                  <a:pt x="320442" y="223811"/>
                </a:lnTo>
                <a:lnTo>
                  <a:pt x="319967" y="217633"/>
                </a:lnTo>
                <a:lnTo>
                  <a:pt x="314740" y="217633"/>
                </a:lnTo>
                <a:lnTo>
                  <a:pt x="302148" y="243056"/>
                </a:lnTo>
                <a:lnTo>
                  <a:pt x="289793" y="267528"/>
                </a:lnTo>
                <a:lnTo>
                  <a:pt x="277438" y="291049"/>
                </a:lnTo>
                <a:lnTo>
                  <a:pt x="264371" y="312907"/>
                </a:lnTo>
                <a:lnTo>
                  <a:pt x="267459" y="295088"/>
                </a:lnTo>
                <a:lnTo>
                  <a:pt x="271023" y="279170"/>
                </a:lnTo>
                <a:lnTo>
                  <a:pt x="274587" y="263964"/>
                </a:lnTo>
                <a:lnTo>
                  <a:pt x="279101" y="250183"/>
                </a:lnTo>
                <a:lnTo>
                  <a:pt x="284091" y="238066"/>
                </a:lnTo>
                <a:lnTo>
                  <a:pt x="289318" y="226900"/>
                </a:lnTo>
                <a:lnTo>
                  <a:pt x="292406" y="221673"/>
                </a:lnTo>
                <a:lnTo>
                  <a:pt x="295495" y="217158"/>
                </a:lnTo>
                <a:lnTo>
                  <a:pt x="298584" y="212406"/>
                </a:lnTo>
                <a:lnTo>
                  <a:pt x="302148" y="208367"/>
                </a:lnTo>
                <a:lnTo>
                  <a:pt x="305711" y="204328"/>
                </a:lnTo>
                <a:lnTo>
                  <a:pt x="309275" y="200765"/>
                </a:lnTo>
                <a:lnTo>
                  <a:pt x="313314" y="197201"/>
                </a:lnTo>
                <a:lnTo>
                  <a:pt x="317354" y="194112"/>
                </a:lnTo>
                <a:lnTo>
                  <a:pt x="321868" y="191498"/>
                </a:lnTo>
                <a:lnTo>
                  <a:pt x="326382" y="188647"/>
                </a:lnTo>
                <a:lnTo>
                  <a:pt x="330659" y="186509"/>
                </a:lnTo>
                <a:lnTo>
                  <a:pt x="335648" y="184371"/>
                </a:lnTo>
                <a:lnTo>
                  <a:pt x="340637" y="182470"/>
                </a:lnTo>
                <a:lnTo>
                  <a:pt x="345864" y="181282"/>
                </a:lnTo>
                <a:lnTo>
                  <a:pt x="351091" y="179856"/>
                </a:lnTo>
                <a:lnTo>
                  <a:pt x="357031" y="178431"/>
                </a:lnTo>
                <a:lnTo>
                  <a:pt x="368911" y="177243"/>
                </a:lnTo>
                <a:lnTo>
                  <a:pt x="381978" y="176768"/>
                </a:lnTo>
                <a:close/>
                <a:moveTo>
                  <a:pt x="609353" y="174629"/>
                </a:moveTo>
                <a:lnTo>
                  <a:pt x="602463" y="180807"/>
                </a:lnTo>
                <a:lnTo>
                  <a:pt x="596285" y="187459"/>
                </a:lnTo>
                <a:lnTo>
                  <a:pt x="583931" y="201715"/>
                </a:lnTo>
                <a:lnTo>
                  <a:pt x="571101" y="215495"/>
                </a:lnTo>
                <a:lnTo>
                  <a:pt x="564686" y="222148"/>
                </a:lnTo>
                <a:lnTo>
                  <a:pt x="558508" y="228325"/>
                </a:lnTo>
                <a:lnTo>
                  <a:pt x="557558" y="223335"/>
                </a:lnTo>
                <a:lnTo>
                  <a:pt x="557083" y="219059"/>
                </a:lnTo>
                <a:lnTo>
                  <a:pt x="557083" y="215020"/>
                </a:lnTo>
                <a:lnTo>
                  <a:pt x="557558" y="210981"/>
                </a:lnTo>
                <a:lnTo>
                  <a:pt x="558508" y="207417"/>
                </a:lnTo>
                <a:lnTo>
                  <a:pt x="560409" y="203853"/>
                </a:lnTo>
                <a:lnTo>
                  <a:pt x="562072" y="200764"/>
                </a:lnTo>
                <a:lnTo>
                  <a:pt x="564686" y="197676"/>
                </a:lnTo>
                <a:lnTo>
                  <a:pt x="567774" y="194587"/>
                </a:lnTo>
                <a:lnTo>
                  <a:pt x="571813" y="191973"/>
                </a:lnTo>
                <a:lnTo>
                  <a:pt x="576328" y="188647"/>
                </a:lnTo>
                <a:lnTo>
                  <a:pt x="581317" y="186034"/>
                </a:lnTo>
                <a:lnTo>
                  <a:pt x="587019" y="183420"/>
                </a:lnTo>
                <a:lnTo>
                  <a:pt x="593672" y="180332"/>
                </a:lnTo>
                <a:close/>
                <a:moveTo>
                  <a:pt x="586544" y="0"/>
                </a:moveTo>
                <a:lnTo>
                  <a:pt x="570150" y="2851"/>
                </a:lnTo>
                <a:lnTo>
                  <a:pt x="553519" y="5940"/>
                </a:lnTo>
                <a:lnTo>
                  <a:pt x="536650" y="10454"/>
                </a:lnTo>
                <a:lnTo>
                  <a:pt x="520256" y="14731"/>
                </a:lnTo>
                <a:lnTo>
                  <a:pt x="486993" y="24472"/>
                </a:lnTo>
                <a:lnTo>
                  <a:pt x="469887" y="28986"/>
                </a:lnTo>
                <a:lnTo>
                  <a:pt x="453493" y="33500"/>
                </a:lnTo>
                <a:lnTo>
                  <a:pt x="438762" y="40153"/>
                </a:lnTo>
                <a:lnTo>
                  <a:pt x="424507" y="47281"/>
                </a:lnTo>
                <a:lnTo>
                  <a:pt x="417379" y="51320"/>
                </a:lnTo>
                <a:lnTo>
                  <a:pt x="410727" y="55834"/>
                </a:lnTo>
                <a:lnTo>
                  <a:pt x="403599" y="60111"/>
                </a:lnTo>
                <a:lnTo>
                  <a:pt x="397422" y="65100"/>
                </a:lnTo>
                <a:lnTo>
                  <a:pt x="390769" y="69852"/>
                </a:lnTo>
                <a:lnTo>
                  <a:pt x="384592" y="75792"/>
                </a:lnTo>
                <a:lnTo>
                  <a:pt x="378889" y="81494"/>
                </a:lnTo>
                <a:lnTo>
                  <a:pt x="372950" y="87671"/>
                </a:lnTo>
                <a:lnTo>
                  <a:pt x="367723" y="94324"/>
                </a:lnTo>
                <a:lnTo>
                  <a:pt x="362733" y="101452"/>
                </a:lnTo>
                <a:lnTo>
                  <a:pt x="357981" y="109055"/>
                </a:lnTo>
                <a:lnTo>
                  <a:pt x="353467" y="117608"/>
                </a:lnTo>
                <a:lnTo>
                  <a:pt x="409064" y="117608"/>
                </a:lnTo>
                <a:lnTo>
                  <a:pt x="406925" y="119271"/>
                </a:lnTo>
                <a:lnTo>
                  <a:pt x="404074" y="121647"/>
                </a:lnTo>
                <a:lnTo>
                  <a:pt x="400510" y="123310"/>
                </a:lnTo>
                <a:lnTo>
                  <a:pt x="397422" y="125211"/>
                </a:lnTo>
                <a:lnTo>
                  <a:pt x="393383" y="126399"/>
                </a:lnTo>
                <a:lnTo>
                  <a:pt x="389581" y="127824"/>
                </a:lnTo>
                <a:lnTo>
                  <a:pt x="385542" y="128299"/>
                </a:lnTo>
                <a:lnTo>
                  <a:pt x="381503" y="128774"/>
                </a:lnTo>
                <a:lnTo>
                  <a:pt x="375326" y="130438"/>
                </a:lnTo>
                <a:lnTo>
                  <a:pt x="368435" y="131863"/>
                </a:lnTo>
                <a:lnTo>
                  <a:pt x="361783" y="133051"/>
                </a:lnTo>
                <a:lnTo>
                  <a:pt x="355606" y="134001"/>
                </a:lnTo>
                <a:lnTo>
                  <a:pt x="342300" y="135427"/>
                </a:lnTo>
                <a:lnTo>
                  <a:pt x="329471" y="137090"/>
                </a:lnTo>
                <a:lnTo>
                  <a:pt x="322818" y="138040"/>
                </a:lnTo>
                <a:lnTo>
                  <a:pt x="316403" y="139704"/>
                </a:lnTo>
                <a:lnTo>
                  <a:pt x="310226" y="141604"/>
                </a:lnTo>
                <a:lnTo>
                  <a:pt x="304048" y="144218"/>
                </a:lnTo>
                <a:lnTo>
                  <a:pt x="298346" y="147307"/>
                </a:lnTo>
                <a:lnTo>
                  <a:pt x="292406" y="151346"/>
                </a:lnTo>
                <a:lnTo>
                  <a:pt x="286704" y="156335"/>
                </a:lnTo>
                <a:lnTo>
                  <a:pt x="281240" y="162037"/>
                </a:lnTo>
                <a:lnTo>
                  <a:pt x="262232" y="182945"/>
                </a:lnTo>
                <a:lnTo>
                  <a:pt x="242987" y="203378"/>
                </a:lnTo>
                <a:lnTo>
                  <a:pt x="203547" y="244006"/>
                </a:lnTo>
                <a:lnTo>
                  <a:pt x="183827" y="264439"/>
                </a:lnTo>
                <a:lnTo>
                  <a:pt x="164345" y="285822"/>
                </a:lnTo>
                <a:lnTo>
                  <a:pt x="144862" y="307443"/>
                </a:lnTo>
                <a:lnTo>
                  <a:pt x="126093" y="329777"/>
                </a:lnTo>
                <a:lnTo>
                  <a:pt x="122054" y="335004"/>
                </a:lnTo>
                <a:lnTo>
                  <a:pt x="118015" y="340468"/>
                </a:lnTo>
                <a:lnTo>
                  <a:pt x="110887" y="352110"/>
                </a:lnTo>
                <a:lnTo>
                  <a:pt x="104709" y="363514"/>
                </a:lnTo>
                <a:lnTo>
                  <a:pt x="99007" y="375156"/>
                </a:lnTo>
                <a:lnTo>
                  <a:pt x="87840" y="400103"/>
                </a:lnTo>
                <a:lnTo>
                  <a:pt x="82138" y="412458"/>
                </a:lnTo>
                <a:lnTo>
                  <a:pt x="75723" y="425050"/>
                </a:lnTo>
                <a:lnTo>
                  <a:pt x="75723" y="429802"/>
                </a:lnTo>
                <a:lnTo>
                  <a:pt x="76674" y="436217"/>
                </a:lnTo>
                <a:lnTo>
                  <a:pt x="77149" y="439306"/>
                </a:lnTo>
                <a:lnTo>
                  <a:pt x="78574" y="442395"/>
                </a:lnTo>
                <a:lnTo>
                  <a:pt x="79762" y="445008"/>
                </a:lnTo>
                <a:lnTo>
                  <a:pt x="81663" y="447147"/>
                </a:lnTo>
                <a:lnTo>
                  <a:pt x="94018" y="468055"/>
                </a:lnTo>
                <a:lnTo>
                  <a:pt x="106848" y="488963"/>
                </a:lnTo>
                <a:lnTo>
                  <a:pt x="113975" y="499654"/>
                </a:lnTo>
                <a:lnTo>
                  <a:pt x="121103" y="510346"/>
                </a:lnTo>
                <a:lnTo>
                  <a:pt x="128706" y="520562"/>
                </a:lnTo>
                <a:lnTo>
                  <a:pt x="137259" y="531254"/>
                </a:lnTo>
                <a:lnTo>
                  <a:pt x="149614" y="514385"/>
                </a:lnTo>
                <a:lnTo>
                  <a:pt x="162206" y="498466"/>
                </a:lnTo>
                <a:lnTo>
                  <a:pt x="174561" y="483260"/>
                </a:lnTo>
                <a:lnTo>
                  <a:pt x="180739" y="476133"/>
                </a:lnTo>
                <a:lnTo>
                  <a:pt x="186916" y="469480"/>
                </a:lnTo>
                <a:lnTo>
                  <a:pt x="182639" y="482310"/>
                </a:lnTo>
                <a:lnTo>
                  <a:pt x="178125" y="495615"/>
                </a:lnTo>
                <a:lnTo>
                  <a:pt x="172423" y="509871"/>
                </a:lnTo>
                <a:lnTo>
                  <a:pt x="164820" y="525552"/>
                </a:lnTo>
                <a:lnTo>
                  <a:pt x="156267" y="538381"/>
                </a:lnTo>
                <a:lnTo>
                  <a:pt x="152703" y="544559"/>
                </a:lnTo>
                <a:lnTo>
                  <a:pt x="148664" y="551449"/>
                </a:lnTo>
                <a:lnTo>
                  <a:pt x="145100" y="558339"/>
                </a:lnTo>
                <a:lnTo>
                  <a:pt x="142011" y="565467"/>
                </a:lnTo>
                <a:lnTo>
                  <a:pt x="139398" y="573070"/>
                </a:lnTo>
                <a:lnTo>
                  <a:pt x="137259" y="581623"/>
                </a:lnTo>
                <a:lnTo>
                  <a:pt x="136309" y="583761"/>
                </a:lnTo>
                <a:lnTo>
                  <a:pt x="135359" y="586137"/>
                </a:lnTo>
                <a:lnTo>
                  <a:pt x="134883" y="590889"/>
                </a:lnTo>
                <a:lnTo>
                  <a:pt x="134883" y="595879"/>
                </a:lnTo>
                <a:lnTo>
                  <a:pt x="135359" y="601106"/>
                </a:lnTo>
                <a:lnTo>
                  <a:pt x="136784" y="606095"/>
                </a:lnTo>
                <a:lnTo>
                  <a:pt x="138447" y="611322"/>
                </a:lnTo>
                <a:lnTo>
                  <a:pt x="140348" y="616311"/>
                </a:lnTo>
                <a:lnTo>
                  <a:pt x="142486" y="620826"/>
                </a:lnTo>
                <a:lnTo>
                  <a:pt x="148664" y="629616"/>
                </a:lnTo>
                <a:lnTo>
                  <a:pt x="155554" y="637219"/>
                </a:lnTo>
                <a:lnTo>
                  <a:pt x="162444" y="643872"/>
                </a:lnTo>
                <a:lnTo>
                  <a:pt x="169572" y="649099"/>
                </a:lnTo>
                <a:lnTo>
                  <a:pt x="177175" y="653613"/>
                </a:lnTo>
                <a:lnTo>
                  <a:pt x="184778" y="657177"/>
                </a:lnTo>
                <a:lnTo>
                  <a:pt x="192856" y="659553"/>
                </a:lnTo>
                <a:lnTo>
                  <a:pt x="200934" y="661216"/>
                </a:lnTo>
                <a:lnTo>
                  <a:pt x="209250" y="661691"/>
                </a:lnTo>
                <a:lnTo>
                  <a:pt x="218278" y="661691"/>
                </a:lnTo>
                <a:lnTo>
                  <a:pt x="227069" y="660266"/>
                </a:lnTo>
                <a:lnTo>
                  <a:pt x="236335" y="658603"/>
                </a:lnTo>
                <a:lnTo>
                  <a:pt x="245838" y="655514"/>
                </a:lnTo>
                <a:lnTo>
                  <a:pt x="255580" y="652425"/>
                </a:lnTo>
                <a:lnTo>
                  <a:pt x="265321" y="647911"/>
                </a:lnTo>
                <a:lnTo>
                  <a:pt x="276013" y="642922"/>
                </a:lnTo>
                <a:lnTo>
                  <a:pt x="288367" y="635081"/>
                </a:lnTo>
                <a:lnTo>
                  <a:pt x="301910" y="627478"/>
                </a:lnTo>
                <a:lnTo>
                  <a:pt x="315215" y="620350"/>
                </a:lnTo>
                <a:lnTo>
                  <a:pt x="329471" y="613698"/>
                </a:lnTo>
                <a:lnTo>
                  <a:pt x="343726" y="607283"/>
                </a:lnTo>
                <a:lnTo>
                  <a:pt x="357981" y="602056"/>
                </a:lnTo>
                <a:lnTo>
                  <a:pt x="371999" y="597066"/>
                </a:lnTo>
                <a:lnTo>
                  <a:pt x="386730" y="592790"/>
                </a:lnTo>
                <a:lnTo>
                  <a:pt x="394808" y="590414"/>
                </a:lnTo>
                <a:lnTo>
                  <a:pt x="402411" y="587325"/>
                </a:lnTo>
                <a:lnTo>
                  <a:pt x="409064" y="583761"/>
                </a:lnTo>
                <a:lnTo>
                  <a:pt x="411677" y="581623"/>
                </a:lnTo>
                <a:lnTo>
                  <a:pt x="414766" y="579247"/>
                </a:lnTo>
                <a:lnTo>
                  <a:pt x="417142" y="577109"/>
                </a:lnTo>
                <a:lnTo>
                  <a:pt x="419280" y="574495"/>
                </a:lnTo>
                <a:lnTo>
                  <a:pt x="420943" y="571407"/>
                </a:lnTo>
                <a:lnTo>
                  <a:pt x="422844" y="568318"/>
                </a:lnTo>
                <a:lnTo>
                  <a:pt x="424269" y="565229"/>
                </a:lnTo>
                <a:lnTo>
                  <a:pt x="424982" y="561665"/>
                </a:lnTo>
                <a:lnTo>
                  <a:pt x="425457" y="557626"/>
                </a:lnTo>
                <a:lnTo>
                  <a:pt x="425932" y="553587"/>
                </a:lnTo>
                <a:lnTo>
                  <a:pt x="425932" y="413884"/>
                </a:lnTo>
                <a:lnTo>
                  <a:pt x="425932" y="285347"/>
                </a:lnTo>
                <a:lnTo>
                  <a:pt x="429496" y="300078"/>
                </a:lnTo>
                <a:lnTo>
                  <a:pt x="433060" y="314096"/>
                </a:lnTo>
                <a:lnTo>
                  <a:pt x="436149" y="328826"/>
                </a:lnTo>
                <a:lnTo>
                  <a:pt x="438762" y="343082"/>
                </a:lnTo>
                <a:lnTo>
                  <a:pt x="443752" y="370642"/>
                </a:lnTo>
                <a:lnTo>
                  <a:pt x="447791" y="397015"/>
                </a:lnTo>
                <a:lnTo>
                  <a:pt x="451830" y="421962"/>
                </a:lnTo>
                <a:lnTo>
                  <a:pt x="454919" y="446434"/>
                </a:lnTo>
                <a:lnTo>
                  <a:pt x="456106" y="458313"/>
                </a:lnTo>
                <a:lnTo>
                  <a:pt x="457057" y="470430"/>
                </a:lnTo>
                <a:lnTo>
                  <a:pt x="457532" y="482310"/>
                </a:lnTo>
                <a:lnTo>
                  <a:pt x="457532" y="493952"/>
                </a:lnTo>
                <a:lnTo>
                  <a:pt x="457532" y="506069"/>
                </a:lnTo>
                <a:lnTo>
                  <a:pt x="456582" y="517473"/>
                </a:lnTo>
                <a:lnTo>
                  <a:pt x="455869" y="529116"/>
                </a:lnTo>
                <a:lnTo>
                  <a:pt x="453968" y="540757"/>
                </a:lnTo>
                <a:lnTo>
                  <a:pt x="452305" y="552162"/>
                </a:lnTo>
                <a:lnTo>
                  <a:pt x="449454" y="563804"/>
                </a:lnTo>
                <a:lnTo>
                  <a:pt x="446365" y="575446"/>
                </a:lnTo>
                <a:lnTo>
                  <a:pt x="442326" y="586850"/>
                </a:lnTo>
                <a:lnTo>
                  <a:pt x="440188" y="591364"/>
                </a:lnTo>
                <a:lnTo>
                  <a:pt x="437574" y="595403"/>
                </a:lnTo>
                <a:lnTo>
                  <a:pt x="434486" y="598967"/>
                </a:lnTo>
                <a:lnTo>
                  <a:pt x="431397" y="602531"/>
                </a:lnTo>
                <a:lnTo>
                  <a:pt x="428071" y="605145"/>
                </a:lnTo>
                <a:lnTo>
                  <a:pt x="424982" y="607283"/>
                </a:lnTo>
                <a:lnTo>
                  <a:pt x="422369" y="608708"/>
                </a:lnTo>
                <a:lnTo>
                  <a:pt x="420230" y="609659"/>
                </a:lnTo>
                <a:lnTo>
                  <a:pt x="410727" y="610847"/>
                </a:lnTo>
                <a:lnTo>
                  <a:pt x="401461" y="612748"/>
                </a:lnTo>
                <a:lnTo>
                  <a:pt x="392670" y="614886"/>
                </a:lnTo>
                <a:lnTo>
                  <a:pt x="383641" y="617262"/>
                </a:lnTo>
                <a:lnTo>
                  <a:pt x="374850" y="620350"/>
                </a:lnTo>
                <a:lnTo>
                  <a:pt x="365822" y="623914"/>
                </a:lnTo>
                <a:lnTo>
                  <a:pt x="348478" y="631042"/>
                </a:lnTo>
                <a:lnTo>
                  <a:pt x="331609" y="639358"/>
                </a:lnTo>
                <a:lnTo>
                  <a:pt x="314740" y="647911"/>
                </a:lnTo>
                <a:lnTo>
                  <a:pt x="281240" y="665255"/>
                </a:lnTo>
                <a:lnTo>
                  <a:pt x="274587" y="669294"/>
                </a:lnTo>
                <a:lnTo>
                  <a:pt x="267935" y="672858"/>
                </a:lnTo>
                <a:lnTo>
                  <a:pt x="261757" y="675947"/>
                </a:lnTo>
                <a:lnTo>
                  <a:pt x="255105" y="679035"/>
                </a:lnTo>
                <a:lnTo>
                  <a:pt x="248927" y="681174"/>
                </a:lnTo>
                <a:lnTo>
                  <a:pt x="242987" y="683075"/>
                </a:lnTo>
                <a:lnTo>
                  <a:pt x="236810" y="684738"/>
                </a:lnTo>
                <a:lnTo>
                  <a:pt x="231108" y="686163"/>
                </a:lnTo>
                <a:lnTo>
                  <a:pt x="225406" y="687114"/>
                </a:lnTo>
                <a:lnTo>
                  <a:pt x="219466" y="687589"/>
                </a:lnTo>
                <a:lnTo>
                  <a:pt x="213764" y="687589"/>
                </a:lnTo>
                <a:lnTo>
                  <a:pt x="208299" y="687589"/>
                </a:lnTo>
                <a:lnTo>
                  <a:pt x="203072" y="687114"/>
                </a:lnTo>
                <a:lnTo>
                  <a:pt x="197607" y="686163"/>
                </a:lnTo>
                <a:lnTo>
                  <a:pt x="192380" y="684738"/>
                </a:lnTo>
                <a:lnTo>
                  <a:pt x="186916" y="683550"/>
                </a:lnTo>
                <a:lnTo>
                  <a:pt x="181689" y="681649"/>
                </a:lnTo>
                <a:lnTo>
                  <a:pt x="176699" y="679986"/>
                </a:lnTo>
                <a:lnTo>
                  <a:pt x="171472" y="677610"/>
                </a:lnTo>
                <a:lnTo>
                  <a:pt x="166483" y="674996"/>
                </a:lnTo>
                <a:lnTo>
                  <a:pt x="156742" y="669294"/>
                </a:lnTo>
                <a:lnTo>
                  <a:pt x="147001" y="662167"/>
                </a:lnTo>
                <a:lnTo>
                  <a:pt x="137735" y="654564"/>
                </a:lnTo>
                <a:lnTo>
                  <a:pt x="127756" y="645535"/>
                </a:lnTo>
                <a:lnTo>
                  <a:pt x="118490" y="636269"/>
                </a:lnTo>
                <a:lnTo>
                  <a:pt x="109224" y="626053"/>
                </a:lnTo>
                <a:lnTo>
                  <a:pt x="107323" y="623914"/>
                </a:lnTo>
                <a:lnTo>
                  <a:pt x="106135" y="620350"/>
                </a:lnTo>
                <a:lnTo>
                  <a:pt x="105185" y="616311"/>
                </a:lnTo>
                <a:lnTo>
                  <a:pt x="105185" y="612272"/>
                </a:lnTo>
                <a:lnTo>
                  <a:pt x="105185" y="608233"/>
                </a:lnTo>
                <a:lnTo>
                  <a:pt x="106135" y="604194"/>
                </a:lnTo>
                <a:lnTo>
                  <a:pt x="107323" y="600630"/>
                </a:lnTo>
                <a:lnTo>
                  <a:pt x="109224" y="598017"/>
                </a:lnTo>
                <a:lnTo>
                  <a:pt x="111837" y="591840"/>
                </a:lnTo>
                <a:lnTo>
                  <a:pt x="113975" y="586137"/>
                </a:lnTo>
                <a:lnTo>
                  <a:pt x="115401" y="579722"/>
                </a:lnTo>
                <a:lnTo>
                  <a:pt x="115876" y="574020"/>
                </a:lnTo>
                <a:lnTo>
                  <a:pt x="115876" y="568318"/>
                </a:lnTo>
                <a:lnTo>
                  <a:pt x="115401" y="562378"/>
                </a:lnTo>
                <a:lnTo>
                  <a:pt x="114451" y="557151"/>
                </a:lnTo>
                <a:lnTo>
                  <a:pt x="112788" y="551449"/>
                </a:lnTo>
                <a:lnTo>
                  <a:pt x="110412" y="545984"/>
                </a:lnTo>
                <a:lnTo>
                  <a:pt x="108273" y="540757"/>
                </a:lnTo>
                <a:lnTo>
                  <a:pt x="105185" y="535293"/>
                </a:lnTo>
                <a:lnTo>
                  <a:pt x="102096" y="530066"/>
                </a:lnTo>
                <a:lnTo>
                  <a:pt x="94968" y="519374"/>
                </a:lnTo>
                <a:lnTo>
                  <a:pt x="86890" y="508683"/>
                </a:lnTo>
                <a:lnTo>
                  <a:pt x="78812" y="497991"/>
                </a:lnTo>
                <a:lnTo>
                  <a:pt x="70972" y="486824"/>
                </a:lnTo>
                <a:lnTo>
                  <a:pt x="67408" y="481122"/>
                </a:lnTo>
                <a:lnTo>
                  <a:pt x="64319" y="474707"/>
                </a:lnTo>
                <a:lnTo>
                  <a:pt x="61230" y="469005"/>
                </a:lnTo>
                <a:lnTo>
                  <a:pt x="58379" y="462828"/>
                </a:lnTo>
                <a:lnTo>
                  <a:pt x="56716" y="456175"/>
                </a:lnTo>
                <a:lnTo>
                  <a:pt x="54815" y="449998"/>
                </a:lnTo>
                <a:lnTo>
                  <a:pt x="54103" y="443345"/>
                </a:lnTo>
                <a:lnTo>
                  <a:pt x="53627" y="436455"/>
                </a:lnTo>
                <a:lnTo>
                  <a:pt x="53627" y="429327"/>
                </a:lnTo>
                <a:lnTo>
                  <a:pt x="54815" y="422675"/>
                </a:lnTo>
                <a:lnTo>
                  <a:pt x="56716" y="415547"/>
                </a:lnTo>
                <a:lnTo>
                  <a:pt x="59330" y="408182"/>
                </a:lnTo>
                <a:lnTo>
                  <a:pt x="60280" y="403192"/>
                </a:lnTo>
                <a:lnTo>
                  <a:pt x="61943" y="397965"/>
                </a:lnTo>
                <a:lnTo>
                  <a:pt x="65507" y="387986"/>
                </a:lnTo>
                <a:lnTo>
                  <a:pt x="69546" y="378720"/>
                </a:lnTo>
                <a:lnTo>
                  <a:pt x="74535" y="369929"/>
                </a:lnTo>
                <a:lnTo>
                  <a:pt x="79762" y="360901"/>
                </a:lnTo>
                <a:lnTo>
                  <a:pt x="85940" y="352585"/>
                </a:lnTo>
                <a:lnTo>
                  <a:pt x="98057" y="335479"/>
                </a:lnTo>
                <a:lnTo>
                  <a:pt x="102571" y="328113"/>
                </a:lnTo>
                <a:lnTo>
                  <a:pt x="106848" y="320986"/>
                </a:lnTo>
                <a:lnTo>
                  <a:pt x="116827" y="307205"/>
                </a:lnTo>
                <a:lnTo>
                  <a:pt x="127043" y="293188"/>
                </a:lnTo>
                <a:lnTo>
                  <a:pt x="137735" y="279407"/>
                </a:lnTo>
                <a:lnTo>
                  <a:pt x="159831" y="251847"/>
                </a:lnTo>
                <a:lnTo>
                  <a:pt x="170522" y="238066"/>
                </a:lnTo>
                <a:lnTo>
                  <a:pt x="181214" y="223336"/>
                </a:lnTo>
                <a:lnTo>
                  <a:pt x="164820" y="223336"/>
                </a:lnTo>
                <a:lnTo>
                  <a:pt x="137972" y="230226"/>
                </a:lnTo>
                <a:lnTo>
                  <a:pt x="125142" y="233790"/>
                </a:lnTo>
                <a:lnTo>
                  <a:pt x="112788" y="237591"/>
                </a:lnTo>
                <a:lnTo>
                  <a:pt x="100195" y="241630"/>
                </a:lnTo>
                <a:lnTo>
                  <a:pt x="87840" y="245669"/>
                </a:lnTo>
                <a:lnTo>
                  <a:pt x="75723" y="250183"/>
                </a:lnTo>
                <a:lnTo>
                  <a:pt x="64319" y="254935"/>
                </a:lnTo>
                <a:lnTo>
                  <a:pt x="52677" y="260400"/>
                </a:lnTo>
                <a:lnTo>
                  <a:pt x="41035" y="265627"/>
                </a:lnTo>
                <a:lnTo>
                  <a:pt x="29868" y="271567"/>
                </a:lnTo>
                <a:lnTo>
                  <a:pt x="18939" y="277744"/>
                </a:lnTo>
                <a:lnTo>
                  <a:pt x="7772" y="284397"/>
                </a:lnTo>
                <a:lnTo>
                  <a:pt x="0" y="289924"/>
                </a:lnTo>
                <a:lnTo>
                  <a:pt x="0" y="895572"/>
                </a:lnTo>
                <a:lnTo>
                  <a:pt x="125653" y="895572"/>
                </a:lnTo>
                <a:lnTo>
                  <a:pt x="127756" y="892155"/>
                </a:lnTo>
                <a:lnTo>
                  <a:pt x="131082" y="885502"/>
                </a:lnTo>
                <a:lnTo>
                  <a:pt x="133696" y="878374"/>
                </a:lnTo>
                <a:lnTo>
                  <a:pt x="135834" y="871722"/>
                </a:lnTo>
                <a:lnTo>
                  <a:pt x="137735" y="864594"/>
                </a:lnTo>
                <a:lnTo>
                  <a:pt x="138923" y="857466"/>
                </a:lnTo>
                <a:lnTo>
                  <a:pt x="140348" y="850339"/>
                </a:lnTo>
                <a:lnTo>
                  <a:pt x="141298" y="843211"/>
                </a:lnTo>
                <a:lnTo>
                  <a:pt x="142011" y="828955"/>
                </a:lnTo>
                <a:lnTo>
                  <a:pt x="142486" y="814225"/>
                </a:lnTo>
                <a:lnTo>
                  <a:pt x="142486" y="799494"/>
                </a:lnTo>
                <a:lnTo>
                  <a:pt x="142486" y="782625"/>
                </a:lnTo>
                <a:lnTo>
                  <a:pt x="142486" y="771458"/>
                </a:lnTo>
                <a:lnTo>
                  <a:pt x="143912" y="778586"/>
                </a:lnTo>
                <a:lnTo>
                  <a:pt x="145100" y="784526"/>
                </a:lnTo>
                <a:lnTo>
                  <a:pt x="147476" y="789753"/>
                </a:lnTo>
                <a:lnTo>
                  <a:pt x="149614" y="794267"/>
                </a:lnTo>
                <a:lnTo>
                  <a:pt x="152228" y="797831"/>
                </a:lnTo>
                <a:lnTo>
                  <a:pt x="155554" y="801395"/>
                </a:lnTo>
                <a:lnTo>
                  <a:pt x="158643" y="803533"/>
                </a:lnTo>
                <a:lnTo>
                  <a:pt x="162206" y="805909"/>
                </a:lnTo>
                <a:lnTo>
                  <a:pt x="165770" y="807572"/>
                </a:lnTo>
                <a:lnTo>
                  <a:pt x="169572" y="808523"/>
                </a:lnTo>
                <a:lnTo>
                  <a:pt x="174086" y="809473"/>
                </a:lnTo>
                <a:lnTo>
                  <a:pt x="178600" y="810186"/>
                </a:lnTo>
                <a:lnTo>
                  <a:pt x="187866" y="810661"/>
                </a:lnTo>
                <a:lnTo>
                  <a:pt x="198083" y="810661"/>
                </a:lnTo>
                <a:lnTo>
                  <a:pt x="236810" y="810661"/>
                </a:lnTo>
                <a:lnTo>
                  <a:pt x="249640" y="811136"/>
                </a:lnTo>
                <a:lnTo>
                  <a:pt x="263183" y="811611"/>
                </a:lnTo>
                <a:lnTo>
                  <a:pt x="270310" y="811611"/>
                </a:lnTo>
                <a:lnTo>
                  <a:pt x="276963" y="811136"/>
                </a:lnTo>
                <a:lnTo>
                  <a:pt x="283140" y="810186"/>
                </a:lnTo>
                <a:lnTo>
                  <a:pt x="289793" y="808523"/>
                </a:lnTo>
                <a:lnTo>
                  <a:pt x="295495" y="806147"/>
                </a:lnTo>
                <a:lnTo>
                  <a:pt x="301435" y="803058"/>
                </a:lnTo>
                <a:lnTo>
                  <a:pt x="304524" y="801395"/>
                </a:lnTo>
                <a:lnTo>
                  <a:pt x="307137" y="799256"/>
                </a:lnTo>
                <a:lnTo>
                  <a:pt x="309275" y="796881"/>
                </a:lnTo>
                <a:lnTo>
                  <a:pt x="312126" y="794267"/>
                </a:lnTo>
                <a:lnTo>
                  <a:pt x="314265" y="791178"/>
                </a:lnTo>
                <a:lnTo>
                  <a:pt x="316403" y="788090"/>
                </a:lnTo>
                <a:lnTo>
                  <a:pt x="318304" y="784051"/>
                </a:lnTo>
                <a:lnTo>
                  <a:pt x="319967" y="780012"/>
                </a:lnTo>
                <a:lnTo>
                  <a:pt x="321868" y="775973"/>
                </a:lnTo>
                <a:lnTo>
                  <a:pt x="323056" y="771221"/>
                </a:lnTo>
                <a:lnTo>
                  <a:pt x="324481" y="765756"/>
                </a:lnTo>
                <a:lnTo>
                  <a:pt x="325907" y="760529"/>
                </a:lnTo>
                <a:lnTo>
                  <a:pt x="325907" y="827530"/>
                </a:lnTo>
                <a:lnTo>
                  <a:pt x="310226" y="835608"/>
                </a:lnTo>
                <a:lnTo>
                  <a:pt x="295970" y="843686"/>
                </a:lnTo>
                <a:lnTo>
                  <a:pt x="282665" y="850339"/>
                </a:lnTo>
                <a:lnTo>
                  <a:pt x="276488" y="852952"/>
                </a:lnTo>
                <a:lnTo>
                  <a:pt x="270310" y="855565"/>
                </a:lnTo>
                <a:lnTo>
                  <a:pt x="266271" y="857942"/>
                </a:lnTo>
                <a:lnTo>
                  <a:pt x="262708" y="860080"/>
                </a:lnTo>
                <a:lnTo>
                  <a:pt x="259619" y="862693"/>
                </a:lnTo>
                <a:lnTo>
                  <a:pt x="256768" y="865544"/>
                </a:lnTo>
                <a:lnTo>
                  <a:pt x="254154" y="868633"/>
                </a:lnTo>
                <a:lnTo>
                  <a:pt x="252491" y="871722"/>
                </a:lnTo>
                <a:lnTo>
                  <a:pt x="250590" y="874810"/>
                </a:lnTo>
                <a:lnTo>
                  <a:pt x="249402" y="877899"/>
                </a:lnTo>
                <a:lnTo>
                  <a:pt x="248452" y="880988"/>
                </a:lnTo>
                <a:lnTo>
                  <a:pt x="247977" y="884076"/>
                </a:lnTo>
                <a:lnTo>
                  <a:pt x="247977" y="887165"/>
                </a:lnTo>
                <a:lnTo>
                  <a:pt x="248452" y="890016"/>
                </a:lnTo>
                <a:lnTo>
                  <a:pt x="249402" y="893105"/>
                </a:lnTo>
                <a:lnTo>
                  <a:pt x="250075" y="895572"/>
                </a:lnTo>
                <a:lnTo>
                  <a:pt x="474750" y="895572"/>
                </a:lnTo>
                <a:lnTo>
                  <a:pt x="475827" y="894768"/>
                </a:lnTo>
                <a:lnTo>
                  <a:pt x="486993" y="882889"/>
                </a:lnTo>
                <a:lnTo>
                  <a:pt x="497210" y="870296"/>
                </a:lnTo>
                <a:lnTo>
                  <a:pt x="506951" y="857942"/>
                </a:lnTo>
                <a:lnTo>
                  <a:pt x="515742" y="844636"/>
                </a:lnTo>
                <a:lnTo>
                  <a:pt x="523820" y="831094"/>
                </a:lnTo>
                <a:lnTo>
                  <a:pt x="531898" y="816838"/>
                </a:lnTo>
                <a:lnTo>
                  <a:pt x="539026" y="802583"/>
                </a:lnTo>
                <a:lnTo>
                  <a:pt x="545678" y="788565"/>
                </a:lnTo>
                <a:lnTo>
                  <a:pt x="552331" y="773359"/>
                </a:lnTo>
                <a:lnTo>
                  <a:pt x="558033" y="758628"/>
                </a:lnTo>
                <a:lnTo>
                  <a:pt x="563498" y="743185"/>
                </a:lnTo>
                <a:lnTo>
                  <a:pt x="568725" y="727979"/>
                </a:lnTo>
                <a:lnTo>
                  <a:pt x="573714" y="712298"/>
                </a:lnTo>
                <a:lnTo>
                  <a:pt x="577991" y="696855"/>
                </a:lnTo>
                <a:lnTo>
                  <a:pt x="586544" y="665255"/>
                </a:lnTo>
                <a:lnTo>
                  <a:pt x="586069" y="663117"/>
                </a:lnTo>
                <a:lnTo>
                  <a:pt x="584881" y="660266"/>
                </a:lnTo>
                <a:lnTo>
                  <a:pt x="582980" y="657177"/>
                </a:lnTo>
                <a:lnTo>
                  <a:pt x="580367" y="654088"/>
                </a:lnTo>
                <a:lnTo>
                  <a:pt x="574902" y="647911"/>
                </a:lnTo>
                <a:lnTo>
                  <a:pt x="570150" y="642922"/>
                </a:lnTo>
                <a:lnTo>
                  <a:pt x="565636" y="636744"/>
                </a:lnTo>
                <a:lnTo>
                  <a:pt x="560647" y="631517"/>
                </a:lnTo>
                <a:lnTo>
                  <a:pt x="555420" y="626053"/>
                </a:lnTo>
                <a:lnTo>
                  <a:pt x="550193" y="621301"/>
                </a:lnTo>
                <a:lnTo>
                  <a:pt x="544253" y="616787"/>
                </a:lnTo>
                <a:lnTo>
                  <a:pt x="538075" y="612272"/>
                </a:lnTo>
                <a:lnTo>
                  <a:pt x="525721" y="603719"/>
                </a:lnTo>
                <a:lnTo>
                  <a:pt x="563023" y="619875"/>
                </a:lnTo>
                <a:lnTo>
                  <a:pt x="581317" y="628191"/>
                </a:lnTo>
                <a:lnTo>
                  <a:pt x="599374" y="636744"/>
                </a:lnTo>
                <a:lnTo>
                  <a:pt x="607927" y="641259"/>
                </a:lnTo>
                <a:lnTo>
                  <a:pt x="616718" y="646010"/>
                </a:lnTo>
                <a:lnTo>
                  <a:pt x="625271" y="651000"/>
                </a:lnTo>
                <a:lnTo>
                  <a:pt x="633349" y="656227"/>
                </a:lnTo>
                <a:lnTo>
                  <a:pt x="641665" y="662167"/>
                </a:lnTo>
                <a:lnTo>
                  <a:pt x="649268" y="668344"/>
                </a:lnTo>
                <a:lnTo>
                  <a:pt x="656871" y="674996"/>
                </a:lnTo>
                <a:lnTo>
                  <a:pt x="664474" y="682124"/>
                </a:lnTo>
                <a:lnTo>
                  <a:pt x="668988" y="686163"/>
                </a:lnTo>
                <a:lnTo>
                  <a:pt x="672790" y="690202"/>
                </a:lnTo>
                <a:lnTo>
                  <a:pt x="677304" y="693291"/>
                </a:lnTo>
                <a:lnTo>
                  <a:pt x="682293" y="696855"/>
                </a:lnTo>
                <a:lnTo>
                  <a:pt x="686570" y="699468"/>
                </a:lnTo>
                <a:lnTo>
                  <a:pt x="691559" y="702082"/>
                </a:lnTo>
                <a:lnTo>
                  <a:pt x="696549" y="703983"/>
                </a:lnTo>
                <a:lnTo>
                  <a:pt x="701300" y="705646"/>
                </a:lnTo>
                <a:lnTo>
                  <a:pt x="706290" y="707071"/>
                </a:lnTo>
                <a:lnTo>
                  <a:pt x="711042" y="708497"/>
                </a:lnTo>
                <a:lnTo>
                  <a:pt x="716506" y="708734"/>
                </a:lnTo>
                <a:lnTo>
                  <a:pt x="721258" y="708734"/>
                </a:lnTo>
                <a:lnTo>
                  <a:pt x="726723" y="708497"/>
                </a:lnTo>
                <a:lnTo>
                  <a:pt x="731712" y="707546"/>
                </a:lnTo>
                <a:lnTo>
                  <a:pt x="736939" y="706121"/>
                </a:lnTo>
                <a:lnTo>
                  <a:pt x="742166" y="704458"/>
                </a:lnTo>
                <a:lnTo>
                  <a:pt x="749294" y="702082"/>
                </a:lnTo>
                <a:lnTo>
                  <a:pt x="756184" y="699468"/>
                </a:lnTo>
                <a:lnTo>
                  <a:pt x="762361" y="696380"/>
                </a:lnTo>
                <a:lnTo>
                  <a:pt x="768063" y="692816"/>
                </a:lnTo>
                <a:lnTo>
                  <a:pt x="773528" y="689252"/>
                </a:lnTo>
                <a:lnTo>
                  <a:pt x="778755" y="684738"/>
                </a:lnTo>
                <a:lnTo>
                  <a:pt x="783269" y="680461"/>
                </a:lnTo>
                <a:lnTo>
                  <a:pt x="787308" y="674996"/>
                </a:lnTo>
                <a:lnTo>
                  <a:pt x="791110" y="669769"/>
                </a:lnTo>
                <a:lnTo>
                  <a:pt x="794436" y="663830"/>
                </a:lnTo>
                <a:lnTo>
                  <a:pt x="797050" y="657652"/>
                </a:lnTo>
                <a:lnTo>
                  <a:pt x="799188" y="651000"/>
                </a:lnTo>
                <a:lnTo>
                  <a:pt x="801089" y="643872"/>
                </a:lnTo>
                <a:lnTo>
                  <a:pt x="802277" y="636744"/>
                </a:lnTo>
                <a:lnTo>
                  <a:pt x="803227" y="628666"/>
                </a:lnTo>
                <a:lnTo>
                  <a:pt x="803227" y="620826"/>
                </a:lnTo>
                <a:lnTo>
                  <a:pt x="801089" y="622489"/>
                </a:lnTo>
                <a:lnTo>
                  <a:pt x="798238" y="623914"/>
                </a:lnTo>
                <a:lnTo>
                  <a:pt x="793011" y="626053"/>
                </a:lnTo>
                <a:lnTo>
                  <a:pt x="790397" y="627478"/>
                </a:lnTo>
                <a:lnTo>
                  <a:pt x="788496" y="628191"/>
                </a:lnTo>
                <a:lnTo>
                  <a:pt x="787308" y="630092"/>
                </a:lnTo>
                <a:lnTo>
                  <a:pt x="786833" y="631755"/>
                </a:lnTo>
                <a:lnTo>
                  <a:pt x="785408" y="635794"/>
                </a:lnTo>
                <a:lnTo>
                  <a:pt x="784220" y="639833"/>
                </a:lnTo>
                <a:lnTo>
                  <a:pt x="780656" y="646485"/>
                </a:lnTo>
                <a:lnTo>
                  <a:pt x="776617" y="653138"/>
                </a:lnTo>
                <a:lnTo>
                  <a:pt x="772103" y="659078"/>
                </a:lnTo>
                <a:lnTo>
                  <a:pt x="762361" y="670007"/>
                </a:lnTo>
                <a:lnTo>
                  <a:pt x="757847" y="675947"/>
                </a:lnTo>
                <a:lnTo>
                  <a:pt x="753333" y="682124"/>
                </a:lnTo>
                <a:lnTo>
                  <a:pt x="750244" y="684738"/>
                </a:lnTo>
                <a:lnTo>
                  <a:pt x="747155" y="687589"/>
                </a:lnTo>
                <a:lnTo>
                  <a:pt x="744067" y="689252"/>
                </a:lnTo>
                <a:lnTo>
                  <a:pt x="740978" y="690915"/>
                </a:lnTo>
                <a:lnTo>
                  <a:pt x="737890" y="691865"/>
                </a:lnTo>
                <a:lnTo>
                  <a:pt x="734801" y="692816"/>
                </a:lnTo>
                <a:lnTo>
                  <a:pt x="731950" y="693291"/>
                </a:lnTo>
                <a:lnTo>
                  <a:pt x="728861" y="693291"/>
                </a:lnTo>
                <a:lnTo>
                  <a:pt x="723634" y="692816"/>
                </a:lnTo>
                <a:lnTo>
                  <a:pt x="718169" y="691390"/>
                </a:lnTo>
                <a:lnTo>
                  <a:pt x="713418" y="689727"/>
                </a:lnTo>
                <a:lnTo>
                  <a:pt x="708903" y="687826"/>
                </a:lnTo>
                <a:lnTo>
                  <a:pt x="706765" y="687589"/>
                </a:lnTo>
                <a:lnTo>
                  <a:pt x="704864" y="687114"/>
                </a:lnTo>
                <a:lnTo>
                  <a:pt x="703201" y="686163"/>
                </a:lnTo>
                <a:lnTo>
                  <a:pt x="701776" y="684738"/>
                </a:lnTo>
                <a:lnTo>
                  <a:pt x="698687" y="681649"/>
                </a:lnTo>
                <a:lnTo>
                  <a:pt x="696549" y="678085"/>
                </a:lnTo>
                <a:lnTo>
                  <a:pt x="694648" y="673571"/>
                </a:lnTo>
                <a:lnTo>
                  <a:pt x="693460" y="668819"/>
                </a:lnTo>
                <a:lnTo>
                  <a:pt x="692510" y="664305"/>
                </a:lnTo>
                <a:lnTo>
                  <a:pt x="692510" y="659790"/>
                </a:lnTo>
                <a:lnTo>
                  <a:pt x="692510" y="647436"/>
                </a:lnTo>
                <a:lnTo>
                  <a:pt x="693460" y="635319"/>
                </a:lnTo>
                <a:lnTo>
                  <a:pt x="694173" y="624389"/>
                </a:lnTo>
                <a:lnTo>
                  <a:pt x="695598" y="612748"/>
                </a:lnTo>
                <a:lnTo>
                  <a:pt x="699162" y="591364"/>
                </a:lnTo>
                <a:lnTo>
                  <a:pt x="703676" y="570456"/>
                </a:lnTo>
                <a:lnTo>
                  <a:pt x="720070" y="574971"/>
                </a:lnTo>
                <a:lnTo>
                  <a:pt x="736939" y="579247"/>
                </a:lnTo>
                <a:lnTo>
                  <a:pt x="770677" y="589226"/>
                </a:lnTo>
                <a:lnTo>
                  <a:pt x="788021" y="593503"/>
                </a:lnTo>
                <a:lnTo>
                  <a:pt x="805365" y="597542"/>
                </a:lnTo>
                <a:lnTo>
                  <a:pt x="823660" y="601106"/>
                </a:lnTo>
                <a:lnTo>
                  <a:pt x="841954" y="603719"/>
                </a:lnTo>
                <a:lnTo>
                  <a:pt x="861437" y="606570"/>
                </a:lnTo>
                <a:lnTo>
                  <a:pt x="880682" y="608233"/>
                </a:lnTo>
                <a:lnTo>
                  <a:pt x="889948" y="608708"/>
                </a:lnTo>
                <a:lnTo>
                  <a:pt x="898976" y="608708"/>
                </a:lnTo>
                <a:lnTo>
                  <a:pt x="908242" y="608708"/>
                </a:lnTo>
                <a:lnTo>
                  <a:pt x="916795" y="608233"/>
                </a:lnTo>
                <a:lnTo>
                  <a:pt x="925586" y="607283"/>
                </a:lnTo>
                <a:lnTo>
                  <a:pt x="934140" y="606095"/>
                </a:lnTo>
                <a:lnTo>
                  <a:pt x="942455" y="604669"/>
                </a:lnTo>
                <a:lnTo>
                  <a:pt x="950533" y="603006"/>
                </a:lnTo>
                <a:lnTo>
                  <a:pt x="958611" y="600630"/>
                </a:lnTo>
                <a:lnTo>
                  <a:pt x="966452" y="598017"/>
                </a:lnTo>
                <a:lnTo>
                  <a:pt x="974055" y="595403"/>
                </a:lnTo>
                <a:lnTo>
                  <a:pt x="981658" y="591840"/>
                </a:lnTo>
                <a:lnTo>
                  <a:pt x="989261" y="588276"/>
                </a:lnTo>
                <a:lnTo>
                  <a:pt x="996388" y="584237"/>
                </a:lnTo>
                <a:lnTo>
                  <a:pt x="1003041" y="579247"/>
                </a:lnTo>
                <a:lnTo>
                  <a:pt x="1009694" y="574495"/>
                </a:lnTo>
                <a:lnTo>
                  <a:pt x="1016346" y="569031"/>
                </a:lnTo>
                <a:lnTo>
                  <a:pt x="1022998" y="562853"/>
                </a:lnTo>
                <a:lnTo>
                  <a:pt x="1029176" y="556676"/>
                </a:lnTo>
                <a:lnTo>
                  <a:pt x="1035116" y="549548"/>
                </a:lnTo>
                <a:lnTo>
                  <a:pt x="1040818" y="541945"/>
                </a:lnTo>
                <a:lnTo>
                  <a:pt x="1046520" y="534342"/>
                </a:lnTo>
                <a:lnTo>
                  <a:pt x="1051985" y="526027"/>
                </a:lnTo>
                <a:lnTo>
                  <a:pt x="1056737" y="516523"/>
                </a:lnTo>
                <a:lnTo>
                  <a:pt x="1061726" y="507257"/>
                </a:lnTo>
                <a:lnTo>
                  <a:pt x="1066715" y="497041"/>
                </a:lnTo>
                <a:lnTo>
                  <a:pt x="1070992" y="486349"/>
                </a:lnTo>
                <a:lnTo>
                  <a:pt x="1075506" y="475182"/>
                </a:lnTo>
                <a:lnTo>
                  <a:pt x="1079070" y="462828"/>
                </a:lnTo>
                <a:lnTo>
                  <a:pt x="1082634" y="449998"/>
                </a:lnTo>
                <a:lnTo>
                  <a:pt x="1084772" y="437405"/>
                </a:lnTo>
                <a:lnTo>
                  <a:pt x="1087148" y="425050"/>
                </a:lnTo>
                <a:lnTo>
                  <a:pt x="1088811" y="411983"/>
                </a:lnTo>
                <a:lnTo>
                  <a:pt x="1089762" y="399628"/>
                </a:lnTo>
                <a:lnTo>
                  <a:pt x="1090712" y="386798"/>
                </a:lnTo>
                <a:lnTo>
                  <a:pt x="1090712" y="373731"/>
                </a:lnTo>
                <a:lnTo>
                  <a:pt x="1090712" y="360901"/>
                </a:lnTo>
                <a:lnTo>
                  <a:pt x="1089762" y="348071"/>
                </a:lnTo>
                <a:lnTo>
                  <a:pt x="1088811" y="335004"/>
                </a:lnTo>
                <a:lnTo>
                  <a:pt x="1088099" y="321698"/>
                </a:lnTo>
                <a:lnTo>
                  <a:pt x="1084772" y="295563"/>
                </a:lnTo>
                <a:lnTo>
                  <a:pt x="1080971" y="268478"/>
                </a:lnTo>
                <a:lnTo>
                  <a:pt x="1078595" y="258262"/>
                </a:lnTo>
                <a:lnTo>
                  <a:pt x="1075981" y="248283"/>
                </a:lnTo>
                <a:lnTo>
                  <a:pt x="1072417" y="238542"/>
                </a:lnTo>
                <a:lnTo>
                  <a:pt x="1069329" y="229275"/>
                </a:lnTo>
                <a:lnTo>
                  <a:pt x="1061251" y="210031"/>
                </a:lnTo>
                <a:lnTo>
                  <a:pt x="1053173" y="190073"/>
                </a:lnTo>
                <a:lnTo>
                  <a:pt x="1051034" y="186034"/>
                </a:lnTo>
                <a:lnTo>
                  <a:pt x="1048896" y="182470"/>
                </a:lnTo>
                <a:lnTo>
                  <a:pt x="1046045" y="179381"/>
                </a:lnTo>
                <a:lnTo>
                  <a:pt x="1043906" y="176768"/>
                </a:lnTo>
                <a:lnTo>
                  <a:pt x="1041293" y="174630"/>
                </a:lnTo>
                <a:lnTo>
                  <a:pt x="1038680" y="172729"/>
                </a:lnTo>
                <a:lnTo>
                  <a:pt x="1035828" y="171303"/>
                </a:lnTo>
                <a:lnTo>
                  <a:pt x="1032740" y="170591"/>
                </a:lnTo>
                <a:lnTo>
                  <a:pt x="1030126" y="170591"/>
                </a:lnTo>
                <a:lnTo>
                  <a:pt x="1027038" y="170591"/>
                </a:lnTo>
                <a:lnTo>
                  <a:pt x="1024424" y="171303"/>
                </a:lnTo>
                <a:lnTo>
                  <a:pt x="1021335" y="172729"/>
                </a:lnTo>
                <a:lnTo>
                  <a:pt x="1018247" y="174867"/>
                </a:lnTo>
                <a:lnTo>
                  <a:pt x="1014920" y="177718"/>
                </a:lnTo>
                <a:lnTo>
                  <a:pt x="1011832" y="180807"/>
                </a:lnTo>
                <a:lnTo>
                  <a:pt x="1008743" y="184846"/>
                </a:lnTo>
                <a:lnTo>
                  <a:pt x="991874" y="201240"/>
                </a:lnTo>
                <a:lnTo>
                  <a:pt x="983321" y="209318"/>
                </a:lnTo>
                <a:lnTo>
                  <a:pt x="974530" y="216683"/>
                </a:lnTo>
                <a:lnTo>
                  <a:pt x="965739" y="223811"/>
                </a:lnTo>
                <a:lnTo>
                  <a:pt x="956236" y="230226"/>
                </a:lnTo>
                <a:lnTo>
                  <a:pt x="946494" y="235928"/>
                </a:lnTo>
                <a:lnTo>
                  <a:pt x="941505" y="238066"/>
                </a:lnTo>
                <a:lnTo>
                  <a:pt x="936753" y="240442"/>
                </a:lnTo>
                <a:lnTo>
                  <a:pt x="932239" y="242581"/>
                </a:lnTo>
                <a:lnTo>
                  <a:pt x="928675" y="245669"/>
                </a:lnTo>
                <a:lnTo>
                  <a:pt x="925111" y="249233"/>
                </a:lnTo>
                <a:lnTo>
                  <a:pt x="922022" y="252797"/>
                </a:lnTo>
                <a:lnTo>
                  <a:pt x="919884" y="257311"/>
                </a:lnTo>
                <a:lnTo>
                  <a:pt x="918934" y="259925"/>
                </a:lnTo>
                <a:lnTo>
                  <a:pt x="918459" y="262538"/>
                </a:lnTo>
                <a:lnTo>
                  <a:pt x="918459" y="265389"/>
                </a:lnTo>
                <a:lnTo>
                  <a:pt x="918459" y="268003"/>
                </a:lnTo>
                <a:lnTo>
                  <a:pt x="918934" y="271091"/>
                </a:lnTo>
                <a:lnTo>
                  <a:pt x="919884" y="274180"/>
                </a:lnTo>
                <a:lnTo>
                  <a:pt x="921547" y="282258"/>
                </a:lnTo>
                <a:lnTo>
                  <a:pt x="922973" y="290574"/>
                </a:lnTo>
                <a:lnTo>
                  <a:pt x="923923" y="299127"/>
                </a:lnTo>
                <a:lnTo>
                  <a:pt x="924161" y="307443"/>
                </a:lnTo>
                <a:lnTo>
                  <a:pt x="924161" y="315996"/>
                </a:lnTo>
                <a:lnTo>
                  <a:pt x="923923" y="324550"/>
                </a:lnTo>
                <a:lnTo>
                  <a:pt x="922973" y="332865"/>
                </a:lnTo>
                <a:lnTo>
                  <a:pt x="922022" y="340943"/>
                </a:lnTo>
                <a:lnTo>
                  <a:pt x="920597" y="349259"/>
                </a:lnTo>
                <a:lnTo>
                  <a:pt x="918934" y="357812"/>
                </a:lnTo>
                <a:lnTo>
                  <a:pt x="914420" y="374681"/>
                </a:lnTo>
                <a:lnTo>
                  <a:pt x="909192" y="391075"/>
                </a:lnTo>
                <a:lnTo>
                  <a:pt x="903253" y="408182"/>
                </a:lnTo>
                <a:lnTo>
                  <a:pt x="903253" y="397965"/>
                </a:lnTo>
                <a:lnTo>
                  <a:pt x="904203" y="387274"/>
                </a:lnTo>
                <a:lnTo>
                  <a:pt x="906104" y="367078"/>
                </a:lnTo>
                <a:lnTo>
                  <a:pt x="907767" y="347596"/>
                </a:lnTo>
                <a:lnTo>
                  <a:pt x="908717" y="338567"/>
                </a:lnTo>
                <a:lnTo>
                  <a:pt x="908717" y="329777"/>
                </a:lnTo>
                <a:lnTo>
                  <a:pt x="908717" y="325738"/>
                </a:lnTo>
                <a:lnTo>
                  <a:pt x="907767" y="322649"/>
                </a:lnTo>
                <a:lnTo>
                  <a:pt x="906817" y="319560"/>
                </a:lnTo>
                <a:lnTo>
                  <a:pt x="905154" y="316471"/>
                </a:lnTo>
                <a:lnTo>
                  <a:pt x="903728" y="314096"/>
                </a:lnTo>
                <a:lnTo>
                  <a:pt x="901590" y="311957"/>
                </a:lnTo>
                <a:lnTo>
                  <a:pt x="897551" y="307443"/>
                </a:lnTo>
                <a:lnTo>
                  <a:pt x="895412" y="309344"/>
                </a:lnTo>
                <a:lnTo>
                  <a:pt x="892561" y="310769"/>
                </a:lnTo>
                <a:lnTo>
                  <a:pt x="887334" y="313383"/>
                </a:lnTo>
                <a:lnTo>
                  <a:pt x="884721" y="314096"/>
                </a:lnTo>
                <a:lnTo>
                  <a:pt x="882820" y="315521"/>
                </a:lnTo>
                <a:lnTo>
                  <a:pt x="881632" y="316947"/>
                </a:lnTo>
                <a:lnTo>
                  <a:pt x="881157" y="318610"/>
                </a:lnTo>
                <a:lnTo>
                  <a:pt x="872604" y="331915"/>
                </a:lnTo>
                <a:lnTo>
                  <a:pt x="864288" y="346646"/>
                </a:lnTo>
                <a:lnTo>
                  <a:pt x="856210" y="361376"/>
                </a:lnTo>
                <a:lnTo>
                  <a:pt x="847656" y="374681"/>
                </a:lnTo>
                <a:lnTo>
                  <a:pt x="841954" y="374681"/>
                </a:lnTo>
                <a:lnTo>
                  <a:pt x="846468" y="357812"/>
                </a:lnTo>
                <a:lnTo>
                  <a:pt x="850508" y="339518"/>
                </a:lnTo>
                <a:lnTo>
                  <a:pt x="854784" y="319560"/>
                </a:lnTo>
                <a:lnTo>
                  <a:pt x="858823" y="296514"/>
                </a:lnTo>
                <a:lnTo>
                  <a:pt x="848132" y="303879"/>
                </a:lnTo>
                <a:lnTo>
                  <a:pt x="840054" y="310294"/>
                </a:lnTo>
                <a:lnTo>
                  <a:pt x="833163" y="316947"/>
                </a:lnTo>
                <a:lnTo>
                  <a:pt x="825560" y="324550"/>
                </a:lnTo>
                <a:lnTo>
                  <a:pt x="823185" y="326688"/>
                </a:lnTo>
                <a:lnTo>
                  <a:pt x="821522" y="329301"/>
                </a:lnTo>
                <a:lnTo>
                  <a:pt x="817007" y="335954"/>
                </a:lnTo>
                <a:lnTo>
                  <a:pt x="812968" y="344032"/>
                </a:lnTo>
                <a:lnTo>
                  <a:pt x="808929" y="352585"/>
                </a:lnTo>
                <a:lnTo>
                  <a:pt x="809880" y="343557"/>
                </a:lnTo>
                <a:lnTo>
                  <a:pt x="811305" y="335479"/>
                </a:lnTo>
                <a:lnTo>
                  <a:pt x="812493" y="328826"/>
                </a:lnTo>
                <a:lnTo>
                  <a:pt x="814394" y="323124"/>
                </a:lnTo>
                <a:lnTo>
                  <a:pt x="816532" y="317659"/>
                </a:lnTo>
                <a:lnTo>
                  <a:pt x="819146" y="313383"/>
                </a:lnTo>
                <a:lnTo>
                  <a:pt x="822709" y="309344"/>
                </a:lnTo>
                <a:lnTo>
                  <a:pt x="826748" y="306255"/>
                </a:lnTo>
                <a:lnTo>
                  <a:pt x="832213" y="303166"/>
                </a:lnTo>
                <a:lnTo>
                  <a:pt x="838390" y="300315"/>
                </a:lnTo>
                <a:lnTo>
                  <a:pt x="845518" y="298177"/>
                </a:lnTo>
                <a:lnTo>
                  <a:pt x="854071" y="295563"/>
                </a:lnTo>
                <a:lnTo>
                  <a:pt x="875217" y="290574"/>
                </a:lnTo>
                <a:lnTo>
                  <a:pt x="903253" y="285347"/>
                </a:lnTo>
                <a:lnTo>
                  <a:pt x="886384" y="268478"/>
                </a:lnTo>
                <a:lnTo>
                  <a:pt x="879731" y="270141"/>
                </a:lnTo>
                <a:lnTo>
                  <a:pt x="873079" y="271091"/>
                </a:lnTo>
                <a:lnTo>
                  <a:pt x="867376" y="271567"/>
                </a:lnTo>
                <a:lnTo>
                  <a:pt x="862387" y="271091"/>
                </a:lnTo>
                <a:lnTo>
                  <a:pt x="857398" y="269666"/>
                </a:lnTo>
                <a:lnTo>
                  <a:pt x="853596" y="268003"/>
                </a:lnTo>
                <a:lnTo>
                  <a:pt x="849557" y="265627"/>
                </a:lnTo>
                <a:lnTo>
                  <a:pt x="846468" y="262538"/>
                </a:lnTo>
                <a:lnTo>
                  <a:pt x="843380" y="259450"/>
                </a:lnTo>
                <a:lnTo>
                  <a:pt x="840529" y="255411"/>
                </a:lnTo>
                <a:lnTo>
                  <a:pt x="838390" y="251134"/>
                </a:lnTo>
                <a:lnTo>
                  <a:pt x="836490" y="246620"/>
                </a:lnTo>
                <a:lnTo>
                  <a:pt x="834827" y="241155"/>
                </a:lnTo>
                <a:lnTo>
                  <a:pt x="833401" y="235453"/>
                </a:lnTo>
                <a:lnTo>
                  <a:pt x="831263" y="223336"/>
                </a:lnTo>
                <a:lnTo>
                  <a:pt x="897551" y="206942"/>
                </a:lnTo>
                <a:lnTo>
                  <a:pt x="888997" y="194112"/>
                </a:lnTo>
                <a:lnTo>
                  <a:pt x="880682" y="181282"/>
                </a:lnTo>
                <a:lnTo>
                  <a:pt x="871416" y="168690"/>
                </a:lnTo>
                <a:lnTo>
                  <a:pt x="866901" y="162988"/>
                </a:lnTo>
                <a:lnTo>
                  <a:pt x="861437" y="157048"/>
                </a:lnTo>
                <a:lnTo>
                  <a:pt x="856210" y="151821"/>
                </a:lnTo>
                <a:lnTo>
                  <a:pt x="850745" y="146831"/>
                </a:lnTo>
                <a:lnTo>
                  <a:pt x="844568" y="142555"/>
                </a:lnTo>
                <a:lnTo>
                  <a:pt x="838390" y="138516"/>
                </a:lnTo>
                <a:lnTo>
                  <a:pt x="831738" y="134952"/>
                </a:lnTo>
                <a:lnTo>
                  <a:pt x="824610" y="132338"/>
                </a:lnTo>
                <a:lnTo>
                  <a:pt x="817007" y="129963"/>
                </a:lnTo>
                <a:lnTo>
                  <a:pt x="808929" y="128774"/>
                </a:lnTo>
                <a:lnTo>
                  <a:pt x="806791" y="128299"/>
                </a:lnTo>
                <a:lnTo>
                  <a:pt x="804652" y="127824"/>
                </a:lnTo>
                <a:lnTo>
                  <a:pt x="802752" y="126399"/>
                </a:lnTo>
                <a:lnTo>
                  <a:pt x="801089" y="125211"/>
                </a:lnTo>
                <a:lnTo>
                  <a:pt x="799663" y="123310"/>
                </a:lnTo>
                <a:lnTo>
                  <a:pt x="798713" y="121647"/>
                </a:lnTo>
                <a:lnTo>
                  <a:pt x="798000" y="119271"/>
                </a:lnTo>
                <a:lnTo>
                  <a:pt x="798000" y="117608"/>
                </a:lnTo>
                <a:lnTo>
                  <a:pt x="785408" y="106916"/>
                </a:lnTo>
                <a:lnTo>
                  <a:pt x="772578" y="95749"/>
                </a:lnTo>
                <a:lnTo>
                  <a:pt x="747155" y="72703"/>
                </a:lnTo>
                <a:lnTo>
                  <a:pt x="733850" y="61061"/>
                </a:lnTo>
                <a:lnTo>
                  <a:pt x="720545" y="49894"/>
                </a:lnTo>
                <a:lnTo>
                  <a:pt x="706765" y="38728"/>
                </a:lnTo>
                <a:lnTo>
                  <a:pt x="692510" y="28036"/>
                </a:lnTo>
                <a:lnTo>
                  <a:pt x="679442" y="21859"/>
                </a:lnTo>
                <a:lnTo>
                  <a:pt x="666137" y="16632"/>
                </a:lnTo>
                <a:lnTo>
                  <a:pt x="652832" y="11642"/>
                </a:lnTo>
                <a:lnTo>
                  <a:pt x="639527" y="7603"/>
                </a:lnTo>
                <a:lnTo>
                  <a:pt x="626222" y="4514"/>
                </a:lnTo>
                <a:lnTo>
                  <a:pt x="612917" y="1901"/>
                </a:lnTo>
                <a:lnTo>
                  <a:pt x="599374" y="475"/>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IN"/>
          </a:p>
        </p:txBody>
      </p:sp>
    </p:spTree>
    <p:extLst>
      <p:ext uri="{BB962C8B-B14F-4D97-AF65-F5344CB8AC3E}">
        <p14:creationId xmlns:p14="http://schemas.microsoft.com/office/powerpoint/2010/main" val="129462112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22" presetClass="entr" presetSubtype="8" fill="hold" nodeType="withEffect">
                                  <p:stCondLst>
                                    <p:cond delay="0"/>
                                  </p:stCondLst>
                                  <p:childTnLst>
                                    <p:set>
                                      <p:cBhvr>
                                        <p:cTn id="9" dur="1" fill="hold">
                                          <p:stCondLst>
                                            <p:cond delay="0"/>
                                          </p:stCondLst>
                                        </p:cTn>
                                        <p:tgtEl>
                                          <p:spTgt spid="17">
                                            <p:txEl>
                                              <p:pRg st="0" end="0"/>
                                            </p:txEl>
                                          </p:spTgt>
                                        </p:tgtEl>
                                        <p:attrNameLst>
                                          <p:attrName>style.visibility</p:attrName>
                                        </p:attrNameLst>
                                      </p:cBhvr>
                                      <p:to>
                                        <p:strVal val="visible"/>
                                      </p:to>
                                    </p:set>
                                    <p:animEffect transition="in" filter="wipe(left)">
                                      <p:cBhvr>
                                        <p:cTn id="10" dur="500"/>
                                        <p:tgtEl>
                                          <p:spTgt spid="1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22" presetClass="entr" presetSubtype="8" fill="hold" nodeType="withEffect">
                                  <p:stCondLst>
                                    <p:cond delay="0"/>
                                  </p:stCondLst>
                                  <p:childTnLst>
                                    <p:set>
                                      <p:cBhvr>
                                        <p:cTn id="17" dur="1" fill="hold">
                                          <p:stCondLst>
                                            <p:cond delay="0"/>
                                          </p:stCondLst>
                                        </p:cTn>
                                        <p:tgtEl>
                                          <p:spTgt spid="17">
                                            <p:txEl>
                                              <p:pRg st="1" end="1"/>
                                            </p:txEl>
                                          </p:spTgt>
                                        </p:tgtEl>
                                        <p:attrNameLst>
                                          <p:attrName>style.visibility</p:attrName>
                                        </p:attrNameLst>
                                      </p:cBhvr>
                                      <p:to>
                                        <p:strVal val="visible"/>
                                      </p:to>
                                    </p:set>
                                    <p:animEffect transition="in" filter="wipe(left)">
                                      <p:cBhvr>
                                        <p:cTn id="18" dur="500"/>
                                        <p:tgtEl>
                                          <p:spTgt spid="17">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a:xfrm>
            <a:off x="1015834" y="7107639"/>
            <a:ext cx="11889564" cy="2059025"/>
          </a:xfrm>
          <a:prstGeom prst="rect">
            <a:avLst/>
          </a:prstGeom>
        </p:spPr>
        <p:txBody>
          <a:bodyPr/>
          <a:lstStyle>
            <a:lvl1pPr marL="342900" indent="-342900" algn="l" defTabSz="931863" rtl="0" fontAlgn="base">
              <a:lnSpc>
                <a:spcPct val="90000"/>
              </a:lnSpc>
              <a:spcBef>
                <a:spcPct val="20000"/>
              </a:spcBef>
              <a:spcAft>
                <a:spcPct val="0"/>
              </a:spcAft>
              <a:buSzPct val="90000"/>
              <a:buFont typeface="Arial" charset="0"/>
              <a:buChar char="•"/>
              <a:defRPr sz="4000" kern="1200">
                <a:solidFill>
                  <a:schemeClr val="tx2"/>
                </a:solidFill>
                <a:latin typeface="+mj-lt"/>
                <a:ea typeface="ＭＳ Ｐゴシック" charset="0"/>
                <a:cs typeface="ＭＳ Ｐゴシック" charset="0"/>
              </a:defRPr>
            </a:lvl1pPr>
            <a:lvl2pPr marL="584200" indent="-241300" algn="l" defTabSz="931863" rtl="0" fontAlgn="base">
              <a:lnSpc>
                <a:spcPct val="90000"/>
              </a:lnSpc>
              <a:spcBef>
                <a:spcPct val="20000"/>
              </a:spcBef>
              <a:spcAft>
                <a:spcPct val="0"/>
              </a:spcAft>
              <a:buSzPct val="90000"/>
              <a:buFont typeface="Arial" charset="0"/>
              <a:buChar char="•"/>
              <a:defRPr sz="2400" kern="1200">
                <a:solidFill>
                  <a:schemeClr val="tx2"/>
                </a:solidFill>
                <a:latin typeface="+mn-lt"/>
                <a:ea typeface="ＭＳ Ｐゴシック" charset="0"/>
                <a:cs typeface="+mn-cs"/>
              </a:defRPr>
            </a:lvl2pPr>
            <a:lvl3pPr marL="800100" indent="-228600" algn="l" defTabSz="931863" rtl="0" fontAlgn="base">
              <a:lnSpc>
                <a:spcPct val="90000"/>
              </a:lnSpc>
              <a:spcBef>
                <a:spcPct val="20000"/>
              </a:spcBef>
              <a:spcAft>
                <a:spcPct val="0"/>
              </a:spcAft>
              <a:buSzPct val="90000"/>
              <a:buFont typeface="Arial" charset="0"/>
              <a:buChar char="•"/>
              <a:defRPr sz="2000" kern="1200">
                <a:solidFill>
                  <a:schemeClr val="tx2"/>
                </a:solidFill>
                <a:latin typeface="+mn-lt"/>
                <a:ea typeface="ＭＳ Ｐゴシック" charset="0"/>
                <a:cs typeface="+mn-cs"/>
              </a:defRPr>
            </a:lvl3pPr>
            <a:lvl4pPr marL="1028700" indent="-228600" algn="l" defTabSz="931863" rtl="0" fontAlgn="base">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4pPr>
            <a:lvl5pPr marL="1257300" indent="-228600" algn="l" defTabSz="931863" rtl="0" fontAlgn="base">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3200" dirty="0">
              <a:gradFill>
                <a:gsLst>
                  <a:gs pos="1250">
                    <a:schemeClr val="tx1"/>
                  </a:gs>
                  <a:gs pos="100000">
                    <a:schemeClr val="tx1"/>
                  </a:gs>
                </a:gsLst>
                <a:lin ang="5400000" scaled="0"/>
              </a:gradFill>
              <a:cs typeface="Segoe UI Semibold" panose="020B0702040204020203" pitchFamily="34" charset="0"/>
            </a:endParaRPr>
          </a:p>
          <a:p>
            <a:endParaRPr lang="en-US" dirty="0"/>
          </a:p>
          <a:p>
            <a:endParaRPr lang="en-US" sz="1800" dirty="0" smtClean="0">
              <a:gradFill>
                <a:gsLst>
                  <a:gs pos="1250">
                    <a:schemeClr val="tx1"/>
                  </a:gs>
                  <a:gs pos="100000">
                    <a:schemeClr val="tx1"/>
                  </a:gs>
                </a:gsLst>
                <a:lin ang="5400000" scaled="0"/>
              </a:gradFill>
              <a:cs typeface="Segoe UI Semibold" panose="020B0702040204020203" pitchFamily="34" charset="0"/>
            </a:endParaRPr>
          </a:p>
          <a:p>
            <a:endParaRPr lang="en-US" dirty="0" smtClean="0"/>
          </a:p>
        </p:txBody>
      </p:sp>
      <p:grpSp>
        <p:nvGrpSpPr>
          <p:cNvPr id="4" name="Group 3"/>
          <p:cNvGrpSpPr/>
          <p:nvPr/>
        </p:nvGrpSpPr>
        <p:grpSpPr>
          <a:xfrm>
            <a:off x="287338" y="1886495"/>
            <a:ext cx="3660775" cy="3660775"/>
            <a:chOff x="287338" y="1208087"/>
            <a:chExt cx="3660775" cy="3660775"/>
          </a:xfrm>
        </p:grpSpPr>
        <p:sp>
          <p:nvSpPr>
            <p:cNvPr id="9" name="Rectangle 8"/>
            <p:cNvSpPr/>
            <p:nvPr/>
          </p:nvSpPr>
          <p:spPr bwMode="auto">
            <a:xfrm>
              <a:off x="287338" y="1208087"/>
              <a:ext cx="3660775" cy="36607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algn="l" defTabSz="914099" fontAlgn="base">
                <a:spcBef>
                  <a:spcPct val="0"/>
                </a:spcBef>
                <a:spcAft>
                  <a:spcPct val="0"/>
                </a:spcAft>
                <a:tabLst>
                  <a:tab pos="287338" algn="l"/>
                </a:tabLst>
              </a:pPr>
              <a:r>
                <a:rPr lang="en-US" sz="2400" dirty="0" smtClean="0">
                  <a:gradFill>
                    <a:gsLst>
                      <a:gs pos="0">
                        <a:srgbClr val="FFFFFF"/>
                      </a:gs>
                      <a:gs pos="100000">
                        <a:srgbClr val="FFFFFF"/>
                      </a:gs>
                    </a:gsLst>
                    <a:lin ang="5400000" scaled="0"/>
                  </a:gradFill>
                </a:rPr>
                <a:t>Up-front HW costs</a:t>
              </a:r>
            </a:p>
          </p:txBody>
        </p:sp>
        <p:grpSp>
          <p:nvGrpSpPr>
            <p:cNvPr id="10" name="Group 9"/>
            <p:cNvGrpSpPr/>
            <p:nvPr/>
          </p:nvGrpSpPr>
          <p:grpSpPr>
            <a:xfrm>
              <a:off x="590814" y="1363530"/>
              <a:ext cx="2880528" cy="2697084"/>
              <a:chOff x="734217" y="1544936"/>
              <a:chExt cx="2908508" cy="2723282"/>
            </a:xfrm>
          </p:grpSpPr>
          <p:pic>
            <p:nvPicPr>
              <p:cNvPr id="12"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734217" y="2052630"/>
                <a:ext cx="1061892" cy="1415488"/>
              </a:xfrm>
              <a:prstGeom prst="rect">
                <a:avLst/>
              </a:prstGeom>
              <a:noFill/>
            </p:spPr>
          </p:pic>
          <p:pic>
            <p:nvPicPr>
              <p:cNvPr id="14"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1225887" y="2852730"/>
                <a:ext cx="1061892" cy="1415488"/>
              </a:xfrm>
              <a:prstGeom prst="rect">
                <a:avLst/>
              </a:prstGeom>
              <a:noFill/>
            </p:spPr>
          </p:pic>
          <p:pic>
            <p:nvPicPr>
              <p:cNvPr id="15"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1338476" y="2052630"/>
                <a:ext cx="1061892" cy="1415488"/>
              </a:xfrm>
              <a:prstGeom prst="rect">
                <a:avLst/>
              </a:prstGeom>
              <a:noFill/>
            </p:spPr>
          </p:pic>
          <p:pic>
            <p:nvPicPr>
              <p:cNvPr id="16"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1854864" y="2852730"/>
                <a:ext cx="1061892" cy="1415488"/>
              </a:xfrm>
              <a:prstGeom prst="rect">
                <a:avLst/>
              </a:prstGeom>
              <a:noFill/>
            </p:spPr>
          </p:pic>
          <p:pic>
            <p:nvPicPr>
              <p:cNvPr id="17" name="Picture 2" descr="\\MAGNUM\Projects\Microsoft\Cloud Power FY12\Design\Icons\PNGs\Marketplace.png"/>
              <p:cNvPicPr>
                <a:picLocks noChangeAspect="1" noChangeArrowheads="1"/>
              </p:cNvPicPr>
              <p:nvPr/>
            </p:nvPicPr>
            <p:blipFill>
              <a:blip r:embed="rId4" cstate="print">
                <a:lum bright="100000"/>
              </a:blip>
              <a:srcRect/>
              <a:stretch>
                <a:fillRect/>
              </a:stretch>
            </p:blipFill>
            <p:spPr bwMode="auto">
              <a:xfrm rot="20193911">
                <a:off x="2512987" y="1544936"/>
                <a:ext cx="1129738" cy="1129738"/>
              </a:xfrm>
              <a:prstGeom prst="rect">
                <a:avLst/>
              </a:prstGeom>
              <a:noFill/>
            </p:spPr>
          </p:pic>
          <p:sp>
            <p:nvSpPr>
              <p:cNvPr id="18" name="Rectangle 17"/>
              <p:cNvSpPr/>
              <p:nvPr/>
            </p:nvSpPr>
            <p:spPr bwMode="auto">
              <a:xfrm>
                <a:off x="734217" y="2052630"/>
                <a:ext cx="2182539" cy="2215588"/>
              </a:xfrm>
              <a:prstGeom prst="rect">
                <a:avLst/>
              </a:prstGeom>
              <a:noFill/>
              <a:ln w="31750" cap="sq">
                <a:solidFill>
                  <a:schemeClr val="bg1"/>
                </a:solidFill>
                <a:prstDash val="sysDot"/>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grpSp>
      </p:grpSp>
      <p:grpSp>
        <p:nvGrpSpPr>
          <p:cNvPr id="6" name="Group 5"/>
          <p:cNvGrpSpPr/>
          <p:nvPr/>
        </p:nvGrpSpPr>
        <p:grpSpPr>
          <a:xfrm>
            <a:off x="4057218" y="1886495"/>
            <a:ext cx="3660775" cy="3660775"/>
            <a:chOff x="4057218" y="1208087"/>
            <a:chExt cx="3660775" cy="3660775"/>
          </a:xfrm>
        </p:grpSpPr>
        <p:sp>
          <p:nvSpPr>
            <p:cNvPr id="7" name="Rectangle 6"/>
            <p:cNvSpPr/>
            <p:nvPr/>
          </p:nvSpPr>
          <p:spPr bwMode="auto">
            <a:xfrm>
              <a:off x="4057218" y="1208087"/>
              <a:ext cx="3660775" cy="366077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defTabSz="914099">
                <a:tabLst>
                  <a:tab pos="287338" algn="l"/>
                </a:tabLst>
              </a:pPr>
              <a:r>
                <a:rPr lang="en-US" dirty="0">
                  <a:gradFill>
                    <a:gsLst>
                      <a:gs pos="0">
                        <a:srgbClr val="FFFFFF"/>
                      </a:gs>
                      <a:gs pos="100000">
                        <a:srgbClr val="FFFFFF"/>
                      </a:gs>
                    </a:gsLst>
                    <a:lin ang="5400000" scaled="0"/>
                  </a:gradFill>
                </a:rPr>
                <a:t>Capacity </a:t>
              </a:r>
              <a:r>
                <a:rPr lang="en-US" dirty="0" smtClean="0">
                  <a:gradFill>
                    <a:gsLst>
                      <a:gs pos="0">
                        <a:srgbClr val="FFFFFF"/>
                      </a:gs>
                      <a:gs pos="100000">
                        <a:srgbClr val="FFFFFF"/>
                      </a:gs>
                    </a:gsLst>
                    <a:lin ang="5400000" scaled="0"/>
                  </a:gradFill>
                </a:rPr>
                <a:t>planning</a:t>
              </a:r>
              <a:endParaRPr lang="en-US" dirty="0">
                <a:gradFill>
                  <a:gsLst>
                    <a:gs pos="0">
                      <a:srgbClr val="FFFFFF"/>
                    </a:gs>
                    <a:gs pos="100000">
                      <a:srgbClr val="FFFFFF"/>
                    </a:gs>
                  </a:gsLst>
                  <a:lin ang="5400000" scaled="0"/>
                </a:gradFill>
              </a:endParaRPr>
            </a:p>
          </p:txBody>
        </p:sp>
        <p:grpSp>
          <p:nvGrpSpPr>
            <p:cNvPr id="25" name="Group 24"/>
            <p:cNvGrpSpPr/>
            <p:nvPr/>
          </p:nvGrpSpPr>
          <p:grpSpPr>
            <a:xfrm>
              <a:off x="4251589" y="1443278"/>
              <a:ext cx="3254664" cy="2617336"/>
              <a:chOff x="4005323" y="1801970"/>
              <a:chExt cx="3152437" cy="2535127"/>
            </a:xfrm>
          </p:grpSpPr>
          <p:pic>
            <p:nvPicPr>
              <p:cNvPr id="42"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6553398" y="3057460"/>
                <a:ext cx="604362" cy="713392"/>
              </a:xfrm>
              <a:prstGeom prst="rect">
                <a:avLst/>
              </a:prstGeom>
              <a:noFill/>
            </p:spPr>
          </p:pic>
          <p:grpSp>
            <p:nvGrpSpPr>
              <p:cNvPr id="13" name="Group 12"/>
              <p:cNvGrpSpPr/>
              <p:nvPr/>
            </p:nvGrpSpPr>
            <p:grpSpPr>
              <a:xfrm>
                <a:off x="4005323" y="1801970"/>
                <a:ext cx="3128503" cy="2535127"/>
                <a:chOff x="4005323" y="1801970"/>
                <a:chExt cx="3128503" cy="2535127"/>
              </a:xfrm>
            </p:grpSpPr>
            <p:pic>
              <p:nvPicPr>
                <p:cNvPr id="39"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6529464" y="2439583"/>
                  <a:ext cx="604362" cy="713392"/>
                </a:xfrm>
                <a:prstGeom prst="rect">
                  <a:avLst/>
                </a:prstGeom>
                <a:noFill/>
              </p:spPr>
            </p:pic>
            <p:grpSp>
              <p:nvGrpSpPr>
                <p:cNvPr id="11" name="Group 10"/>
                <p:cNvGrpSpPr/>
                <p:nvPr/>
              </p:nvGrpSpPr>
              <p:grpSpPr>
                <a:xfrm>
                  <a:off x="4005323" y="1801970"/>
                  <a:ext cx="3085683" cy="2535127"/>
                  <a:chOff x="4005323" y="1801970"/>
                  <a:chExt cx="3085683" cy="2535127"/>
                </a:xfrm>
              </p:grpSpPr>
              <p:grpSp>
                <p:nvGrpSpPr>
                  <p:cNvPr id="24" name="Group 23"/>
                  <p:cNvGrpSpPr/>
                  <p:nvPr/>
                </p:nvGrpSpPr>
                <p:grpSpPr>
                  <a:xfrm>
                    <a:off x="4005323" y="3220463"/>
                    <a:ext cx="1242163" cy="1116634"/>
                    <a:chOff x="4572483" y="2652431"/>
                    <a:chExt cx="2182539" cy="2215588"/>
                  </a:xfrm>
                </p:grpSpPr>
                <p:pic>
                  <p:nvPicPr>
                    <p:cNvPr id="19"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4572483" y="2652431"/>
                      <a:ext cx="1061892" cy="1415488"/>
                    </a:xfrm>
                    <a:prstGeom prst="rect">
                      <a:avLst/>
                    </a:prstGeom>
                    <a:noFill/>
                  </p:spPr>
                </p:pic>
                <p:pic>
                  <p:nvPicPr>
                    <p:cNvPr id="20"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5064153" y="3452531"/>
                      <a:ext cx="1061892" cy="1415488"/>
                    </a:xfrm>
                    <a:prstGeom prst="rect">
                      <a:avLst/>
                    </a:prstGeom>
                    <a:noFill/>
                  </p:spPr>
                </p:pic>
                <p:pic>
                  <p:nvPicPr>
                    <p:cNvPr id="21"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5176742" y="2652431"/>
                      <a:ext cx="1061892" cy="1415488"/>
                    </a:xfrm>
                    <a:prstGeom prst="rect">
                      <a:avLst/>
                    </a:prstGeom>
                    <a:noFill/>
                  </p:spPr>
                </p:pic>
                <p:pic>
                  <p:nvPicPr>
                    <p:cNvPr id="22"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5693130" y="3452531"/>
                      <a:ext cx="1061892" cy="1415488"/>
                    </a:xfrm>
                    <a:prstGeom prst="rect">
                      <a:avLst/>
                    </a:prstGeom>
                    <a:noFill/>
                  </p:spPr>
                </p:pic>
                <p:sp>
                  <p:nvSpPr>
                    <p:cNvPr id="23" name="Rectangle 22"/>
                    <p:cNvSpPr/>
                    <p:nvPr/>
                  </p:nvSpPr>
                  <p:spPr bwMode="auto">
                    <a:xfrm>
                      <a:off x="4572483" y="2652431"/>
                      <a:ext cx="2182539" cy="2215588"/>
                    </a:xfrm>
                    <a:prstGeom prst="rect">
                      <a:avLst/>
                    </a:prstGeom>
                    <a:noFill/>
                    <a:ln w="31750" cap="sq">
                      <a:solidFill>
                        <a:schemeClr val="bg1"/>
                      </a:solidFill>
                      <a:prstDash val="sysDot"/>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a:solidFill>
                          <a:schemeClr val="bg1"/>
                        </a:solidFill>
                        <a:latin typeface="+mj-lt"/>
                        <a:ea typeface="Segoe UI" pitchFamily="34" charset="0"/>
                        <a:cs typeface="Segoe UI" pitchFamily="34" charset="0"/>
                      </a:endParaRPr>
                    </a:p>
                  </p:txBody>
                </p:sp>
              </p:grpSp>
              <p:pic>
                <p:nvPicPr>
                  <p:cNvPr id="26"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5517117" y="2452604"/>
                    <a:ext cx="604362" cy="713392"/>
                  </a:xfrm>
                  <a:prstGeom prst="rect">
                    <a:avLst/>
                  </a:prstGeom>
                  <a:noFill/>
                </p:spPr>
              </p:pic>
              <p:pic>
                <p:nvPicPr>
                  <p:cNvPr id="27"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5502537" y="3066860"/>
                    <a:ext cx="604362" cy="713392"/>
                  </a:xfrm>
                  <a:prstGeom prst="rect">
                    <a:avLst/>
                  </a:prstGeom>
                  <a:noFill/>
                </p:spPr>
              </p:pic>
              <p:pic>
                <p:nvPicPr>
                  <p:cNvPr id="28"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5861023" y="2452604"/>
                    <a:ext cx="604362" cy="713392"/>
                  </a:xfrm>
                  <a:prstGeom prst="rect">
                    <a:avLst/>
                  </a:prstGeom>
                  <a:noFill/>
                </p:spPr>
              </p:pic>
              <p:pic>
                <p:nvPicPr>
                  <p:cNvPr id="29"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5883377" y="3055678"/>
                    <a:ext cx="604362" cy="713392"/>
                  </a:xfrm>
                  <a:prstGeom prst="rect">
                    <a:avLst/>
                  </a:prstGeom>
                  <a:noFill/>
                </p:spPr>
              </p:pic>
              <p:sp>
                <p:nvSpPr>
                  <p:cNvPr id="30" name="Rectangle 29"/>
                  <p:cNvSpPr/>
                  <p:nvPr/>
                </p:nvSpPr>
                <p:spPr bwMode="auto">
                  <a:xfrm>
                    <a:off x="5517117" y="1801970"/>
                    <a:ext cx="1488831" cy="2036897"/>
                  </a:xfrm>
                  <a:prstGeom prst="rect">
                    <a:avLst/>
                  </a:prstGeom>
                  <a:noFill/>
                  <a:ln w="31750" cap="sq">
                    <a:solidFill>
                      <a:schemeClr val="bg1"/>
                    </a:solidFill>
                    <a:prstDash val="sysDot"/>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a:solidFill>
                        <a:schemeClr val="bg1"/>
                      </a:solidFill>
                      <a:latin typeface="+mj-lt"/>
                      <a:ea typeface="Segoe UI" pitchFamily="34" charset="0"/>
                      <a:cs typeface="Segoe UI" pitchFamily="34" charset="0"/>
                    </a:endParaRPr>
                  </a:p>
                </p:txBody>
              </p:sp>
              <p:pic>
                <p:nvPicPr>
                  <p:cNvPr id="31"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5517117" y="1858574"/>
                    <a:ext cx="604362" cy="713392"/>
                  </a:xfrm>
                  <a:prstGeom prst="rect">
                    <a:avLst/>
                  </a:prstGeom>
                  <a:noFill/>
                </p:spPr>
              </p:pic>
              <p:pic>
                <p:nvPicPr>
                  <p:cNvPr id="33"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5861023" y="1858574"/>
                    <a:ext cx="604362" cy="713392"/>
                  </a:xfrm>
                  <a:prstGeom prst="rect">
                    <a:avLst/>
                  </a:prstGeom>
                  <a:noFill/>
                </p:spPr>
              </p:pic>
              <p:pic>
                <p:nvPicPr>
                  <p:cNvPr id="35"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6204929" y="2457763"/>
                    <a:ext cx="604362" cy="713392"/>
                  </a:xfrm>
                  <a:prstGeom prst="rect">
                    <a:avLst/>
                  </a:prstGeom>
                  <a:noFill/>
                </p:spPr>
              </p:pic>
              <p:pic>
                <p:nvPicPr>
                  <p:cNvPr id="36"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6486644" y="1830373"/>
                    <a:ext cx="604362" cy="713392"/>
                  </a:xfrm>
                  <a:prstGeom prst="rect">
                    <a:avLst/>
                  </a:prstGeom>
                  <a:noFill/>
                </p:spPr>
              </p:pic>
              <p:pic>
                <p:nvPicPr>
                  <p:cNvPr id="37"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6191654" y="1858574"/>
                    <a:ext cx="604362" cy="713392"/>
                  </a:xfrm>
                  <a:prstGeom prst="rect">
                    <a:avLst/>
                  </a:prstGeom>
                  <a:noFill/>
                </p:spPr>
              </p:pic>
              <p:pic>
                <p:nvPicPr>
                  <p:cNvPr id="41" name="Picture 2" descr="\\MAGNUM\Projects\Microsoft\Cloud Power FY12\Design\ICONS_PNG\Tower.png"/>
                  <p:cNvPicPr>
                    <a:picLocks noChangeAspect="1" noChangeArrowheads="1"/>
                  </p:cNvPicPr>
                  <p:nvPr/>
                </p:nvPicPr>
                <p:blipFill>
                  <a:blip r:embed="rId3" cstate="print">
                    <a:lum bright="100000"/>
                  </a:blip>
                  <a:stretch>
                    <a:fillRect/>
                  </a:stretch>
                </p:blipFill>
                <p:spPr bwMode="auto">
                  <a:xfrm>
                    <a:off x="6235569" y="3056292"/>
                    <a:ext cx="604362" cy="713392"/>
                  </a:xfrm>
                  <a:prstGeom prst="rect">
                    <a:avLst/>
                  </a:prstGeom>
                  <a:noFill/>
                </p:spPr>
              </p:pic>
              <p:sp>
                <p:nvSpPr>
                  <p:cNvPr id="43" name="Up Arrow 42"/>
                  <p:cNvSpPr/>
                  <p:nvPr/>
                </p:nvSpPr>
                <p:spPr bwMode="auto">
                  <a:xfrm rot="3582986">
                    <a:off x="5085703" y="2814542"/>
                    <a:ext cx="596076" cy="713392"/>
                  </a:xfrm>
                  <a:prstGeom prst="up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grpSp>
          </p:grpSp>
        </p:grpSp>
      </p:grpSp>
      <p:grpSp>
        <p:nvGrpSpPr>
          <p:cNvPr id="8" name="Group 7"/>
          <p:cNvGrpSpPr/>
          <p:nvPr/>
        </p:nvGrpSpPr>
        <p:grpSpPr>
          <a:xfrm>
            <a:off x="7827097" y="1886495"/>
            <a:ext cx="3660775" cy="3660775"/>
            <a:chOff x="7827097" y="1208087"/>
            <a:chExt cx="3660775" cy="3660775"/>
          </a:xfrm>
        </p:grpSpPr>
        <p:sp>
          <p:nvSpPr>
            <p:cNvPr id="5" name="Rectangle 4"/>
            <p:cNvSpPr/>
            <p:nvPr/>
          </p:nvSpPr>
          <p:spPr bwMode="auto">
            <a:xfrm>
              <a:off x="7827097" y="1208087"/>
              <a:ext cx="3660775" cy="366077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defTabSz="914099">
                <a:tabLst>
                  <a:tab pos="287338" algn="l"/>
                </a:tabLst>
              </a:pPr>
              <a:r>
                <a:rPr lang="en-US" dirty="0">
                  <a:gradFill>
                    <a:gsLst>
                      <a:gs pos="0">
                        <a:srgbClr val="FFFFFF"/>
                      </a:gs>
                      <a:gs pos="100000">
                        <a:srgbClr val="FFFFFF"/>
                      </a:gs>
                    </a:gsLst>
                    <a:lin ang="5400000" scaled="0"/>
                  </a:gradFill>
                </a:rPr>
                <a:t>Hadoop </a:t>
              </a:r>
              <a:r>
                <a:rPr lang="en-US" dirty="0" smtClean="0">
                  <a:gradFill>
                    <a:gsLst>
                      <a:gs pos="0">
                        <a:srgbClr val="FFFFFF"/>
                      </a:gs>
                      <a:gs pos="100000">
                        <a:srgbClr val="FFFFFF"/>
                      </a:gs>
                    </a:gsLst>
                    <a:lin ang="5400000" scaled="0"/>
                  </a:gradFill>
                </a:rPr>
                <a:t>expertise</a:t>
              </a:r>
              <a:endParaRPr lang="en-US" dirty="0">
                <a:gradFill>
                  <a:gsLst>
                    <a:gs pos="0">
                      <a:srgbClr val="FFFFFF"/>
                    </a:gs>
                    <a:gs pos="100000">
                      <a:srgbClr val="FFFFFF"/>
                    </a:gs>
                  </a:gsLst>
                  <a:lin ang="5400000" scaled="0"/>
                </a:gradFill>
              </a:endParaRPr>
            </a:p>
          </p:txBody>
        </p:sp>
        <p:sp>
          <p:nvSpPr>
            <p:cNvPr id="46" name="Cloud Callout 45"/>
            <p:cNvSpPr/>
            <p:nvPr/>
          </p:nvSpPr>
          <p:spPr bwMode="auto">
            <a:xfrm>
              <a:off x="9371608" y="1628595"/>
              <a:ext cx="1746787" cy="1553867"/>
            </a:xfrm>
            <a:prstGeom prst="cloudCallout">
              <a:avLst>
                <a:gd name="adj1" fmla="val -61519"/>
                <a:gd name="adj2" fmla="val 24529"/>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48" name="Freeform 13"/>
            <p:cNvSpPr>
              <a:spLocks noChangeAspect="1" noEditPoints="1"/>
            </p:cNvSpPr>
            <p:nvPr/>
          </p:nvSpPr>
          <p:spPr bwMode="auto">
            <a:xfrm>
              <a:off x="8280145" y="2790368"/>
              <a:ext cx="1168993" cy="1185986"/>
            </a:xfrm>
            <a:custGeom>
              <a:avLst/>
              <a:gdLst>
                <a:gd name="T0" fmla="*/ 147 w 288"/>
                <a:gd name="T1" fmla="*/ 116 h 293"/>
                <a:gd name="T2" fmla="*/ 147 w 288"/>
                <a:gd name="T3" fmla="*/ 116 h 293"/>
                <a:gd name="T4" fmla="*/ 147 w 288"/>
                <a:gd name="T5" fmla="*/ 116 h 293"/>
                <a:gd name="T6" fmla="*/ 203 w 288"/>
                <a:gd name="T7" fmla="*/ 58 h 293"/>
                <a:gd name="T8" fmla="*/ 146 w 288"/>
                <a:gd name="T9" fmla="*/ 1 h 293"/>
                <a:gd name="T10" fmla="*/ 106 w 288"/>
                <a:gd name="T11" fmla="*/ 18 h 293"/>
                <a:gd name="T12" fmla="*/ 90 w 288"/>
                <a:gd name="T13" fmla="*/ 59 h 293"/>
                <a:gd name="T14" fmla="*/ 107 w 288"/>
                <a:gd name="T15" fmla="*/ 99 h 293"/>
                <a:gd name="T16" fmla="*/ 147 w 288"/>
                <a:gd name="T17" fmla="*/ 116 h 293"/>
                <a:gd name="T18" fmla="*/ 240 w 288"/>
                <a:gd name="T19" fmla="*/ 293 h 293"/>
                <a:gd name="T20" fmla="*/ 288 w 288"/>
                <a:gd name="T21" fmla="*/ 292 h 293"/>
                <a:gd name="T22" fmla="*/ 255 w 288"/>
                <a:gd name="T23" fmla="*/ 185 h 293"/>
                <a:gd name="T24" fmla="*/ 189 w 288"/>
                <a:gd name="T25" fmla="*/ 135 h 293"/>
                <a:gd name="T26" fmla="*/ 172 w 288"/>
                <a:gd name="T27" fmla="*/ 135 h 293"/>
                <a:gd name="T28" fmla="*/ 172 w 288"/>
                <a:gd name="T29" fmla="*/ 136 h 293"/>
                <a:gd name="T30" fmla="*/ 173 w 288"/>
                <a:gd name="T31" fmla="*/ 137 h 293"/>
                <a:gd name="T32" fmla="*/ 172 w 288"/>
                <a:gd name="T33" fmla="*/ 139 h 293"/>
                <a:gd name="T34" fmla="*/ 161 w 288"/>
                <a:gd name="T35" fmla="*/ 155 h 293"/>
                <a:gd name="T36" fmla="*/ 173 w 288"/>
                <a:gd name="T37" fmla="*/ 232 h 293"/>
                <a:gd name="T38" fmla="*/ 148 w 288"/>
                <a:gd name="T39" fmla="*/ 263 h 293"/>
                <a:gd name="T40" fmla="*/ 138 w 288"/>
                <a:gd name="T41" fmla="*/ 250 h 293"/>
                <a:gd name="T42" fmla="*/ 123 w 288"/>
                <a:gd name="T43" fmla="*/ 233 h 293"/>
                <a:gd name="T44" fmla="*/ 133 w 288"/>
                <a:gd name="T45" fmla="*/ 155 h 293"/>
                <a:gd name="T46" fmla="*/ 122 w 288"/>
                <a:gd name="T47" fmla="*/ 139 h 293"/>
                <a:gd name="T48" fmla="*/ 122 w 288"/>
                <a:gd name="T49" fmla="*/ 138 h 293"/>
                <a:gd name="T50" fmla="*/ 122 w 288"/>
                <a:gd name="T51" fmla="*/ 136 h 293"/>
                <a:gd name="T52" fmla="*/ 122 w 288"/>
                <a:gd name="T53" fmla="*/ 135 h 293"/>
                <a:gd name="T54" fmla="*/ 101 w 288"/>
                <a:gd name="T55" fmla="*/ 135 h 293"/>
                <a:gd name="T56" fmla="*/ 33 w 288"/>
                <a:gd name="T57" fmla="*/ 185 h 293"/>
                <a:gd name="T58" fmla="*/ 0 w 288"/>
                <a:gd name="T59" fmla="*/ 293 h 293"/>
                <a:gd name="T60" fmla="*/ 49 w 288"/>
                <a:gd name="T61" fmla="*/ 293 h 293"/>
                <a:gd name="T62" fmla="*/ 69 w 288"/>
                <a:gd name="T63" fmla="*/ 222 h 293"/>
                <a:gd name="T64" fmla="*/ 84 w 288"/>
                <a:gd name="T65" fmla="*/ 222 h 293"/>
                <a:gd name="T66" fmla="*/ 63 w 288"/>
                <a:gd name="T67" fmla="*/ 293 h 293"/>
                <a:gd name="T68" fmla="*/ 225 w 288"/>
                <a:gd name="T69" fmla="*/ 293 h 293"/>
                <a:gd name="T70" fmla="*/ 205 w 288"/>
                <a:gd name="T71" fmla="*/ 221 h 293"/>
                <a:gd name="T72" fmla="*/ 219 w 288"/>
                <a:gd name="T73" fmla="*/ 221 h 293"/>
                <a:gd name="T74" fmla="*/ 240 w 288"/>
                <a:gd name="T75" fmla="*/ 293 h 293"/>
                <a:gd name="T76" fmla="*/ 154 w 288"/>
                <a:gd name="T77" fmla="*/ 150 h 293"/>
                <a:gd name="T78" fmla="*/ 164 w 288"/>
                <a:gd name="T79" fmla="*/ 138 h 293"/>
                <a:gd name="T80" fmla="*/ 164 w 288"/>
                <a:gd name="T81" fmla="*/ 137 h 293"/>
                <a:gd name="T82" fmla="*/ 162 w 288"/>
                <a:gd name="T83" fmla="*/ 135 h 293"/>
                <a:gd name="T84" fmla="*/ 158 w 288"/>
                <a:gd name="T85" fmla="*/ 132 h 293"/>
                <a:gd name="T86" fmla="*/ 147 w 288"/>
                <a:gd name="T87" fmla="*/ 130 h 293"/>
                <a:gd name="T88" fmla="*/ 137 w 288"/>
                <a:gd name="T89" fmla="*/ 132 h 293"/>
                <a:gd name="T90" fmla="*/ 132 w 288"/>
                <a:gd name="T91" fmla="*/ 135 h 293"/>
                <a:gd name="T92" fmla="*/ 131 w 288"/>
                <a:gd name="T93" fmla="*/ 138 h 293"/>
                <a:gd name="T94" fmla="*/ 131 w 288"/>
                <a:gd name="T95" fmla="*/ 138 h 293"/>
                <a:gd name="T96" fmla="*/ 140 w 288"/>
                <a:gd name="T97" fmla="*/ 150 h 293"/>
                <a:gd name="T98" fmla="*/ 143 w 288"/>
                <a:gd name="T99" fmla="*/ 152 h 293"/>
                <a:gd name="T100" fmla="*/ 132 w 288"/>
                <a:gd name="T101" fmla="*/ 230 h 293"/>
                <a:gd name="T102" fmla="*/ 144 w 288"/>
                <a:gd name="T103" fmla="*/ 244 h 293"/>
                <a:gd name="T104" fmla="*/ 146 w 288"/>
                <a:gd name="T105" fmla="*/ 247 h 293"/>
                <a:gd name="T106" fmla="*/ 148 w 288"/>
                <a:gd name="T107" fmla="*/ 249 h 293"/>
                <a:gd name="T108" fmla="*/ 150 w 288"/>
                <a:gd name="T109" fmla="*/ 247 h 293"/>
                <a:gd name="T110" fmla="*/ 152 w 288"/>
                <a:gd name="T111" fmla="*/ 244 h 293"/>
                <a:gd name="T112" fmla="*/ 164 w 288"/>
                <a:gd name="T113" fmla="*/ 230 h 293"/>
                <a:gd name="T114" fmla="*/ 152 w 288"/>
                <a:gd name="T115" fmla="*/ 152 h 293"/>
                <a:gd name="T116" fmla="*/ 154 w 288"/>
                <a:gd name="T117" fmla="*/ 150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 h="293">
                  <a:moveTo>
                    <a:pt x="147" y="116"/>
                  </a:moveTo>
                  <a:cubicBezTo>
                    <a:pt x="147" y="116"/>
                    <a:pt x="147" y="116"/>
                    <a:pt x="147" y="116"/>
                  </a:cubicBezTo>
                  <a:cubicBezTo>
                    <a:pt x="147" y="116"/>
                    <a:pt x="147" y="116"/>
                    <a:pt x="147" y="116"/>
                  </a:cubicBezTo>
                  <a:cubicBezTo>
                    <a:pt x="178" y="115"/>
                    <a:pt x="203" y="89"/>
                    <a:pt x="203" y="58"/>
                  </a:cubicBezTo>
                  <a:cubicBezTo>
                    <a:pt x="202" y="26"/>
                    <a:pt x="177" y="0"/>
                    <a:pt x="146" y="1"/>
                  </a:cubicBezTo>
                  <a:cubicBezTo>
                    <a:pt x="131" y="1"/>
                    <a:pt x="117" y="7"/>
                    <a:pt x="106" y="18"/>
                  </a:cubicBezTo>
                  <a:cubicBezTo>
                    <a:pt x="96" y="29"/>
                    <a:pt x="90" y="43"/>
                    <a:pt x="90" y="59"/>
                  </a:cubicBezTo>
                  <a:cubicBezTo>
                    <a:pt x="90" y="74"/>
                    <a:pt x="96" y="89"/>
                    <a:pt x="107" y="99"/>
                  </a:cubicBezTo>
                  <a:cubicBezTo>
                    <a:pt x="118" y="110"/>
                    <a:pt x="132" y="116"/>
                    <a:pt x="147" y="116"/>
                  </a:cubicBezTo>
                  <a:close/>
                  <a:moveTo>
                    <a:pt x="240" y="293"/>
                  </a:moveTo>
                  <a:cubicBezTo>
                    <a:pt x="288" y="292"/>
                    <a:pt x="288" y="292"/>
                    <a:pt x="288" y="292"/>
                  </a:cubicBezTo>
                  <a:cubicBezTo>
                    <a:pt x="255" y="185"/>
                    <a:pt x="255" y="185"/>
                    <a:pt x="255" y="185"/>
                  </a:cubicBezTo>
                  <a:cubicBezTo>
                    <a:pt x="250" y="167"/>
                    <a:pt x="228" y="136"/>
                    <a:pt x="189" y="135"/>
                  </a:cubicBezTo>
                  <a:cubicBezTo>
                    <a:pt x="172" y="135"/>
                    <a:pt x="172" y="135"/>
                    <a:pt x="172" y="135"/>
                  </a:cubicBezTo>
                  <a:cubicBezTo>
                    <a:pt x="172" y="135"/>
                    <a:pt x="172" y="135"/>
                    <a:pt x="172" y="136"/>
                  </a:cubicBezTo>
                  <a:cubicBezTo>
                    <a:pt x="173" y="137"/>
                    <a:pt x="173" y="137"/>
                    <a:pt x="173" y="137"/>
                  </a:cubicBezTo>
                  <a:cubicBezTo>
                    <a:pt x="172" y="139"/>
                    <a:pt x="172" y="139"/>
                    <a:pt x="172" y="139"/>
                  </a:cubicBezTo>
                  <a:cubicBezTo>
                    <a:pt x="172" y="143"/>
                    <a:pt x="168" y="148"/>
                    <a:pt x="161" y="155"/>
                  </a:cubicBezTo>
                  <a:cubicBezTo>
                    <a:pt x="173" y="232"/>
                    <a:pt x="173" y="232"/>
                    <a:pt x="173" y="232"/>
                  </a:cubicBezTo>
                  <a:cubicBezTo>
                    <a:pt x="148" y="263"/>
                    <a:pt x="148" y="263"/>
                    <a:pt x="148" y="263"/>
                  </a:cubicBezTo>
                  <a:cubicBezTo>
                    <a:pt x="138" y="250"/>
                    <a:pt x="138" y="250"/>
                    <a:pt x="138" y="250"/>
                  </a:cubicBezTo>
                  <a:cubicBezTo>
                    <a:pt x="123" y="233"/>
                    <a:pt x="123" y="233"/>
                    <a:pt x="123" y="233"/>
                  </a:cubicBezTo>
                  <a:cubicBezTo>
                    <a:pt x="133" y="155"/>
                    <a:pt x="133" y="155"/>
                    <a:pt x="133" y="155"/>
                  </a:cubicBezTo>
                  <a:cubicBezTo>
                    <a:pt x="126" y="149"/>
                    <a:pt x="122" y="143"/>
                    <a:pt x="122" y="139"/>
                  </a:cubicBezTo>
                  <a:cubicBezTo>
                    <a:pt x="122" y="138"/>
                    <a:pt x="122" y="138"/>
                    <a:pt x="122" y="138"/>
                  </a:cubicBezTo>
                  <a:cubicBezTo>
                    <a:pt x="122" y="136"/>
                    <a:pt x="122" y="136"/>
                    <a:pt x="122" y="136"/>
                  </a:cubicBezTo>
                  <a:cubicBezTo>
                    <a:pt x="122" y="136"/>
                    <a:pt x="122" y="135"/>
                    <a:pt x="122" y="135"/>
                  </a:cubicBezTo>
                  <a:cubicBezTo>
                    <a:pt x="101" y="135"/>
                    <a:pt x="101" y="135"/>
                    <a:pt x="101" y="135"/>
                  </a:cubicBezTo>
                  <a:cubicBezTo>
                    <a:pt x="61" y="135"/>
                    <a:pt x="39" y="167"/>
                    <a:pt x="33" y="185"/>
                  </a:cubicBezTo>
                  <a:cubicBezTo>
                    <a:pt x="0" y="293"/>
                    <a:pt x="0" y="293"/>
                    <a:pt x="0" y="293"/>
                  </a:cubicBezTo>
                  <a:cubicBezTo>
                    <a:pt x="49" y="293"/>
                    <a:pt x="49" y="293"/>
                    <a:pt x="49" y="293"/>
                  </a:cubicBezTo>
                  <a:cubicBezTo>
                    <a:pt x="69" y="222"/>
                    <a:pt x="69" y="222"/>
                    <a:pt x="69" y="222"/>
                  </a:cubicBezTo>
                  <a:cubicBezTo>
                    <a:pt x="84" y="222"/>
                    <a:pt x="84" y="222"/>
                    <a:pt x="84" y="222"/>
                  </a:cubicBezTo>
                  <a:cubicBezTo>
                    <a:pt x="63" y="293"/>
                    <a:pt x="63" y="293"/>
                    <a:pt x="63" y="293"/>
                  </a:cubicBezTo>
                  <a:cubicBezTo>
                    <a:pt x="225" y="293"/>
                    <a:pt x="225" y="293"/>
                    <a:pt x="225" y="293"/>
                  </a:cubicBezTo>
                  <a:cubicBezTo>
                    <a:pt x="205" y="221"/>
                    <a:pt x="205" y="221"/>
                    <a:pt x="205" y="221"/>
                  </a:cubicBezTo>
                  <a:cubicBezTo>
                    <a:pt x="219" y="221"/>
                    <a:pt x="219" y="221"/>
                    <a:pt x="219" y="221"/>
                  </a:cubicBezTo>
                  <a:lnTo>
                    <a:pt x="240" y="293"/>
                  </a:lnTo>
                  <a:close/>
                  <a:moveTo>
                    <a:pt x="154" y="150"/>
                  </a:moveTo>
                  <a:cubicBezTo>
                    <a:pt x="163" y="142"/>
                    <a:pt x="164" y="138"/>
                    <a:pt x="164" y="138"/>
                  </a:cubicBezTo>
                  <a:cubicBezTo>
                    <a:pt x="164" y="137"/>
                    <a:pt x="164" y="137"/>
                    <a:pt x="164" y="137"/>
                  </a:cubicBezTo>
                  <a:cubicBezTo>
                    <a:pt x="164" y="137"/>
                    <a:pt x="163" y="136"/>
                    <a:pt x="162" y="135"/>
                  </a:cubicBezTo>
                  <a:cubicBezTo>
                    <a:pt x="161" y="134"/>
                    <a:pt x="160" y="133"/>
                    <a:pt x="158" y="132"/>
                  </a:cubicBezTo>
                  <a:cubicBezTo>
                    <a:pt x="155" y="131"/>
                    <a:pt x="151" y="130"/>
                    <a:pt x="147" y="130"/>
                  </a:cubicBezTo>
                  <a:cubicBezTo>
                    <a:pt x="144" y="130"/>
                    <a:pt x="140" y="131"/>
                    <a:pt x="137" y="132"/>
                  </a:cubicBezTo>
                  <a:cubicBezTo>
                    <a:pt x="135" y="133"/>
                    <a:pt x="133" y="134"/>
                    <a:pt x="132" y="135"/>
                  </a:cubicBezTo>
                  <a:cubicBezTo>
                    <a:pt x="131" y="136"/>
                    <a:pt x="131" y="137"/>
                    <a:pt x="131" y="138"/>
                  </a:cubicBezTo>
                  <a:cubicBezTo>
                    <a:pt x="131" y="138"/>
                    <a:pt x="131" y="138"/>
                    <a:pt x="131" y="138"/>
                  </a:cubicBezTo>
                  <a:cubicBezTo>
                    <a:pt x="131" y="138"/>
                    <a:pt x="131" y="142"/>
                    <a:pt x="140" y="150"/>
                  </a:cubicBezTo>
                  <a:cubicBezTo>
                    <a:pt x="143" y="152"/>
                    <a:pt x="143" y="152"/>
                    <a:pt x="143" y="152"/>
                  </a:cubicBezTo>
                  <a:cubicBezTo>
                    <a:pt x="132" y="230"/>
                    <a:pt x="132" y="230"/>
                    <a:pt x="132" y="230"/>
                  </a:cubicBezTo>
                  <a:cubicBezTo>
                    <a:pt x="144" y="244"/>
                    <a:pt x="144" y="244"/>
                    <a:pt x="144" y="244"/>
                  </a:cubicBezTo>
                  <a:cubicBezTo>
                    <a:pt x="146" y="247"/>
                    <a:pt x="146" y="247"/>
                    <a:pt x="146" y="247"/>
                  </a:cubicBezTo>
                  <a:cubicBezTo>
                    <a:pt x="148" y="249"/>
                    <a:pt x="148" y="249"/>
                    <a:pt x="148" y="249"/>
                  </a:cubicBezTo>
                  <a:cubicBezTo>
                    <a:pt x="150" y="247"/>
                    <a:pt x="150" y="247"/>
                    <a:pt x="150" y="247"/>
                  </a:cubicBezTo>
                  <a:cubicBezTo>
                    <a:pt x="152" y="244"/>
                    <a:pt x="152" y="244"/>
                    <a:pt x="152" y="244"/>
                  </a:cubicBezTo>
                  <a:cubicBezTo>
                    <a:pt x="164" y="230"/>
                    <a:pt x="164" y="230"/>
                    <a:pt x="164" y="230"/>
                  </a:cubicBezTo>
                  <a:cubicBezTo>
                    <a:pt x="152" y="152"/>
                    <a:pt x="152" y="152"/>
                    <a:pt x="152" y="152"/>
                  </a:cubicBezTo>
                  <a:lnTo>
                    <a:pt x="154" y="15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sp useBgFill="1">
        <p:nvSpPr>
          <p:cNvPr id="38" name="Rectangle 37"/>
          <p:cNvSpPr/>
          <p:nvPr/>
        </p:nvSpPr>
        <p:spPr bwMode="auto">
          <a:xfrm>
            <a:off x="0" y="-228600"/>
            <a:ext cx="11975123" cy="1436688"/>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Challenges with implementing Hadoop</a:t>
            </a:r>
            <a:endParaRPr lang="en-US" dirty="0"/>
          </a:p>
        </p:txBody>
      </p:sp>
      <p:pic>
        <p:nvPicPr>
          <p:cNvPr id="45" name="Picture 44"/>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9785961" y="2717833"/>
            <a:ext cx="918079" cy="698216"/>
          </a:xfrm>
          <a:prstGeom prst="rect">
            <a:avLst/>
          </a:prstGeom>
        </p:spPr>
      </p:pic>
    </p:spTree>
    <p:extLst>
      <p:ext uri="{BB962C8B-B14F-4D97-AF65-F5344CB8AC3E}">
        <p14:creationId xmlns:p14="http://schemas.microsoft.com/office/powerpoint/2010/main" val="28881576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750"/>
                            </p:stCondLst>
                            <p:childTnLst>
                              <p:par>
                                <p:cTn id="10" presetID="2" presetClass="entr" presetSubtype="1" decel="10000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750" fill="hold"/>
                                        <p:tgtEl>
                                          <p:spTgt spid="6"/>
                                        </p:tgtEl>
                                        <p:attrNameLst>
                                          <p:attrName>ppt_x</p:attrName>
                                        </p:attrNameLst>
                                      </p:cBhvr>
                                      <p:tavLst>
                                        <p:tav tm="0">
                                          <p:val>
                                            <p:strVal val="#ppt_x"/>
                                          </p:val>
                                        </p:tav>
                                        <p:tav tm="100000">
                                          <p:val>
                                            <p:strVal val="#ppt_x"/>
                                          </p:val>
                                        </p:tav>
                                      </p:tavLst>
                                    </p:anim>
                                    <p:anim calcmode="lin" valueType="num">
                                      <p:cBhvr additive="base">
                                        <p:cTn id="13" dur="750" fill="hold"/>
                                        <p:tgtEl>
                                          <p:spTgt spid="6"/>
                                        </p:tgtEl>
                                        <p:attrNameLst>
                                          <p:attrName>ppt_y</p:attrName>
                                        </p:attrNameLst>
                                      </p:cBhvr>
                                      <p:tavLst>
                                        <p:tav tm="0">
                                          <p:val>
                                            <p:strVal val="0-#ppt_h/2"/>
                                          </p:val>
                                        </p:tav>
                                        <p:tav tm="100000">
                                          <p:val>
                                            <p:strVal val="#ppt_y"/>
                                          </p:val>
                                        </p:tav>
                                      </p:tavLst>
                                    </p:anim>
                                  </p:childTnLst>
                                </p:cTn>
                              </p:par>
                            </p:childTnLst>
                          </p:cTn>
                        </p:par>
                        <p:par>
                          <p:cTn id="14" fill="hold">
                            <p:stCondLst>
                              <p:cond delay="1500"/>
                            </p:stCondLst>
                            <p:childTnLst>
                              <p:par>
                                <p:cTn id="15" presetID="2" presetClass="entr" presetSubtype="1" decel="100000"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750" fill="hold"/>
                                        <p:tgtEl>
                                          <p:spTgt spid="8"/>
                                        </p:tgtEl>
                                        <p:attrNameLst>
                                          <p:attrName>ppt_x</p:attrName>
                                        </p:attrNameLst>
                                      </p:cBhvr>
                                      <p:tavLst>
                                        <p:tav tm="0">
                                          <p:val>
                                            <p:strVal val="#ppt_x"/>
                                          </p:val>
                                        </p:tav>
                                        <p:tav tm="100000">
                                          <p:val>
                                            <p:strVal val="#ppt_x"/>
                                          </p:val>
                                        </p:tav>
                                      </p:tavLst>
                                    </p:anim>
                                    <p:anim calcmode="lin" valueType="num">
                                      <p:cBhvr additive="base">
                                        <p:cTn id="18" dur="75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088105" y="7139669"/>
            <a:ext cx="6216650" cy="1967718"/>
          </a:xfrm>
          <a:prstGeom prst="rect">
            <a:avLst/>
          </a:prstGeom>
        </p:spPr>
        <p:txBody>
          <a:bodyPr>
            <a:spAutoFit/>
          </a:bodyPr>
          <a:lstStyle/>
          <a:p>
            <a:pPr defTabSz="932472">
              <a:lnSpc>
                <a:spcPct val="90000"/>
              </a:lnSpc>
              <a:spcBef>
                <a:spcPts val="200"/>
              </a:spcBef>
            </a:pPr>
            <a:r>
              <a:rPr lang="en-US" sz="3200" dirty="0">
                <a:ea typeface="Segoe UI" pitchFamily="34" charset="0"/>
                <a:cs typeface="Segoe UI" pitchFamily="34" charset="0"/>
              </a:rPr>
              <a:t>Benefits of Cloud</a:t>
            </a:r>
          </a:p>
          <a:p>
            <a:pPr defTabSz="932472">
              <a:lnSpc>
                <a:spcPct val="90000"/>
              </a:lnSpc>
              <a:spcBef>
                <a:spcPts val="200"/>
              </a:spcBef>
            </a:pPr>
            <a:r>
              <a:rPr lang="en-US" dirty="0">
                <a:ea typeface="Segoe UI" pitchFamily="34" charset="0"/>
                <a:cs typeface="Segoe UI" pitchFamily="34" charset="0"/>
              </a:rPr>
              <a:t>Unlimited elastic scale</a:t>
            </a:r>
          </a:p>
          <a:p>
            <a:pPr defTabSz="932472">
              <a:lnSpc>
                <a:spcPct val="90000"/>
              </a:lnSpc>
              <a:spcBef>
                <a:spcPts val="200"/>
              </a:spcBef>
            </a:pPr>
            <a:r>
              <a:rPr lang="en-US" dirty="0">
                <a:ea typeface="Segoe UI" pitchFamily="34" charset="0"/>
                <a:cs typeface="Segoe UI" pitchFamily="34" charset="0"/>
              </a:rPr>
              <a:t>Auto geo redundancy</a:t>
            </a:r>
          </a:p>
          <a:p>
            <a:pPr defTabSz="932472">
              <a:lnSpc>
                <a:spcPct val="90000"/>
              </a:lnSpc>
              <a:spcBef>
                <a:spcPts val="200"/>
              </a:spcBef>
            </a:pPr>
            <a:r>
              <a:rPr lang="en-US" dirty="0">
                <a:ea typeface="Segoe UI" pitchFamily="34" charset="0"/>
                <a:cs typeface="Segoe UI" pitchFamily="34" charset="0"/>
              </a:rPr>
              <a:t>No hardware costs</a:t>
            </a:r>
          </a:p>
          <a:p>
            <a:pPr defTabSz="932472">
              <a:lnSpc>
                <a:spcPct val="90000"/>
              </a:lnSpc>
              <a:spcBef>
                <a:spcPts val="200"/>
              </a:spcBef>
            </a:pPr>
            <a:r>
              <a:rPr lang="en-US" dirty="0">
                <a:ea typeface="Segoe UI" pitchFamily="34" charset="0"/>
                <a:cs typeface="Segoe UI" pitchFamily="34" charset="0"/>
              </a:rPr>
              <a:t>Pay only for what you need</a:t>
            </a:r>
          </a:p>
        </p:txBody>
      </p:sp>
      <p:grpSp>
        <p:nvGrpSpPr>
          <p:cNvPr id="24" name="Group 23"/>
          <p:cNvGrpSpPr/>
          <p:nvPr/>
        </p:nvGrpSpPr>
        <p:grpSpPr>
          <a:xfrm>
            <a:off x="274638" y="2141997"/>
            <a:ext cx="2880360" cy="3132140"/>
            <a:chOff x="274638" y="1212848"/>
            <a:chExt cx="2880360" cy="3132140"/>
          </a:xfrm>
        </p:grpSpPr>
        <p:sp>
          <p:nvSpPr>
            <p:cNvPr id="4" name="Rectangle 3"/>
            <p:cNvSpPr/>
            <p:nvPr/>
          </p:nvSpPr>
          <p:spPr bwMode="auto">
            <a:xfrm>
              <a:off x="274638" y="1212848"/>
              <a:ext cx="2880360" cy="31321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algn="l" defTabSz="914099" fontAlgn="base">
                <a:spcBef>
                  <a:spcPct val="0"/>
                </a:spcBef>
                <a:spcAft>
                  <a:spcPct val="0"/>
                </a:spcAft>
                <a:tabLst>
                  <a:tab pos="287338" algn="l"/>
                </a:tabLst>
              </a:pPr>
              <a:r>
                <a:rPr lang="en-US" sz="2400" dirty="0" smtClean="0">
                  <a:gradFill>
                    <a:gsLst>
                      <a:gs pos="0">
                        <a:srgbClr val="FFFFFF"/>
                      </a:gs>
                      <a:gs pos="100000">
                        <a:srgbClr val="FFFFFF"/>
                      </a:gs>
                    </a:gsLst>
                    <a:lin ang="5400000" scaled="0"/>
                  </a:gradFill>
                </a:rPr>
                <a:t>No HW costs</a:t>
              </a:r>
            </a:p>
          </p:txBody>
        </p:sp>
        <p:grpSp>
          <p:nvGrpSpPr>
            <p:cNvPr id="30" name="Group 29"/>
            <p:cNvGrpSpPr/>
            <p:nvPr/>
          </p:nvGrpSpPr>
          <p:grpSpPr>
            <a:xfrm>
              <a:off x="949800" y="1533190"/>
              <a:ext cx="1917979" cy="1617240"/>
              <a:chOff x="882284" y="1542912"/>
              <a:chExt cx="1917979" cy="1617240"/>
            </a:xfrm>
          </p:grpSpPr>
          <p:sp>
            <p:nvSpPr>
              <p:cNvPr id="8" name="Rectangle 7"/>
              <p:cNvSpPr/>
              <p:nvPr/>
            </p:nvSpPr>
            <p:spPr bwMode="auto">
              <a:xfrm>
                <a:off x="882284" y="2230085"/>
                <a:ext cx="996346" cy="930067"/>
              </a:xfrm>
              <a:prstGeom prst="rect">
                <a:avLst/>
              </a:prstGeom>
              <a:noFill/>
              <a:ln w="31750" cap="sq">
                <a:solidFill>
                  <a:schemeClr val="bg1"/>
                </a:solidFill>
                <a:prstDash val="sysDot"/>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a:solidFill>
                    <a:schemeClr val="bg1"/>
                  </a:solidFill>
                  <a:latin typeface="+mj-lt"/>
                  <a:ea typeface="Segoe UI" pitchFamily="34" charset="0"/>
                  <a:cs typeface="Segoe UI" pitchFamily="34" charset="0"/>
                </a:endParaRPr>
              </a:p>
            </p:txBody>
          </p:sp>
          <p:pic>
            <p:nvPicPr>
              <p:cNvPr id="9" name="Picture 2" descr="\\MAGNUM\Projects\Microsoft\Cloud Power FY12\Design\Icons\PNGs\Marketplace.png"/>
              <p:cNvPicPr>
                <a:picLocks noChangeAspect="1" noChangeArrowheads="1"/>
              </p:cNvPicPr>
              <p:nvPr/>
            </p:nvPicPr>
            <p:blipFill>
              <a:blip r:embed="rId3" cstate="print">
                <a:lum bright="100000"/>
              </a:blip>
              <a:srcRect/>
              <a:stretch>
                <a:fillRect/>
              </a:stretch>
            </p:blipFill>
            <p:spPr bwMode="auto">
              <a:xfrm rot="20193911">
                <a:off x="1670525" y="1542912"/>
                <a:ext cx="1129738" cy="1129738"/>
              </a:xfrm>
              <a:prstGeom prst="rect">
                <a:avLst/>
              </a:prstGeom>
              <a:noFill/>
            </p:spPr>
          </p:pic>
        </p:grpSp>
        <p:sp>
          <p:nvSpPr>
            <p:cNvPr id="3" name="Rectangle 2"/>
            <p:cNvSpPr/>
            <p:nvPr/>
          </p:nvSpPr>
          <p:spPr bwMode="auto">
            <a:xfrm rot="20268552">
              <a:off x="2071900" y="1875798"/>
              <a:ext cx="502168" cy="44451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b="1" dirty="0" smtClean="0">
                  <a:solidFill>
                    <a:schemeClr val="accent1"/>
                  </a:solidFill>
                  <a:latin typeface="Arial" panose="020B0604020202020204" pitchFamily="34" charset="0"/>
                  <a:ea typeface="Segoe UI" pitchFamily="34" charset="0"/>
                  <a:cs typeface="Arial" panose="020B0604020202020204" pitchFamily="34" charset="0"/>
                </a:rPr>
                <a:t>$0</a:t>
              </a:r>
              <a:endParaRPr lang="en-US" sz="2000" b="1" dirty="0" smtClean="0">
                <a:solidFill>
                  <a:schemeClr val="accent1"/>
                </a:solidFill>
                <a:latin typeface="Arial" panose="020B0604020202020204" pitchFamily="34" charset="0"/>
                <a:ea typeface="Segoe UI" pitchFamily="34" charset="0"/>
                <a:cs typeface="Arial" panose="020B0604020202020204" pitchFamily="34" charset="0"/>
              </a:endParaRPr>
            </a:p>
          </p:txBody>
        </p:sp>
      </p:grpSp>
      <p:grpSp>
        <p:nvGrpSpPr>
          <p:cNvPr id="31" name="Group 30"/>
          <p:cNvGrpSpPr/>
          <p:nvPr/>
        </p:nvGrpSpPr>
        <p:grpSpPr>
          <a:xfrm>
            <a:off x="3277447" y="2141997"/>
            <a:ext cx="2880360" cy="3132140"/>
            <a:chOff x="3277447" y="1212848"/>
            <a:chExt cx="2880360" cy="3132140"/>
          </a:xfrm>
        </p:grpSpPr>
        <p:sp>
          <p:nvSpPr>
            <p:cNvPr id="5" name="Rectangle 4"/>
            <p:cNvSpPr/>
            <p:nvPr/>
          </p:nvSpPr>
          <p:spPr bwMode="auto">
            <a:xfrm>
              <a:off x="3277447" y="1212848"/>
              <a:ext cx="2880360" cy="31321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algn="l" defTabSz="914099" fontAlgn="base">
                <a:spcBef>
                  <a:spcPct val="0"/>
                </a:spcBef>
                <a:spcAft>
                  <a:spcPct val="0"/>
                </a:spcAft>
                <a:tabLst>
                  <a:tab pos="287338" algn="l"/>
                </a:tabLst>
              </a:pPr>
              <a:r>
                <a:rPr lang="en-US" sz="2400" dirty="0" smtClean="0">
                  <a:gradFill>
                    <a:gsLst>
                      <a:gs pos="0">
                        <a:srgbClr val="FFFFFF"/>
                      </a:gs>
                      <a:gs pos="100000">
                        <a:srgbClr val="FFFFFF"/>
                      </a:gs>
                    </a:gsLst>
                    <a:lin ang="5400000" scaled="0"/>
                  </a:gradFill>
                </a:rPr>
                <a:t>Unlimited scale</a:t>
              </a:r>
            </a:p>
          </p:txBody>
        </p:sp>
        <p:grpSp>
          <p:nvGrpSpPr>
            <p:cNvPr id="29" name="Group 28"/>
            <p:cNvGrpSpPr/>
            <p:nvPr/>
          </p:nvGrpSpPr>
          <p:grpSpPr>
            <a:xfrm>
              <a:off x="3416676" y="1665485"/>
              <a:ext cx="2601903" cy="1485854"/>
              <a:chOff x="3424710" y="1665485"/>
              <a:chExt cx="2601903" cy="1485854"/>
            </a:xfrm>
          </p:grpSpPr>
          <p:sp>
            <p:nvSpPr>
              <p:cNvPr id="12" name="Freeform 13"/>
              <p:cNvSpPr>
                <a:spLocks/>
              </p:cNvSpPr>
              <p:nvPr/>
            </p:nvSpPr>
            <p:spPr bwMode="auto">
              <a:xfrm>
                <a:off x="3424710" y="1665485"/>
                <a:ext cx="2601903" cy="1485854"/>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pic>
            <p:nvPicPr>
              <p:cNvPr id="13"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5241063" y="2486833"/>
                <a:ext cx="664506" cy="664506"/>
              </a:xfrm>
              <a:prstGeom prst="rect">
                <a:avLst/>
              </a:prstGeom>
              <a:noFill/>
              <a:ln>
                <a:noFill/>
              </a:ln>
            </p:spPr>
          </p:pic>
          <p:pic>
            <p:nvPicPr>
              <p:cNvPr id="14"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4904804" y="2486833"/>
                <a:ext cx="664506" cy="664506"/>
              </a:xfrm>
              <a:prstGeom prst="rect">
                <a:avLst/>
              </a:prstGeom>
              <a:noFill/>
              <a:ln>
                <a:noFill/>
              </a:ln>
            </p:spPr>
          </p:pic>
          <p:pic>
            <p:nvPicPr>
              <p:cNvPr id="15" name="Picture 2" descr="\\MAGNUM\Projects\Microsoft\Cloud Power FY12\Design\ICONS_PNG\Tower.png"/>
              <p:cNvPicPr>
                <a:picLocks noChangeAspect="1" noChangeArrowheads="1"/>
              </p:cNvPicPr>
              <p:nvPr/>
            </p:nvPicPr>
            <p:blipFill>
              <a:blip r:embed="rId5" cstate="print">
                <a:duotone>
                  <a:prstClr val="black"/>
                  <a:schemeClr val="accent6">
                    <a:tint val="45000"/>
                    <a:satMod val="400000"/>
                  </a:schemeClr>
                </a:duotone>
              </a:blip>
              <a:stretch>
                <a:fillRect/>
              </a:stretch>
            </p:blipFill>
            <p:spPr bwMode="auto">
              <a:xfrm>
                <a:off x="4568545" y="2486833"/>
                <a:ext cx="664506" cy="664506"/>
              </a:xfrm>
              <a:prstGeom prst="rect">
                <a:avLst/>
              </a:prstGeom>
              <a:noFill/>
            </p:spPr>
          </p:pic>
          <p:pic>
            <p:nvPicPr>
              <p:cNvPr id="16"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4232286" y="2485924"/>
                <a:ext cx="664506" cy="664506"/>
              </a:xfrm>
              <a:prstGeom prst="rect">
                <a:avLst/>
              </a:prstGeom>
              <a:noFill/>
              <a:ln>
                <a:noFill/>
              </a:ln>
            </p:spPr>
          </p:pic>
          <p:pic>
            <p:nvPicPr>
              <p:cNvPr id="17"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3896027" y="2485924"/>
                <a:ext cx="664506" cy="664506"/>
              </a:xfrm>
              <a:prstGeom prst="rect">
                <a:avLst/>
              </a:prstGeom>
              <a:noFill/>
              <a:ln>
                <a:noFill/>
              </a:ln>
            </p:spPr>
          </p:pic>
          <p:pic>
            <p:nvPicPr>
              <p:cNvPr id="18"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3559768" y="2485924"/>
                <a:ext cx="664506" cy="664506"/>
              </a:xfrm>
              <a:prstGeom prst="rect">
                <a:avLst/>
              </a:prstGeom>
              <a:noFill/>
              <a:ln>
                <a:noFill/>
              </a:ln>
            </p:spPr>
          </p:pic>
          <p:pic>
            <p:nvPicPr>
              <p:cNvPr id="19"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5262655" y="1951773"/>
                <a:ext cx="664506" cy="664506"/>
              </a:xfrm>
              <a:prstGeom prst="rect">
                <a:avLst/>
              </a:prstGeom>
              <a:noFill/>
              <a:ln>
                <a:noFill/>
              </a:ln>
            </p:spPr>
          </p:pic>
          <p:pic>
            <p:nvPicPr>
              <p:cNvPr id="20"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4926396" y="1951773"/>
                <a:ext cx="664506" cy="664506"/>
              </a:xfrm>
              <a:prstGeom prst="rect">
                <a:avLst/>
              </a:prstGeom>
              <a:noFill/>
              <a:ln>
                <a:noFill/>
              </a:ln>
            </p:spPr>
          </p:pic>
          <p:pic>
            <p:nvPicPr>
              <p:cNvPr id="21"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4590137" y="1951773"/>
                <a:ext cx="664506" cy="664506"/>
              </a:xfrm>
              <a:prstGeom prst="rect">
                <a:avLst/>
              </a:prstGeom>
              <a:noFill/>
              <a:ln>
                <a:noFill/>
              </a:ln>
            </p:spPr>
          </p:pic>
          <p:pic>
            <p:nvPicPr>
              <p:cNvPr id="22"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4253878" y="1950864"/>
                <a:ext cx="664506" cy="664506"/>
              </a:xfrm>
              <a:prstGeom prst="rect">
                <a:avLst/>
              </a:prstGeom>
              <a:noFill/>
              <a:ln>
                <a:noFill/>
              </a:ln>
            </p:spPr>
          </p:pic>
          <p:pic>
            <p:nvPicPr>
              <p:cNvPr id="23" name="Picture 2" descr="\\MAGNUM\Projects\Microsoft\Cloud Power FY12\Design\ICONS_PNG\Tower.png"/>
              <p:cNvPicPr>
                <a:picLocks noChangeAspect="1" noChangeArrowheads="1"/>
              </p:cNvPicPr>
              <p:nvPr/>
            </p:nvPicPr>
            <p:blipFill>
              <a:blip r:embed="rId4" cstate="print">
                <a:duotone>
                  <a:prstClr val="black"/>
                  <a:schemeClr val="accent6">
                    <a:tint val="45000"/>
                    <a:satMod val="400000"/>
                  </a:schemeClr>
                </a:duotone>
              </a:blip>
              <a:stretch>
                <a:fillRect/>
              </a:stretch>
            </p:blipFill>
            <p:spPr bwMode="auto">
              <a:xfrm>
                <a:off x="3917619" y="1950864"/>
                <a:ext cx="664506" cy="664506"/>
              </a:xfrm>
              <a:prstGeom prst="rect">
                <a:avLst/>
              </a:prstGeom>
              <a:noFill/>
              <a:ln>
                <a:noFill/>
              </a:ln>
            </p:spPr>
          </p:pic>
        </p:grpSp>
      </p:grpSp>
      <p:grpSp>
        <p:nvGrpSpPr>
          <p:cNvPr id="32" name="Group 31"/>
          <p:cNvGrpSpPr/>
          <p:nvPr/>
        </p:nvGrpSpPr>
        <p:grpSpPr>
          <a:xfrm>
            <a:off x="6280256" y="2141997"/>
            <a:ext cx="2880360" cy="3132140"/>
            <a:chOff x="6280256" y="1212848"/>
            <a:chExt cx="2880360" cy="3132140"/>
          </a:xfrm>
        </p:grpSpPr>
        <p:sp>
          <p:nvSpPr>
            <p:cNvPr id="6" name="Rectangle 5"/>
            <p:cNvSpPr/>
            <p:nvPr/>
          </p:nvSpPr>
          <p:spPr bwMode="auto">
            <a:xfrm>
              <a:off x="6280256" y="1212848"/>
              <a:ext cx="2880360" cy="3132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algn="l" defTabSz="914099" fontAlgn="base">
                <a:spcBef>
                  <a:spcPct val="0"/>
                </a:spcBef>
                <a:spcAft>
                  <a:spcPct val="0"/>
                </a:spcAft>
                <a:tabLst>
                  <a:tab pos="287338" algn="l"/>
                </a:tabLst>
              </a:pPr>
              <a:r>
                <a:rPr lang="en-US" sz="2400" dirty="0" smtClean="0">
                  <a:gradFill>
                    <a:gsLst>
                      <a:gs pos="0">
                        <a:srgbClr val="FFFFFF"/>
                      </a:gs>
                      <a:gs pos="100000">
                        <a:srgbClr val="FFFFFF"/>
                      </a:gs>
                    </a:gsLst>
                    <a:lin ang="5400000" scaled="0"/>
                  </a:gradFill>
                </a:rPr>
                <a:t>Pay what </a:t>
              </a:r>
              <a:br>
                <a:rPr lang="en-US" sz="2400" dirty="0" smtClean="0">
                  <a:gradFill>
                    <a:gsLst>
                      <a:gs pos="0">
                        <a:srgbClr val="FFFFFF"/>
                      </a:gs>
                      <a:gs pos="100000">
                        <a:srgbClr val="FFFFFF"/>
                      </a:gs>
                    </a:gsLst>
                    <a:lin ang="5400000" scaled="0"/>
                  </a:gradFill>
                </a:rPr>
              </a:br>
              <a:r>
                <a:rPr lang="en-US" sz="2400" dirty="0" smtClean="0">
                  <a:gradFill>
                    <a:gsLst>
                      <a:gs pos="0">
                        <a:srgbClr val="FFFFFF"/>
                      </a:gs>
                      <a:gs pos="100000">
                        <a:srgbClr val="FFFFFF"/>
                      </a:gs>
                    </a:gsLst>
                    <a:lin ang="5400000" scaled="0"/>
                  </a:gradFill>
                </a:rPr>
                <a:t>you need</a:t>
              </a:r>
            </a:p>
          </p:txBody>
        </p:sp>
        <p:pic>
          <p:nvPicPr>
            <p:cNvPr id="25" name="Picture 7" descr="\\MAGNUM\Projects\Microsoft\Cloud Power FY12\Design\ICONS_PNG\Gears.png"/>
            <p:cNvPicPr>
              <a:picLocks noChangeAspect="1" noChangeArrowheads="1"/>
            </p:cNvPicPr>
            <p:nvPr/>
          </p:nvPicPr>
          <p:blipFill>
            <a:blip r:embed="rId6" cstate="print">
              <a:lum bright="100000"/>
            </a:blip>
            <a:srcRect/>
            <a:stretch>
              <a:fillRect/>
            </a:stretch>
          </p:blipFill>
          <p:spPr bwMode="auto">
            <a:xfrm>
              <a:off x="6709097" y="1474585"/>
              <a:ext cx="2022678" cy="2022678"/>
            </a:xfrm>
            <a:prstGeom prst="rect">
              <a:avLst/>
            </a:prstGeom>
            <a:noFill/>
          </p:spPr>
        </p:pic>
      </p:grpSp>
      <p:grpSp>
        <p:nvGrpSpPr>
          <p:cNvPr id="33" name="Group 32"/>
          <p:cNvGrpSpPr/>
          <p:nvPr/>
        </p:nvGrpSpPr>
        <p:grpSpPr>
          <a:xfrm>
            <a:off x="9283065" y="2141997"/>
            <a:ext cx="2880360" cy="3132140"/>
            <a:chOff x="9283065" y="1212848"/>
            <a:chExt cx="2880360" cy="3132140"/>
          </a:xfrm>
        </p:grpSpPr>
        <p:sp>
          <p:nvSpPr>
            <p:cNvPr id="7" name="Rectangle 6"/>
            <p:cNvSpPr/>
            <p:nvPr/>
          </p:nvSpPr>
          <p:spPr bwMode="auto">
            <a:xfrm>
              <a:off x="9283065" y="1212848"/>
              <a:ext cx="2880360" cy="313214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146304" rIns="182880" bIns="146304" numCol="1" rtlCol="0" anchor="b" anchorCtr="0" compatLnSpc="1">
              <a:prstTxWarp prst="textNoShape">
                <a:avLst/>
              </a:prstTxWarp>
            </a:bodyPr>
            <a:lstStyle/>
            <a:p>
              <a:pPr algn="l" defTabSz="914099" fontAlgn="base">
                <a:spcBef>
                  <a:spcPct val="0"/>
                </a:spcBef>
                <a:spcAft>
                  <a:spcPct val="0"/>
                </a:spcAft>
                <a:tabLst>
                  <a:tab pos="287338" algn="l"/>
                </a:tabLst>
              </a:pPr>
              <a:r>
                <a:rPr lang="en-US" dirty="0" smtClean="0">
                  <a:gradFill>
                    <a:gsLst>
                      <a:gs pos="0">
                        <a:srgbClr val="FFFFFF"/>
                      </a:gs>
                      <a:gs pos="100000">
                        <a:srgbClr val="FFFFFF"/>
                      </a:gs>
                    </a:gsLst>
                    <a:lin ang="5400000" scaled="0"/>
                  </a:gradFill>
                </a:rPr>
                <a:t>Deployed </a:t>
              </a:r>
              <a:br>
                <a:rPr lang="en-US" dirty="0" smtClean="0">
                  <a:gradFill>
                    <a:gsLst>
                      <a:gs pos="0">
                        <a:srgbClr val="FFFFFF"/>
                      </a:gs>
                      <a:gs pos="100000">
                        <a:srgbClr val="FFFFFF"/>
                      </a:gs>
                    </a:gsLst>
                    <a:lin ang="5400000" scaled="0"/>
                  </a:gradFill>
                </a:rPr>
              </a:br>
              <a:r>
                <a:rPr lang="en-US" sz="2400" dirty="0" smtClean="0">
                  <a:gradFill>
                    <a:gsLst>
                      <a:gs pos="0">
                        <a:srgbClr val="FFFFFF"/>
                      </a:gs>
                      <a:gs pos="100000">
                        <a:srgbClr val="FFFFFF"/>
                      </a:gs>
                    </a:gsLst>
                    <a:lin ang="5400000" scaled="0"/>
                  </a:gradFill>
                </a:rPr>
                <a:t>in minutes</a:t>
              </a:r>
            </a:p>
          </p:txBody>
        </p:sp>
        <p:pic>
          <p:nvPicPr>
            <p:cNvPr id="26" name="Picture 25" descr="\\MAGNUM\Projects\Microsoft\Cloud Power FY12\Design\ICONS_PNG\Devices.png"/>
            <p:cNvPicPr>
              <a:picLocks noChangeAspect="1" noChangeArrowheads="1"/>
            </p:cNvPicPr>
            <p:nvPr/>
          </p:nvPicPr>
          <p:blipFill>
            <a:blip r:embed="rId7" cstate="print">
              <a:lum bright="100000"/>
            </a:blip>
            <a:srcRect l="50000" r="2000" b="50000"/>
            <a:stretch>
              <a:fillRect/>
            </a:stretch>
          </p:blipFill>
          <p:spPr bwMode="auto">
            <a:xfrm>
              <a:off x="9691826" y="1348474"/>
              <a:ext cx="2062838" cy="2148789"/>
            </a:xfrm>
            <a:prstGeom prst="rect">
              <a:avLst/>
            </a:prstGeom>
            <a:noFill/>
            <a:ln>
              <a:noFill/>
            </a:ln>
          </p:spPr>
        </p:pic>
      </p:grpSp>
      <p:sp useBgFill="1">
        <p:nvSpPr>
          <p:cNvPr id="10" name="Rectangle 9"/>
          <p:cNvSpPr/>
          <p:nvPr/>
        </p:nvSpPr>
        <p:spPr bwMode="auto">
          <a:xfrm>
            <a:off x="274638" y="0"/>
            <a:ext cx="11996020" cy="1212848"/>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chemeClr val="bg1"/>
              </a:solidFill>
              <a:latin typeface="+mj-lt"/>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Why Hadoop in the cloud?</a:t>
            </a:r>
            <a:endParaRPr lang="en-US" dirty="0"/>
          </a:p>
        </p:txBody>
      </p:sp>
      <p:pic>
        <p:nvPicPr>
          <p:cNvPr id="34" name="Picture 33"/>
          <p:cNvPicPr>
            <a:picLocks noChangeAspect="1"/>
          </p:cNvPicPr>
          <p:nvPr/>
        </p:nvPicPr>
        <p:blipFill>
          <a:blip r:embed="rId8" cstate="email">
            <a:extLst>
              <a:ext uri="{28A0092B-C50C-407E-A947-70E740481C1C}">
                <a14:useLocalDpi xmlns:a14="http://schemas.microsoft.com/office/drawing/2010/main" val="0"/>
              </a:ext>
            </a:extLst>
          </a:blip>
          <a:stretch>
            <a:fillRect/>
          </a:stretch>
        </p:blipFill>
        <p:spPr>
          <a:xfrm>
            <a:off x="10264205" y="3149512"/>
            <a:ext cx="918079" cy="698216"/>
          </a:xfrm>
          <a:prstGeom prst="rect">
            <a:avLst/>
          </a:prstGeom>
        </p:spPr>
      </p:pic>
    </p:spTree>
    <p:extLst>
      <p:ext uri="{BB962C8B-B14F-4D97-AF65-F5344CB8AC3E}">
        <p14:creationId xmlns:p14="http://schemas.microsoft.com/office/powerpoint/2010/main" val="8211170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750" fill="hold"/>
                                        <p:tgtEl>
                                          <p:spTgt spid="24"/>
                                        </p:tgtEl>
                                        <p:attrNameLst>
                                          <p:attrName>ppt_x</p:attrName>
                                        </p:attrNameLst>
                                      </p:cBhvr>
                                      <p:tavLst>
                                        <p:tav tm="0">
                                          <p:val>
                                            <p:strVal val="#ppt_x"/>
                                          </p:val>
                                        </p:tav>
                                        <p:tav tm="100000">
                                          <p:val>
                                            <p:strVal val="#ppt_x"/>
                                          </p:val>
                                        </p:tav>
                                      </p:tavLst>
                                    </p:anim>
                                    <p:anim calcmode="lin" valueType="num">
                                      <p:cBhvr additive="base">
                                        <p:cTn id="8" dur="75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750"/>
                            </p:stCondLst>
                            <p:childTnLst>
                              <p:par>
                                <p:cTn id="10" presetID="2" presetClass="entr" presetSubtype="1" decel="100000" fill="hold" nodeType="after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additive="base">
                                        <p:cTn id="12" dur="750" fill="hold"/>
                                        <p:tgtEl>
                                          <p:spTgt spid="31"/>
                                        </p:tgtEl>
                                        <p:attrNameLst>
                                          <p:attrName>ppt_x</p:attrName>
                                        </p:attrNameLst>
                                      </p:cBhvr>
                                      <p:tavLst>
                                        <p:tav tm="0">
                                          <p:val>
                                            <p:strVal val="#ppt_x"/>
                                          </p:val>
                                        </p:tav>
                                        <p:tav tm="100000">
                                          <p:val>
                                            <p:strVal val="#ppt_x"/>
                                          </p:val>
                                        </p:tav>
                                      </p:tavLst>
                                    </p:anim>
                                    <p:anim calcmode="lin" valueType="num">
                                      <p:cBhvr additive="base">
                                        <p:cTn id="13" dur="750" fill="hold"/>
                                        <p:tgtEl>
                                          <p:spTgt spid="31"/>
                                        </p:tgtEl>
                                        <p:attrNameLst>
                                          <p:attrName>ppt_y</p:attrName>
                                        </p:attrNameLst>
                                      </p:cBhvr>
                                      <p:tavLst>
                                        <p:tav tm="0">
                                          <p:val>
                                            <p:strVal val="0-#ppt_h/2"/>
                                          </p:val>
                                        </p:tav>
                                        <p:tav tm="100000">
                                          <p:val>
                                            <p:strVal val="#ppt_y"/>
                                          </p:val>
                                        </p:tav>
                                      </p:tavLst>
                                    </p:anim>
                                  </p:childTnLst>
                                </p:cTn>
                              </p:par>
                            </p:childTnLst>
                          </p:cTn>
                        </p:par>
                        <p:par>
                          <p:cTn id="14" fill="hold">
                            <p:stCondLst>
                              <p:cond delay="1500"/>
                            </p:stCondLst>
                            <p:childTnLst>
                              <p:par>
                                <p:cTn id="15" presetID="2" presetClass="entr" presetSubtype="1" decel="100000" fill="hold" nodeType="after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750" fill="hold"/>
                                        <p:tgtEl>
                                          <p:spTgt spid="32"/>
                                        </p:tgtEl>
                                        <p:attrNameLst>
                                          <p:attrName>ppt_x</p:attrName>
                                        </p:attrNameLst>
                                      </p:cBhvr>
                                      <p:tavLst>
                                        <p:tav tm="0">
                                          <p:val>
                                            <p:strVal val="#ppt_x"/>
                                          </p:val>
                                        </p:tav>
                                        <p:tav tm="100000">
                                          <p:val>
                                            <p:strVal val="#ppt_x"/>
                                          </p:val>
                                        </p:tav>
                                      </p:tavLst>
                                    </p:anim>
                                    <p:anim calcmode="lin" valueType="num">
                                      <p:cBhvr additive="base">
                                        <p:cTn id="18" dur="750" fill="hold"/>
                                        <p:tgtEl>
                                          <p:spTgt spid="32"/>
                                        </p:tgtEl>
                                        <p:attrNameLst>
                                          <p:attrName>ppt_y</p:attrName>
                                        </p:attrNameLst>
                                      </p:cBhvr>
                                      <p:tavLst>
                                        <p:tav tm="0">
                                          <p:val>
                                            <p:strVal val="0-#ppt_h/2"/>
                                          </p:val>
                                        </p:tav>
                                        <p:tav tm="100000">
                                          <p:val>
                                            <p:strVal val="#ppt_y"/>
                                          </p:val>
                                        </p:tav>
                                      </p:tavLst>
                                    </p:anim>
                                  </p:childTnLst>
                                </p:cTn>
                              </p:par>
                            </p:childTnLst>
                          </p:cTn>
                        </p:par>
                        <p:par>
                          <p:cTn id="19" fill="hold">
                            <p:stCondLst>
                              <p:cond delay="2250"/>
                            </p:stCondLst>
                            <p:childTnLst>
                              <p:par>
                                <p:cTn id="20" presetID="2" presetClass="entr" presetSubtype="1" decel="100000" fill="hold" nodeType="after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additive="base">
                                        <p:cTn id="22" dur="750" fill="hold"/>
                                        <p:tgtEl>
                                          <p:spTgt spid="33"/>
                                        </p:tgtEl>
                                        <p:attrNameLst>
                                          <p:attrName>ppt_x</p:attrName>
                                        </p:attrNameLst>
                                      </p:cBhvr>
                                      <p:tavLst>
                                        <p:tav tm="0">
                                          <p:val>
                                            <p:strVal val="#ppt_x"/>
                                          </p:val>
                                        </p:tav>
                                        <p:tav tm="100000">
                                          <p:val>
                                            <p:strVal val="#ppt_x"/>
                                          </p:val>
                                        </p:tav>
                                      </p:tavLst>
                                    </p:anim>
                                    <p:anim calcmode="lin" valueType="num">
                                      <p:cBhvr additive="base">
                                        <p:cTn id="23" dur="750" fill="hold"/>
                                        <p:tgtEl>
                                          <p:spTgt spid="3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94579" y="2818410"/>
            <a:ext cx="2424169" cy="517039"/>
          </a:xfrm>
          <a:prstGeom prst="rect">
            <a:avLst/>
          </a:prstGeom>
        </p:spPr>
      </p:pic>
      <p:sp>
        <p:nvSpPr>
          <p:cNvPr id="5" name="TextBox 4"/>
          <p:cNvSpPr txBox="1"/>
          <p:nvPr/>
        </p:nvSpPr>
        <p:spPr>
          <a:xfrm>
            <a:off x="271461" y="5935664"/>
            <a:ext cx="11893552" cy="906780"/>
          </a:xfrm>
          <a:prstGeom prst="rect">
            <a:avLst/>
          </a:prstGeom>
          <a:noFill/>
        </p:spPr>
        <p:txBody>
          <a:bodyPr wrap="square" lIns="182880" tIns="146306" rIns="182880" bIns="146306" rtlCol="0">
            <a:noAutofit/>
          </a:bodyPr>
          <a:lstStyle/>
          <a:p>
            <a:pPr defTabSz="932901">
              <a:lnSpc>
                <a:spcPts val="1199"/>
              </a:lnSpc>
            </a:pPr>
            <a:r>
              <a:rPr lang="en-US" sz="1000" dirty="0">
                <a:solidFill>
                  <a:srgbClr val="FFFFFF"/>
                </a:solidFill>
              </a:rPr>
              <a:t>© </a:t>
            </a:r>
            <a:r>
              <a:rPr lang="en-US" sz="1000" dirty="0" smtClean="0">
                <a:solidFill>
                  <a:srgbClr val="FFFFFF"/>
                </a:solidFill>
              </a:rPr>
              <a:t>2014 </a:t>
            </a:r>
            <a:r>
              <a:rPr lang="en-US" sz="1000" dirty="0">
                <a:solidFill>
                  <a:srgbClr val="FFFFFF"/>
                </a:solidFill>
              </a:rPr>
              <a:t>Microsoft Corporation. All rights reserved. Microsoft, Windows, Windows Vista and other product names are or may be registered trademarks and/or trademarks in the U.S. and/or other countries.</a:t>
            </a:r>
          </a:p>
          <a:p>
            <a:pPr defTabSz="932901">
              <a:lnSpc>
                <a:spcPts val="1199"/>
              </a:lnSpc>
            </a:pPr>
            <a:r>
              <a:rPr lang="en-US" sz="1000" dirty="0">
                <a:solidFill>
                  <a:srgbClr val="FFFFFF"/>
                </a:solidFill>
              </a:rPr>
              <a:t>The information herein is for informational purposes only and represents the current view of Microsoft Corporation as of the date of this presentation. Because Microsoft must respond to changing market</a:t>
            </a:r>
          </a:p>
          <a:p>
            <a:pPr defTabSz="932901">
              <a:lnSpc>
                <a:spcPts val="1199"/>
              </a:lnSpc>
            </a:pPr>
            <a:r>
              <a:rPr lang="en-US" sz="1000" dirty="0">
                <a:solidFill>
                  <a:srgbClr val="FFFFFF"/>
                </a:solidFill>
              </a:rPr>
              <a:t>conditions, it should not be interpreted to be a commitment on the part of Microsoft, and Microsoft cannot guarantee the accuracy of any information provided after the date of this presentation.</a:t>
            </a:r>
          </a:p>
          <a:p>
            <a:pPr defTabSz="932901">
              <a:lnSpc>
                <a:spcPts val="1199"/>
              </a:lnSpc>
            </a:pPr>
            <a:r>
              <a:rPr lang="en-US" sz="1000" dirty="0">
                <a:solidFill>
                  <a:srgbClr val="FFFFFF"/>
                </a:solidFill>
              </a:rPr>
              <a:t>MICROSOFT MAKES NO WARRANTIES, EXPRESS, IMPLIED OR STATUTORY, AS TO THE INFORMATION IN THIS PRESENTATION.</a:t>
            </a:r>
          </a:p>
        </p:txBody>
      </p:sp>
      <p:sp>
        <p:nvSpPr>
          <p:cNvPr id="2" name="TextBox 1"/>
          <p:cNvSpPr txBox="1"/>
          <p:nvPr/>
        </p:nvSpPr>
        <p:spPr>
          <a:xfrm>
            <a:off x="1175419" y="5282200"/>
            <a:ext cx="914400" cy="914400"/>
          </a:xfrm>
          <a:prstGeom prst="rect">
            <a:avLst/>
          </a:prstGeom>
          <a:noFill/>
        </p:spPr>
        <p:txBody>
          <a:bodyPr wrap="none" lIns="182880" tIns="146304" rIns="182880" bIns="146304" rtlCol="0">
            <a:noAutofit/>
          </a:bodyPr>
          <a:lstStyle/>
          <a:p>
            <a:pPr>
              <a:lnSpc>
                <a:spcPct val="90000"/>
              </a:lnSpc>
              <a:spcAft>
                <a:spcPts val="600"/>
              </a:spcAft>
            </a:pPr>
            <a:endParaRPr lang="en-US" sz="2400" dirty="0"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598405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0"/>
            <a:ext cx="5325035" cy="69945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endParaRPr lang="en-US" sz="5400" dirty="0" smtClean="0">
              <a:solidFill>
                <a:schemeClr val="bg1"/>
              </a:solidFill>
              <a:latin typeface="+mj-lt"/>
              <a:ea typeface="Segoe UI" pitchFamily="34" charset="0"/>
              <a:cs typeface="Segoe UI" pitchFamily="34" charset="0"/>
            </a:endParaRPr>
          </a:p>
          <a:p>
            <a:pPr defTabSz="932472" fontAlgn="base">
              <a:lnSpc>
                <a:spcPct val="90000"/>
              </a:lnSpc>
              <a:spcBef>
                <a:spcPct val="0"/>
              </a:spcBef>
              <a:spcAft>
                <a:spcPct val="0"/>
              </a:spcAft>
            </a:pPr>
            <a:endParaRPr lang="en-US" sz="5400" dirty="0">
              <a:solidFill>
                <a:schemeClr val="bg1"/>
              </a:solidFill>
              <a:latin typeface="+mj-lt"/>
              <a:ea typeface="Segoe UI" pitchFamily="34" charset="0"/>
              <a:cs typeface="Segoe UI" pitchFamily="34" charset="0"/>
            </a:endParaRPr>
          </a:p>
        </p:txBody>
      </p:sp>
      <p:sp>
        <p:nvSpPr>
          <p:cNvPr id="5" name="Rectangle 4"/>
          <p:cNvSpPr/>
          <p:nvPr/>
        </p:nvSpPr>
        <p:spPr bwMode="auto">
          <a:xfrm>
            <a:off x="0" y="6445885"/>
            <a:ext cx="5325035" cy="548640"/>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a:lnSpc>
                <a:spcPct val="90000"/>
              </a:lnSpc>
            </a:pPr>
            <a:endParaRPr lang="en-US" sz="2400" kern="0" dirty="0">
              <a:ln>
                <a:solidFill>
                  <a:srgbClr val="FFFFFF">
                    <a:alpha val="0"/>
                  </a:srgbClr>
                </a:solidFill>
              </a:ln>
              <a:solidFill>
                <a:schemeClr val="bg1"/>
              </a:solidFill>
              <a:latin typeface="Segoe UI Semibold" panose="020B0702040204020203" pitchFamily="34" charset="0"/>
              <a:ea typeface="MS PGothic" charset="0"/>
              <a:cs typeface="Segoe UI Semibold" panose="020B0702040204020203" pitchFamily="34" charset="0"/>
            </a:endParaRPr>
          </a:p>
        </p:txBody>
      </p:sp>
      <p:sp>
        <p:nvSpPr>
          <p:cNvPr id="7" name="Rectangle 6"/>
          <p:cNvSpPr/>
          <p:nvPr/>
        </p:nvSpPr>
        <p:spPr>
          <a:xfrm>
            <a:off x="9108" y="1237136"/>
            <a:ext cx="5325034" cy="840230"/>
          </a:xfrm>
          <a:prstGeom prst="rect">
            <a:avLst/>
          </a:prstGeom>
        </p:spPr>
        <p:txBody>
          <a:bodyPr wrap="square" lIns="274320">
            <a:spAutoFit/>
          </a:bodyPr>
          <a:lstStyle/>
          <a:p>
            <a:pPr defTabSz="932472" fontAlgn="base">
              <a:lnSpc>
                <a:spcPct val="90000"/>
              </a:lnSpc>
              <a:spcBef>
                <a:spcPct val="0"/>
              </a:spcBef>
              <a:spcAft>
                <a:spcPct val="0"/>
              </a:spcAft>
            </a:pPr>
            <a:r>
              <a:rPr lang="en-US" sz="5400" dirty="0" smtClean="0">
                <a:solidFill>
                  <a:schemeClr val="bg1"/>
                </a:solidFill>
                <a:latin typeface="+mj-lt"/>
                <a:ea typeface="Segoe UI" pitchFamily="34" charset="0"/>
                <a:cs typeface="Segoe UI" pitchFamily="34" charset="0"/>
              </a:rPr>
              <a:t>Why Hadoop</a:t>
            </a:r>
            <a:endParaRPr lang="en-US" sz="5400" dirty="0">
              <a:solidFill>
                <a:schemeClr val="bg1"/>
              </a:solidFill>
              <a:latin typeface="+mj-lt"/>
              <a:ea typeface="Segoe UI" pitchFamily="34" charset="0"/>
              <a:cs typeface="Segoe UI" pitchFamily="34" charset="0"/>
            </a:endParaRPr>
          </a:p>
        </p:txBody>
      </p:sp>
      <p:sp>
        <p:nvSpPr>
          <p:cNvPr id="2" name="Slide Number Placeholder 1"/>
          <p:cNvSpPr>
            <a:spLocks noGrp="1"/>
          </p:cNvSpPr>
          <p:nvPr>
            <p:ph type="sldNum" sz="quarter" idx="4294967295"/>
          </p:nvPr>
        </p:nvSpPr>
        <p:spPr>
          <a:xfrm>
            <a:off x="11595100" y="6565900"/>
            <a:ext cx="566738" cy="136525"/>
          </a:xfrm>
          <a:prstGeom prst="rect">
            <a:avLst/>
          </a:prstGeom>
        </p:spPr>
        <p:txBody>
          <a:bodyPr/>
          <a:lstStyle/>
          <a:p>
            <a:pPr>
              <a:defRPr/>
            </a:pPr>
            <a:fld id="{F8A0AC42-AA1D-4944-8D96-660DE70C7E1B}" type="slidenum">
              <a:rPr lang="en-IN" smtClean="0"/>
              <a:pPr>
                <a:defRPr/>
              </a:pPr>
              <a:t>4</a:t>
            </a:fld>
            <a:endParaRPr lang="en-IN" dirty="0"/>
          </a:p>
        </p:txBody>
      </p:sp>
      <p:sp>
        <p:nvSpPr>
          <p:cNvPr id="12" name="Freeform 11"/>
          <p:cNvSpPr>
            <a:spLocks/>
          </p:cNvSpPr>
          <p:nvPr/>
        </p:nvSpPr>
        <p:spPr bwMode="auto">
          <a:xfrm>
            <a:off x="6036464" y="2194152"/>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3" name="Freeform 12"/>
          <p:cNvSpPr>
            <a:spLocks/>
          </p:cNvSpPr>
          <p:nvPr/>
        </p:nvSpPr>
        <p:spPr bwMode="auto">
          <a:xfrm flipH="1">
            <a:off x="2671625" y="4267200"/>
            <a:ext cx="2653409" cy="2178685"/>
          </a:xfrm>
          <a:custGeom>
            <a:avLst/>
            <a:gdLst>
              <a:gd name="connsiteX0" fmla="*/ 603413 w 1090712"/>
              <a:gd name="connsiteY0" fmla="*/ 721327 h 895572"/>
              <a:gd name="connsiteX1" fmla="*/ 578466 w 1090712"/>
              <a:gd name="connsiteY1" fmla="*/ 770746 h 895572"/>
              <a:gd name="connsiteX2" fmla="*/ 553519 w 1090712"/>
              <a:gd name="connsiteY2" fmla="*/ 818264 h 895572"/>
              <a:gd name="connsiteX3" fmla="*/ 528334 w 1090712"/>
              <a:gd name="connsiteY3" fmla="*/ 865069 h 895572"/>
              <a:gd name="connsiteX4" fmla="*/ 511825 w 1090712"/>
              <a:gd name="connsiteY4" fmla="*/ 895572 h 895572"/>
              <a:gd name="connsiteX5" fmla="*/ 624528 w 1090712"/>
              <a:gd name="connsiteY5" fmla="*/ 895572 h 895572"/>
              <a:gd name="connsiteX6" fmla="*/ 624796 w 1090712"/>
              <a:gd name="connsiteY6" fmla="*/ 894768 h 895572"/>
              <a:gd name="connsiteX7" fmla="*/ 625271 w 1090712"/>
              <a:gd name="connsiteY7" fmla="*/ 891679 h 895572"/>
              <a:gd name="connsiteX8" fmla="*/ 625747 w 1090712"/>
              <a:gd name="connsiteY8" fmla="*/ 889066 h 895572"/>
              <a:gd name="connsiteX9" fmla="*/ 625747 w 1090712"/>
              <a:gd name="connsiteY9" fmla="*/ 860555 h 895572"/>
              <a:gd name="connsiteX10" fmla="*/ 624796 w 1090712"/>
              <a:gd name="connsiteY10" fmla="*/ 833945 h 895572"/>
              <a:gd name="connsiteX11" fmla="*/ 624321 w 1090712"/>
              <a:gd name="connsiteY11" fmla="*/ 820877 h 895572"/>
              <a:gd name="connsiteX12" fmla="*/ 623608 w 1090712"/>
              <a:gd name="connsiteY12" fmla="*/ 808047 h 895572"/>
              <a:gd name="connsiteX13" fmla="*/ 621708 w 1090712"/>
              <a:gd name="connsiteY13" fmla="*/ 795218 h 895572"/>
              <a:gd name="connsiteX14" fmla="*/ 620044 w 1090712"/>
              <a:gd name="connsiteY14" fmla="*/ 782625 h 895572"/>
              <a:gd name="connsiteX15" fmla="*/ 616005 w 1090712"/>
              <a:gd name="connsiteY15" fmla="*/ 766707 h 895572"/>
              <a:gd name="connsiteX16" fmla="*/ 611966 w 1090712"/>
              <a:gd name="connsiteY16" fmla="*/ 751976 h 895572"/>
              <a:gd name="connsiteX17" fmla="*/ 607452 w 1090712"/>
              <a:gd name="connsiteY17" fmla="*/ 737245 h 895572"/>
              <a:gd name="connsiteX18" fmla="*/ 698212 w 1090712"/>
              <a:gd name="connsiteY18" fmla="*/ 530778 h 895572"/>
              <a:gd name="connsiteX19" fmla="*/ 693460 w 1090712"/>
              <a:gd name="connsiteY19" fmla="*/ 534818 h 895572"/>
              <a:gd name="connsiteX20" fmla="*/ 688471 w 1090712"/>
              <a:gd name="connsiteY20" fmla="*/ 538857 h 895572"/>
              <a:gd name="connsiteX21" fmla="*/ 678254 w 1090712"/>
              <a:gd name="connsiteY21" fmla="*/ 546935 h 895572"/>
              <a:gd name="connsiteX22" fmla="*/ 669226 w 1090712"/>
              <a:gd name="connsiteY22" fmla="*/ 553587 h 895572"/>
              <a:gd name="connsiteX23" fmla="*/ 663048 w 1090712"/>
              <a:gd name="connsiteY23" fmla="*/ 558814 h 895572"/>
              <a:gd name="connsiteX24" fmla="*/ 663048 w 1090712"/>
              <a:gd name="connsiteY24" fmla="*/ 556676 h 895572"/>
              <a:gd name="connsiteX25" fmla="*/ 663523 w 1090712"/>
              <a:gd name="connsiteY25" fmla="*/ 554538 h 895572"/>
              <a:gd name="connsiteX26" fmla="*/ 665424 w 1090712"/>
              <a:gd name="connsiteY26" fmla="*/ 550498 h 895572"/>
              <a:gd name="connsiteX27" fmla="*/ 668038 w 1090712"/>
              <a:gd name="connsiteY27" fmla="*/ 546459 h 895572"/>
              <a:gd name="connsiteX28" fmla="*/ 671602 w 1090712"/>
              <a:gd name="connsiteY28" fmla="*/ 542420 h 895572"/>
              <a:gd name="connsiteX29" fmla="*/ 676829 w 1090712"/>
              <a:gd name="connsiteY29" fmla="*/ 538857 h 895572"/>
              <a:gd name="connsiteX30" fmla="*/ 682768 w 1090712"/>
              <a:gd name="connsiteY30" fmla="*/ 535768 h 895572"/>
              <a:gd name="connsiteX31" fmla="*/ 689896 w 1090712"/>
              <a:gd name="connsiteY31" fmla="*/ 533154 h 895572"/>
              <a:gd name="connsiteX32" fmla="*/ 654257 w 1090712"/>
              <a:gd name="connsiteY32" fmla="*/ 302216 h 895572"/>
              <a:gd name="connsiteX33" fmla="*/ 651882 w 1090712"/>
              <a:gd name="connsiteY33" fmla="*/ 302691 h 895572"/>
              <a:gd name="connsiteX34" fmla="*/ 649268 w 1090712"/>
              <a:gd name="connsiteY34" fmla="*/ 303166 h 895572"/>
              <a:gd name="connsiteX35" fmla="*/ 647130 w 1090712"/>
              <a:gd name="connsiteY35" fmla="*/ 304354 h 895572"/>
              <a:gd name="connsiteX36" fmla="*/ 644516 w 1090712"/>
              <a:gd name="connsiteY36" fmla="*/ 306255 h 895572"/>
              <a:gd name="connsiteX37" fmla="*/ 642140 w 1090712"/>
              <a:gd name="connsiteY37" fmla="*/ 307918 h 895572"/>
              <a:gd name="connsiteX38" fmla="*/ 640002 w 1090712"/>
              <a:gd name="connsiteY38" fmla="*/ 310294 h 895572"/>
              <a:gd name="connsiteX39" fmla="*/ 638101 w 1090712"/>
              <a:gd name="connsiteY39" fmla="*/ 312432 h 895572"/>
              <a:gd name="connsiteX40" fmla="*/ 636913 w 1090712"/>
              <a:gd name="connsiteY40" fmla="*/ 314571 h 895572"/>
              <a:gd name="connsiteX41" fmla="*/ 635963 w 1090712"/>
              <a:gd name="connsiteY41" fmla="*/ 316946 h 895572"/>
              <a:gd name="connsiteX42" fmla="*/ 635963 w 1090712"/>
              <a:gd name="connsiteY42" fmla="*/ 319085 h 895572"/>
              <a:gd name="connsiteX43" fmla="*/ 636913 w 1090712"/>
              <a:gd name="connsiteY43" fmla="*/ 321223 h 895572"/>
              <a:gd name="connsiteX44" fmla="*/ 637626 w 1090712"/>
              <a:gd name="connsiteY44" fmla="*/ 324074 h 895572"/>
              <a:gd name="connsiteX45" fmla="*/ 639527 w 1090712"/>
              <a:gd name="connsiteY45" fmla="*/ 326688 h 895572"/>
              <a:gd name="connsiteX46" fmla="*/ 643091 w 1090712"/>
              <a:gd name="connsiteY46" fmla="*/ 331677 h 895572"/>
              <a:gd name="connsiteX47" fmla="*/ 647130 w 1090712"/>
              <a:gd name="connsiteY47" fmla="*/ 335954 h 895572"/>
              <a:gd name="connsiteX48" fmla="*/ 655920 w 1090712"/>
              <a:gd name="connsiteY48" fmla="*/ 330727 h 895572"/>
              <a:gd name="connsiteX49" fmla="*/ 663999 w 1090712"/>
              <a:gd name="connsiteY49" fmla="*/ 324787 h 895572"/>
              <a:gd name="connsiteX50" fmla="*/ 679917 w 1090712"/>
              <a:gd name="connsiteY50" fmla="*/ 313383 h 895572"/>
              <a:gd name="connsiteX51" fmla="*/ 676354 w 1090712"/>
              <a:gd name="connsiteY51" fmla="*/ 311007 h 895572"/>
              <a:gd name="connsiteX52" fmla="*/ 672790 w 1090712"/>
              <a:gd name="connsiteY52" fmla="*/ 308393 h 895572"/>
              <a:gd name="connsiteX53" fmla="*/ 668988 w 1090712"/>
              <a:gd name="connsiteY53" fmla="*/ 306730 h 895572"/>
              <a:gd name="connsiteX54" fmla="*/ 664949 w 1090712"/>
              <a:gd name="connsiteY54" fmla="*/ 304829 h 895572"/>
              <a:gd name="connsiteX55" fmla="*/ 660910 w 1090712"/>
              <a:gd name="connsiteY55" fmla="*/ 303641 h 895572"/>
              <a:gd name="connsiteX56" fmla="*/ 657346 w 1090712"/>
              <a:gd name="connsiteY56" fmla="*/ 302691 h 895572"/>
              <a:gd name="connsiteX57" fmla="*/ 696549 w 1090712"/>
              <a:gd name="connsiteY57" fmla="*/ 252322 h 895572"/>
              <a:gd name="connsiteX58" fmla="*/ 696786 w 1090712"/>
              <a:gd name="connsiteY58" fmla="*/ 259925 h 895572"/>
              <a:gd name="connsiteX59" fmla="*/ 698212 w 1090712"/>
              <a:gd name="connsiteY59" fmla="*/ 266102 h 895572"/>
              <a:gd name="connsiteX60" fmla="*/ 700113 w 1090712"/>
              <a:gd name="connsiteY60" fmla="*/ 272042 h 895572"/>
              <a:gd name="connsiteX61" fmla="*/ 701776 w 1090712"/>
              <a:gd name="connsiteY61" fmla="*/ 276794 h 895572"/>
              <a:gd name="connsiteX62" fmla="*/ 704389 w 1090712"/>
              <a:gd name="connsiteY62" fmla="*/ 280833 h 895572"/>
              <a:gd name="connsiteX63" fmla="*/ 707240 w 1090712"/>
              <a:gd name="connsiteY63" fmla="*/ 284397 h 895572"/>
              <a:gd name="connsiteX64" fmla="*/ 710329 w 1090712"/>
              <a:gd name="connsiteY64" fmla="*/ 287010 h 895572"/>
              <a:gd name="connsiteX65" fmla="*/ 713418 w 1090712"/>
              <a:gd name="connsiteY65" fmla="*/ 289624 h 895572"/>
              <a:gd name="connsiteX66" fmla="*/ 716506 w 1090712"/>
              <a:gd name="connsiteY66" fmla="*/ 291524 h 895572"/>
              <a:gd name="connsiteX67" fmla="*/ 719595 w 1090712"/>
              <a:gd name="connsiteY67" fmla="*/ 293187 h 895572"/>
              <a:gd name="connsiteX68" fmla="*/ 725772 w 1090712"/>
              <a:gd name="connsiteY68" fmla="*/ 295088 h 895572"/>
              <a:gd name="connsiteX69" fmla="*/ 731237 w 1090712"/>
              <a:gd name="connsiteY69" fmla="*/ 296514 h 895572"/>
              <a:gd name="connsiteX70" fmla="*/ 734801 w 1090712"/>
              <a:gd name="connsiteY70" fmla="*/ 296751 h 895572"/>
              <a:gd name="connsiteX71" fmla="*/ 722209 w 1090712"/>
              <a:gd name="connsiteY71" fmla="*/ 303879 h 895572"/>
              <a:gd name="connsiteX72" fmla="*/ 710804 w 1090712"/>
              <a:gd name="connsiteY72" fmla="*/ 311007 h 895572"/>
              <a:gd name="connsiteX73" fmla="*/ 688471 w 1090712"/>
              <a:gd name="connsiteY73" fmla="*/ 324787 h 895572"/>
              <a:gd name="connsiteX74" fmla="*/ 667563 w 1090712"/>
              <a:gd name="connsiteY74" fmla="*/ 339043 h 895572"/>
              <a:gd name="connsiteX75" fmla="*/ 646179 w 1090712"/>
              <a:gd name="connsiteY75" fmla="*/ 352823 h 895572"/>
              <a:gd name="connsiteX76" fmla="*/ 620044 w 1090712"/>
              <a:gd name="connsiteY76" fmla="*/ 313383 h 895572"/>
              <a:gd name="connsiteX77" fmla="*/ 617668 w 1090712"/>
              <a:gd name="connsiteY77" fmla="*/ 312432 h 895572"/>
              <a:gd name="connsiteX78" fmla="*/ 615055 w 1090712"/>
              <a:gd name="connsiteY78" fmla="*/ 312432 h 895572"/>
              <a:gd name="connsiteX79" fmla="*/ 612441 w 1090712"/>
              <a:gd name="connsiteY79" fmla="*/ 313383 h 895572"/>
              <a:gd name="connsiteX80" fmla="*/ 609353 w 1090712"/>
              <a:gd name="connsiteY80" fmla="*/ 314095 h 895572"/>
              <a:gd name="connsiteX81" fmla="*/ 602938 w 1090712"/>
              <a:gd name="connsiteY81" fmla="*/ 316946 h 895572"/>
              <a:gd name="connsiteX82" fmla="*/ 599849 w 1090712"/>
              <a:gd name="connsiteY82" fmla="*/ 317659 h 895572"/>
              <a:gd name="connsiteX83" fmla="*/ 596760 w 1090712"/>
              <a:gd name="connsiteY83" fmla="*/ 318610 h 895572"/>
              <a:gd name="connsiteX84" fmla="*/ 607927 w 1090712"/>
              <a:gd name="connsiteY84" fmla="*/ 307205 h 895572"/>
              <a:gd name="connsiteX85" fmla="*/ 618619 w 1090712"/>
              <a:gd name="connsiteY85" fmla="*/ 295088 h 895572"/>
              <a:gd name="connsiteX86" fmla="*/ 623846 w 1090712"/>
              <a:gd name="connsiteY86" fmla="*/ 289386 h 895572"/>
              <a:gd name="connsiteX87" fmla="*/ 629786 w 1090712"/>
              <a:gd name="connsiteY87" fmla="*/ 283921 h 895572"/>
              <a:gd name="connsiteX88" fmla="*/ 635963 w 1090712"/>
              <a:gd name="connsiteY88" fmla="*/ 278694 h 895572"/>
              <a:gd name="connsiteX89" fmla="*/ 642140 w 1090712"/>
              <a:gd name="connsiteY89" fmla="*/ 273705 h 895572"/>
              <a:gd name="connsiteX90" fmla="*/ 648793 w 1090712"/>
              <a:gd name="connsiteY90" fmla="*/ 269191 h 895572"/>
              <a:gd name="connsiteX91" fmla="*/ 655446 w 1090712"/>
              <a:gd name="connsiteY91" fmla="*/ 265627 h 895572"/>
              <a:gd name="connsiteX92" fmla="*/ 662098 w 1090712"/>
              <a:gd name="connsiteY92" fmla="*/ 263013 h 895572"/>
              <a:gd name="connsiteX93" fmla="*/ 668988 w 1090712"/>
              <a:gd name="connsiteY93" fmla="*/ 260400 h 895572"/>
              <a:gd name="connsiteX94" fmla="*/ 682768 w 1090712"/>
              <a:gd name="connsiteY94" fmla="*/ 256361 h 895572"/>
              <a:gd name="connsiteX95" fmla="*/ 1030602 w 1090712"/>
              <a:gd name="connsiteY95" fmla="*/ 200289 h 895572"/>
              <a:gd name="connsiteX96" fmla="*/ 1027513 w 1090712"/>
              <a:gd name="connsiteY96" fmla="*/ 207892 h 895572"/>
              <a:gd name="connsiteX97" fmla="*/ 1023949 w 1090712"/>
              <a:gd name="connsiteY97" fmla="*/ 214545 h 895572"/>
              <a:gd name="connsiteX98" fmla="*/ 1019910 w 1090712"/>
              <a:gd name="connsiteY98" fmla="*/ 221197 h 895572"/>
              <a:gd name="connsiteX99" fmla="*/ 1015396 w 1090712"/>
              <a:gd name="connsiteY99" fmla="*/ 226899 h 895572"/>
              <a:gd name="connsiteX100" fmla="*/ 1011119 w 1090712"/>
              <a:gd name="connsiteY100" fmla="*/ 232839 h 895572"/>
              <a:gd name="connsiteX101" fmla="*/ 1006130 w 1090712"/>
              <a:gd name="connsiteY101" fmla="*/ 237591 h 895572"/>
              <a:gd name="connsiteX102" fmla="*/ 1001140 w 1090712"/>
              <a:gd name="connsiteY102" fmla="*/ 242105 h 895572"/>
              <a:gd name="connsiteX103" fmla="*/ 996388 w 1090712"/>
              <a:gd name="connsiteY103" fmla="*/ 246144 h 895572"/>
              <a:gd name="connsiteX104" fmla="*/ 990924 w 1090712"/>
              <a:gd name="connsiteY104" fmla="*/ 249708 h 895572"/>
              <a:gd name="connsiteX105" fmla="*/ 985697 w 1090712"/>
              <a:gd name="connsiteY105" fmla="*/ 252797 h 895572"/>
              <a:gd name="connsiteX106" fmla="*/ 980232 w 1090712"/>
              <a:gd name="connsiteY106" fmla="*/ 254935 h 895572"/>
              <a:gd name="connsiteX107" fmla="*/ 975005 w 1090712"/>
              <a:gd name="connsiteY107" fmla="*/ 256836 h 895572"/>
              <a:gd name="connsiteX108" fmla="*/ 969541 w 1090712"/>
              <a:gd name="connsiteY108" fmla="*/ 258262 h 895572"/>
              <a:gd name="connsiteX109" fmla="*/ 963839 w 1090712"/>
              <a:gd name="connsiteY109" fmla="*/ 258499 h 895572"/>
              <a:gd name="connsiteX110" fmla="*/ 958612 w 1090712"/>
              <a:gd name="connsiteY110" fmla="*/ 258499 h 895572"/>
              <a:gd name="connsiteX111" fmla="*/ 953622 w 1090712"/>
              <a:gd name="connsiteY111" fmla="*/ 257786 h 895572"/>
              <a:gd name="connsiteX112" fmla="*/ 970966 w 1090712"/>
              <a:gd name="connsiteY112" fmla="*/ 244006 h 895572"/>
              <a:gd name="connsiteX113" fmla="*/ 990211 w 1090712"/>
              <a:gd name="connsiteY113" fmla="*/ 229275 h 895572"/>
              <a:gd name="connsiteX114" fmla="*/ 1010169 w 1090712"/>
              <a:gd name="connsiteY114" fmla="*/ 214069 h 895572"/>
              <a:gd name="connsiteX115" fmla="*/ 1020385 w 1090712"/>
              <a:gd name="connsiteY115" fmla="*/ 206942 h 895572"/>
              <a:gd name="connsiteX116" fmla="*/ 389581 w 1090712"/>
              <a:gd name="connsiteY116" fmla="*/ 176768 h 895572"/>
              <a:gd name="connsiteX117" fmla="*/ 397422 w 1090712"/>
              <a:gd name="connsiteY117" fmla="*/ 177243 h 895572"/>
              <a:gd name="connsiteX118" fmla="*/ 414766 w 1090712"/>
              <a:gd name="connsiteY118" fmla="*/ 178906 h 895572"/>
              <a:gd name="connsiteX119" fmla="*/ 405500 w 1090712"/>
              <a:gd name="connsiteY119" fmla="*/ 179856 h 895572"/>
              <a:gd name="connsiteX120" fmla="*/ 396946 w 1090712"/>
              <a:gd name="connsiteY120" fmla="*/ 181995 h 895572"/>
              <a:gd name="connsiteX121" fmla="*/ 389581 w 1090712"/>
              <a:gd name="connsiteY121" fmla="*/ 184371 h 895572"/>
              <a:gd name="connsiteX122" fmla="*/ 381978 w 1090712"/>
              <a:gd name="connsiteY122" fmla="*/ 186984 h 895572"/>
              <a:gd name="connsiteX123" fmla="*/ 375326 w 1090712"/>
              <a:gd name="connsiteY123" fmla="*/ 190548 h 895572"/>
              <a:gd name="connsiteX124" fmla="*/ 368911 w 1090712"/>
              <a:gd name="connsiteY124" fmla="*/ 194112 h 895572"/>
              <a:gd name="connsiteX125" fmla="*/ 363208 w 1090712"/>
              <a:gd name="connsiteY125" fmla="*/ 198626 h 895572"/>
              <a:gd name="connsiteX126" fmla="*/ 357981 w 1090712"/>
              <a:gd name="connsiteY126" fmla="*/ 202903 h 895572"/>
              <a:gd name="connsiteX127" fmla="*/ 352517 w 1090712"/>
              <a:gd name="connsiteY127" fmla="*/ 208367 h 895572"/>
              <a:gd name="connsiteX128" fmla="*/ 348003 w 1090712"/>
              <a:gd name="connsiteY128" fmla="*/ 214070 h 895572"/>
              <a:gd name="connsiteX129" fmla="*/ 343726 w 1090712"/>
              <a:gd name="connsiteY129" fmla="*/ 220247 h 895572"/>
              <a:gd name="connsiteX130" fmla="*/ 339687 w 1090712"/>
              <a:gd name="connsiteY130" fmla="*/ 226662 h 895572"/>
              <a:gd name="connsiteX131" fmla="*/ 335648 w 1090712"/>
              <a:gd name="connsiteY131" fmla="*/ 233790 h 895572"/>
              <a:gd name="connsiteX132" fmla="*/ 332559 w 1090712"/>
              <a:gd name="connsiteY132" fmla="*/ 240917 h 895572"/>
              <a:gd name="connsiteX133" fmla="*/ 328995 w 1090712"/>
              <a:gd name="connsiteY133" fmla="*/ 248758 h 895572"/>
              <a:gd name="connsiteX134" fmla="*/ 325907 w 1090712"/>
              <a:gd name="connsiteY134" fmla="*/ 256836 h 895572"/>
              <a:gd name="connsiteX135" fmla="*/ 325432 w 1090712"/>
              <a:gd name="connsiteY135" fmla="*/ 252797 h 895572"/>
              <a:gd name="connsiteX136" fmla="*/ 324956 w 1090712"/>
              <a:gd name="connsiteY136" fmla="*/ 248283 h 895572"/>
              <a:gd name="connsiteX137" fmla="*/ 323056 w 1090712"/>
              <a:gd name="connsiteY137" fmla="*/ 239492 h 895572"/>
              <a:gd name="connsiteX138" fmla="*/ 320917 w 1090712"/>
              <a:gd name="connsiteY138" fmla="*/ 229275 h 895572"/>
              <a:gd name="connsiteX139" fmla="*/ 320442 w 1090712"/>
              <a:gd name="connsiteY139" fmla="*/ 223811 h 895572"/>
              <a:gd name="connsiteX140" fmla="*/ 319967 w 1090712"/>
              <a:gd name="connsiteY140" fmla="*/ 217633 h 895572"/>
              <a:gd name="connsiteX141" fmla="*/ 314740 w 1090712"/>
              <a:gd name="connsiteY141" fmla="*/ 217633 h 895572"/>
              <a:gd name="connsiteX142" fmla="*/ 302148 w 1090712"/>
              <a:gd name="connsiteY142" fmla="*/ 243056 h 895572"/>
              <a:gd name="connsiteX143" fmla="*/ 289793 w 1090712"/>
              <a:gd name="connsiteY143" fmla="*/ 267528 h 895572"/>
              <a:gd name="connsiteX144" fmla="*/ 277438 w 1090712"/>
              <a:gd name="connsiteY144" fmla="*/ 291049 h 895572"/>
              <a:gd name="connsiteX145" fmla="*/ 264371 w 1090712"/>
              <a:gd name="connsiteY145" fmla="*/ 312907 h 895572"/>
              <a:gd name="connsiteX146" fmla="*/ 267459 w 1090712"/>
              <a:gd name="connsiteY146" fmla="*/ 295088 h 895572"/>
              <a:gd name="connsiteX147" fmla="*/ 271023 w 1090712"/>
              <a:gd name="connsiteY147" fmla="*/ 279170 h 895572"/>
              <a:gd name="connsiteX148" fmla="*/ 274587 w 1090712"/>
              <a:gd name="connsiteY148" fmla="*/ 263964 h 895572"/>
              <a:gd name="connsiteX149" fmla="*/ 279101 w 1090712"/>
              <a:gd name="connsiteY149" fmla="*/ 250183 h 895572"/>
              <a:gd name="connsiteX150" fmla="*/ 284091 w 1090712"/>
              <a:gd name="connsiteY150" fmla="*/ 238066 h 895572"/>
              <a:gd name="connsiteX151" fmla="*/ 289318 w 1090712"/>
              <a:gd name="connsiteY151" fmla="*/ 226900 h 895572"/>
              <a:gd name="connsiteX152" fmla="*/ 292406 w 1090712"/>
              <a:gd name="connsiteY152" fmla="*/ 221673 h 895572"/>
              <a:gd name="connsiteX153" fmla="*/ 295495 w 1090712"/>
              <a:gd name="connsiteY153" fmla="*/ 217158 h 895572"/>
              <a:gd name="connsiteX154" fmla="*/ 298584 w 1090712"/>
              <a:gd name="connsiteY154" fmla="*/ 212406 h 895572"/>
              <a:gd name="connsiteX155" fmla="*/ 302148 w 1090712"/>
              <a:gd name="connsiteY155" fmla="*/ 208367 h 895572"/>
              <a:gd name="connsiteX156" fmla="*/ 305711 w 1090712"/>
              <a:gd name="connsiteY156" fmla="*/ 204328 h 895572"/>
              <a:gd name="connsiteX157" fmla="*/ 309275 w 1090712"/>
              <a:gd name="connsiteY157" fmla="*/ 200765 h 895572"/>
              <a:gd name="connsiteX158" fmla="*/ 313314 w 1090712"/>
              <a:gd name="connsiteY158" fmla="*/ 197201 h 895572"/>
              <a:gd name="connsiteX159" fmla="*/ 317354 w 1090712"/>
              <a:gd name="connsiteY159" fmla="*/ 194112 h 895572"/>
              <a:gd name="connsiteX160" fmla="*/ 321868 w 1090712"/>
              <a:gd name="connsiteY160" fmla="*/ 191498 h 895572"/>
              <a:gd name="connsiteX161" fmla="*/ 326382 w 1090712"/>
              <a:gd name="connsiteY161" fmla="*/ 188647 h 895572"/>
              <a:gd name="connsiteX162" fmla="*/ 330659 w 1090712"/>
              <a:gd name="connsiteY162" fmla="*/ 186509 h 895572"/>
              <a:gd name="connsiteX163" fmla="*/ 335648 w 1090712"/>
              <a:gd name="connsiteY163" fmla="*/ 184371 h 895572"/>
              <a:gd name="connsiteX164" fmla="*/ 340637 w 1090712"/>
              <a:gd name="connsiteY164" fmla="*/ 182470 h 895572"/>
              <a:gd name="connsiteX165" fmla="*/ 345864 w 1090712"/>
              <a:gd name="connsiteY165" fmla="*/ 181282 h 895572"/>
              <a:gd name="connsiteX166" fmla="*/ 351091 w 1090712"/>
              <a:gd name="connsiteY166" fmla="*/ 179856 h 895572"/>
              <a:gd name="connsiteX167" fmla="*/ 357031 w 1090712"/>
              <a:gd name="connsiteY167" fmla="*/ 178431 h 895572"/>
              <a:gd name="connsiteX168" fmla="*/ 368911 w 1090712"/>
              <a:gd name="connsiteY168" fmla="*/ 177243 h 895572"/>
              <a:gd name="connsiteX169" fmla="*/ 381978 w 1090712"/>
              <a:gd name="connsiteY169" fmla="*/ 176768 h 895572"/>
              <a:gd name="connsiteX170" fmla="*/ 609353 w 1090712"/>
              <a:gd name="connsiteY170" fmla="*/ 174629 h 895572"/>
              <a:gd name="connsiteX171" fmla="*/ 602463 w 1090712"/>
              <a:gd name="connsiteY171" fmla="*/ 180807 h 895572"/>
              <a:gd name="connsiteX172" fmla="*/ 596285 w 1090712"/>
              <a:gd name="connsiteY172" fmla="*/ 187459 h 895572"/>
              <a:gd name="connsiteX173" fmla="*/ 583931 w 1090712"/>
              <a:gd name="connsiteY173" fmla="*/ 201715 h 895572"/>
              <a:gd name="connsiteX174" fmla="*/ 571101 w 1090712"/>
              <a:gd name="connsiteY174" fmla="*/ 215495 h 895572"/>
              <a:gd name="connsiteX175" fmla="*/ 564686 w 1090712"/>
              <a:gd name="connsiteY175" fmla="*/ 222148 h 895572"/>
              <a:gd name="connsiteX176" fmla="*/ 558508 w 1090712"/>
              <a:gd name="connsiteY176" fmla="*/ 228325 h 895572"/>
              <a:gd name="connsiteX177" fmla="*/ 557558 w 1090712"/>
              <a:gd name="connsiteY177" fmla="*/ 223335 h 895572"/>
              <a:gd name="connsiteX178" fmla="*/ 557083 w 1090712"/>
              <a:gd name="connsiteY178" fmla="*/ 219059 h 895572"/>
              <a:gd name="connsiteX179" fmla="*/ 557083 w 1090712"/>
              <a:gd name="connsiteY179" fmla="*/ 215020 h 895572"/>
              <a:gd name="connsiteX180" fmla="*/ 557558 w 1090712"/>
              <a:gd name="connsiteY180" fmla="*/ 210981 h 895572"/>
              <a:gd name="connsiteX181" fmla="*/ 558508 w 1090712"/>
              <a:gd name="connsiteY181" fmla="*/ 207417 h 895572"/>
              <a:gd name="connsiteX182" fmla="*/ 560409 w 1090712"/>
              <a:gd name="connsiteY182" fmla="*/ 203853 h 895572"/>
              <a:gd name="connsiteX183" fmla="*/ 562072 w 1090712"/>
              <a:gd name="connsiteY183" fmla="*/ 200764 h 895572"/>
              <a:gd name="connsiteX184" fmla="*/ 564686 w 1090712"/>
              <a:gd name="connsiteY184" fmla="*/ 197676 h 895572"/>
              <a:gd name="connsiteX185" fmla="*/ 567774 w 1090712"/>
              <a:gd name="connsiteY185" fmla="*/ 194587 h 895572"/>
              <a:gd name="connsiteX186" fmla="*/ 571813 w 1090712"/>
              <a:gd name="connsiteY186" fmla="*/ 191973 h 895572"/>
              <a:gd name="connsiteX187" fmla="*/ 576328 w 1090712"/>
              <a:gd name="connsiteY187" fmla="*/ 188647 h 895572"/>
              <a:gd name="connsiteX188" fmla="*/ 581317 w 1090712"/>
              <a:gd name="connsiteY188" fmla="*/ 186034 h 895572"/>
              <a:gd name="connsiteX189" fmla="*/ 587019 w 1090712"/>
              <a:gd name="connsiteY189" fmla="*/ 183420 h 895572"/>
              <a:gd name="connsiteX190" fmla="*/ 593672 w 1090712"/>
              <a:gd name="connsiteY190" fmla="*/ 180332 h 895572"/>
              <a:gd name="connsiteX191" fmla="*/ 586544 w 1090712"/>
              <a:gd name="connsiteY191" fmla="*/ 0 h 895572"/>
              <a:gd name="connsiteX192" fmla="*/ 570150 w 1090712"/>
              <a:gd name="connsiteY192" fmla="*/ 2851 h 895572"/>
              <a:gd name="connsiteX193" fmla="*/ 553519 w 1090712"/>
              <a:gd name="connsiteY193" fmla="*/ 5940 h 895572"/>
              <a:gd name="connsiteX194" fmla="*/ 536650 w 1090712"/>
              <a:gd name="connsiteY194" fmla="*/ 10454 h 895572"/>
              <a:gd name="connsiteX195" fmla="*/ 520256 w 1090712"/>
              <a:gd name="connsiteY195" fmla="*/ 14731 h 895572"/>
              <a:gd name="connsiteX196" fmla="*/ 486993 w 1090712"/>
              <a:gd name="connsiteY196" fmla="*/ 24472 h 895572"/>
              <a:gd name="connsiteX197" fmla="*/ 469887 w 1090712"/>
              <a:gd name="connsiteY197" fmla="*/ 28986 h 895572"/>
              <a:gd name="connsiteX198" fmla="*/ 453493 w 1090712"/>
              <a:gd name="connsiteY198" fmla="*/ 33500 h 895572"/>
              <a:gd name="connsiteX199" fmla="*/ 438762 w 1090712"/>
              <a:gd name="connsiteY199" fmla="*/ 40153 h 895572"/>
              <a:gd name="connsiteX200" fmla="*/ 424507 w 1090712"/>
              <a:gd name="connsiteY200" fmla="*/ 47281 h 895572"/>
              <a:gd name="connsiteX201" fmla="*/ 417379 w 1090712"/>
              <a:gd name="connsiteY201" fmla="*/ 51320 h 895572"/>
              <a:gd name="connsiteX202" fmla="*/ 410727 w 1090712"/>
              <a:gd name="connsiteY202" fmla="*/ 55834 h 895572"/>
              <a:gd name="connsiteX203" fmla="*/ 403599 w 1090712"/>
              <a:gd name="connsiteY203" fmla="*/ 60111 h 895572"/>
              <a:gd name="connsiteX204" fmla="*/ 397422 w 1090712"/>
              <a:gd name="connsiteY204" fmla="*/ 65100 h 895572"/>
              <a:gd name="connsiteX205" fmla="*/ 390769 w 1090712"/>
              <a:gd name="connsiteY205" fmla="*/ 69852 h 895572"/>
              <a:gd name="connsiteX206" fmla="*/ 384592 w 1090712"/>
              <a:gd name="connsiteY206" fmla="*/ 75792 h 895572"/>
              <a:gd name="connsiteX207" fmla="*/ 378889 w 1090712"/>
              <a:gd name="connsiteY207" fmla="*/ 81494 h 895572"/>
              <a:gd name="connsiteX208" fmla="*/ 372950 w 1090712"/>
              <a:gd name="connsiteY208" fmla="*/ 87671 h 895572"/>
              <a:gd name="connsiteX209" fmla="*/ 367723 w 1090712"/>
              <a:gd name="connsiteY209" fmla="*/ 94324 h 895572"/>
              <a:gd name="connsiteX210" fmla="*/ 362733 w 1090712"/>
              <a:gd name="connsiteY210" fmla="*/ 101452 h 895572"/>
              <a:gd name="connsiteX211" fmla="*/ 357981 w 1090712"/>
              <a:gd name="connsiteY211" fmla="*/ 109055 h 895572"/>
              <a:gd name="connsiteX212" fmla="*/ 353467 w 1090712"/>
              <a:gd name="connsiteY212" fmla="*/ 117608 h 895572"/>
              <a:gd name="connsiteX213" fmla="*/ 409064 w 1090712"/>
              <a:gd name="connsiteY213" fmla="*/ 117608 h 895572"/>
              <a:gd name="connsiteX214" fmla="*/ 406925 w 1090712"/>
              <a:gd name="connsiteY214" fmla="*/ 119271 h 895572"/>
              <a:gd name="connsiteX215" fmla="*/ 404074 w 1090712"/>
              <a:gd name="connsiteY215" fmla="*/ 121647 h 895572"/>
              <a:gd name="connsiteX216" fmla="*/ 400510 w 1090712"/>
              <a:gd name="connsiteY216" fmla="*/ 123310 h 895572"/>
              <a:gd name="connsiteX217" fmla="*/ 397422 w 1090712"/>
              <a:gd name="connsiteY217" fmla="*/ 125211 h 895572"/>
              <a:gd name="connsiteX218" fmla="*/ 393383 w 1090712"/>
              <a:gd name="connsiteY218" fmla="*/ 126399 h 895572"/>
              <a:gd name="connsiteX219" fmla="*/ 389581 w 1090712"/>
              <a:gd name="connsiteY219" fmla="*/ 127824 h 895572"/>
              <a:gd name="connsiteX220" fmla="*/ 385542 w 1090712"/>
              <a:gd name="connsiteY220" fmla="*/ 128299 h 895572"/>
              <a:gd name="connsiteX221" fmla="*/ 381503 w 1090712"/>
              <a:gd name="connsiteY221" fmla="*/ 128774 h 895572"/>
              <a:gd name="connsiteX222" fmla="*/ 375326 w 1090712"/>
              <a:gd name="connsiteY222" fmla="*/ 130438 h 895572"/>
              <a:gd name="connsiteX223" fmla="*/ 368435 w 1090712"/>
              <a:gd name="connsiteY223" fmla="*/ 131863 h 895572"/>
              <a:gd name="connsiteX224" fmla="*/ 361783 w 1090712"/>
              <a:gd name="connsiteY224" fmla="*/ 133051 h 895572"/>
              <a:gd name="connsiteX225" fmla="*/ 355606 w 1090712"/>
              <a:gd name="connsiteY225" fmla="*/ 134001 h 895572"/>
              <a:gd name="connsiteX226" fmla="*/ 342300 w 1090712"/>
              <a:gd name="connsiteY226" fmla="*/ 135427 h 895572"/>
              <a:gd name="connsiteX227" fmla="*/ 329471 w 1090712"/>
              <a:gd name="connsiteY227" fmla="*/ 137090 h 895572"/>
              <a:gd name="connsiteX228" fmla="*/ 322818 w 1090712"/>
              <a:gd name="connsiteY228" fmla="*/ 138040 h 895572"/>
              <a:gd name="connsiteX229" fmla="*/ 316403 w 1090712"/>
              <a:gd name="connsiteY229" fmla="*/ 139704 h 895572"/>
              <a:gd name="connsiteX230" fmla="*/ 310226 w 1090712"/>
              <a:gd name="connsiteY230" fmla="*/ 141604 h 895572"/>
              <a:gd name="connsiteX231" fmla="*/ 304048 w 1090712"/>
              <a:gd name="connsiteY231" fmla="*/ 144218 h 895572"/>
              <a:gd name="connsiteX232" fmla="*/ 298346 w 1090712"/>
              <a:gd name="connsiteY232" fmla="*/ 147307 h 895572"/>
              <a:gd name="connsiteX233" fmla="*/ 292406 w 1090712"/>
              <a:gd name="connsiteY233" fmla="*/ 151346 h 895572"/>
              <a:gd name="connsiteX234" fmla="*/ 286704 w 1090712"/>
              <a:gd name="connsiteY234" fmla="*/ 156335 h 895572"/>
              <a:gd name="connsiteX235" fmla="*/ 281240 w 1090712"/>
              <a:gd name="connsiteY235" fmla="*/ 162037 h 895572"/>
              <a:gd name="connsiteX236" fmla="*/ 262232 w 1090712"/>
              <a:gd name="connsiteY236" fmla="*/ 182945 h 895572"/>
              <a:gd name="connsiteX237" fmla="*/ 242987 w 1090712"/>
              <a:gd name="connsiteY237" fmla="*/ 203378 h 895572"/>
              <a:gd name="connsiteX238" fmla="*/ 203547 w 1090712"/>
              <a:gd name="connsiteY238" fmla="*/ 244006 h 895572"/>
              <a:gd name="connsiteX239" fmla="*/ 183827 w 1090712"/>
              <a:gd name="connsiteY239" fmla="*/ 264439 h 895572"/>
              <a:gd name="connsiteX240" fmla="*/ 164345 w 1090712"/>
              <a:gd name="connsiteY240" fmla="*/ 285822 h 895572"/>
              <a:gd name="connsiteX241" fmla="*/ 144862 w 1090712"/>
              <a:gd name="connsiteY241" fmla="*/ 307443 h 895572"/>
              <a:gd name="connsiteX242" fmla="*/ 126093 w 1090712"/>
              <a:gd name="connsiteY242" fmla="*/ 329777 h 895572"/>
              <a:gd name="connsiteX243" fmla="*/ 122054 w 1090712"/>
              <a:gd name="connsiteY243" fmla="*/ 335004 h 895572"/>
              <a:gd name="connsiteX244" fmla="*/ 118015 w 1090712"/>
              <a:gd name="connsiteY244" fmla="*/ 340468 h 895572"/>
              <a:gd name="connsiteX245" fmla="*/ 110887 w 1090712"/>
              <a:gd name="connsiteY245" fmla="*/ 352110 h 895572"/>
              <a:gd name="connsiteX246" fmla="*/ 104709 w 1090712"/>
              <a:gd name="connsiteY246" fmla="*/ 363514 h 895572"/>
              <a:gd name="connsiteX247" fmla="*/ 99007 w 1090712"/>
              <a:gd name="connsiteY247" fmla="*/ 375156 h 895572"/>
              <a:gd name="connsiteX248" fmla="*/ 87840 w 1090712"/>
              <a:gd name="connsiteY248" fmla="*/ 400103 h 895572"/>
              <a:gd name="connsiteX249" fmla="*/ 82138 w 1090712"/>
              <a:gd name="connsiteY249" fmla="*/ 412458 h 895572"/>
              <a:gd name="connsiteX250" fmla="*/ 75723 w 1090712"/>
              <a:gd name="connsiteY250" fmla="*/ 425050 h 895572"/>
              <a:gd name="connsiteX251" fmla="*/ 75723 w 1090712"/>
              <a:gd name="connsiteY251" fmla="*/ 429802 h 895572"/>
              <a:gd name="connsiteX252" fmla="*/ 76674 w 1090712"/>
              <a:gd name="connsiteY252" fmla="*/ 436217 h 895572"/>
              <a:gd name="connsiteX253" fmla="*/ 77149 w 1090712"/>
              <a:gd name="connsiteY253" fmla="*/ 439306 h 895572"/>
              <a:gd name="connsiteX254" fmla="*/ 78574 w 1090712"/>
              <a:gd name="connsiteY254" fmla="*/ 442395 h 895572"/>
              <a:gd name="connsiteX255" fmla="*/ 79762 w 1090712"/>
              <a:gd name="connsiteY255" fmla="*/ 445008 h 895572"/>
              <a:gd name="connsiteX256" fmla="*/ 81663 w 1090712"/>
              <a:gd name="connsiteY256" fmla="*/ 447147 h 895572"/>
              <a:gd name="connsiteX257" fmla="*/ 94018 w 1090712"/>
              <a:gd name="connsiteY257" fmla="*/ 468055 h 895572"/>
              <a:gd name="connsiteX258" fmla="*/ 106848 w 1090712"/>
              <a:gd name="connsiteY258" fmla="*/ 488963 h 895572"/>
              <a:gd name="connsiteX259" fmla="*/ 113975 w 1090712"/>
              <a:gd name="connsiteY259" fmla="*/ 499654 h 895572"/>
              <a:gd name="connsiteX260" fmla="*/ 121103 w 1090712"/>
              <a:gd name="connsiteY260" fmla="*/ 510346 h 895572"/>
              <a:gd name="connsiteX261" fmla="*/ 128706 w 1090712"/>
              <a:gd name="connsiteY261" fmla="*/ 520562 h 895572"/>
              <a:gd name="connsiteX262" fmla="*/ 137259 w 1090712"/>
              <a:gd name="connsiteY262" fmla="*/ 531254 h 895572"/>
              <a:gd name="connsiteX263" fmla="*/ 149614 w 1090712"/>
              <a:gd name="connsiteY263" fmla="*/ 514385 h 895572"/>
              <a:gd name="connsiteX264" fmla="*/ 162206 w 1090712"/>
              <a:gd name="connsiteY264" fmla="*/ 498466 h 895572"/>
              <a:gd name="connsiteX265" fmla="*/ 174561 w 1090712"/>
              <a:gd name="connsiteY265" fmla="*/ 483260 h 895572"/>
              <a:gd name="connsiteX266" fmla="*/ 180739 w 1090712"/>
              <a:gd name="connsiteY266" fmla="*/ 476133 h 895572"/>
              <a:gd name="connsiteX267" fmla="*/ 186916 w 1090712"/>
              <a:gd name="connsiteY267" fmla="*/ 469480 h 895572"/>
              <a:gd name="connsiteX268" fmla="*/ 182639 w 1090712"/>
              <a:gd name="connsiteY268" fmla="*/ 482310 h 895572"/>
              <a:gd name="connsiteX269" fmla="*/ 178125 w 1090712"/>
              <a:gd name="connsiteY269" fmla="*/ 495615 h 895572"/>
              <a:gd name="connsiteX270" fmla="*/ 172423 w 1090712"/>
              <a:gd name="connsiteY270" fmla="*/ 509871 h 895572"/>
              <a:gd name="connsiteX271" fmla="*/ 164820 w 1090712"/>
              <a:gd name="connsiteY271" fmla="*/ 525552 h 895572"/>
              <a:gd name="connsiteX272" fmla="*/ 156267 w 1090712"/>
              <a:gd name="connsiteY272" fmla="*/ 538381 h 895572"/>
              <a:gd name="connsiteX273" fmla="*/ 152703 w 1090712"/>
              <a:gd name="connsiteY273" fmla="*/ 544559 h 895572"/>
              <a:gd name="connsiteX274" fmla="*/ 148664 w 1090712"/>
              <a:gd name="connsiteY274" fmla="*/ 551449 h 895572"/>
              <a:gd name="connsiteX275" fmla="*/ 145100 w 1090712"/>
              <a:gd name="connsiteY275" fmla="*/ 558339 h 895572"/>
              <a:gd name="connsiteX276" fmla="*/ 142011 w 1090712"/>
              <a:gd name="connsiteY276" fmla="*/ 565467 h 895572"/>
              <a:gd name="connsiteX277" fmla="*/ 139398 w 1090712"/>
              <a:gd name="connsiteY277" fmla="*/ 573070 h 895572"/>
              <a:gd name="connsiteX278" fmla="*/ 137259 w 1090712"/>
              <a:gd name="connsiteY278" fmla="*/ 581623 h 895572"/>
              <a:gd name="connsiteX279" fmla="*/ 136309 w 1090712"/>
              <a:gd name="connsiteY279" fmla="*/ 583761 h 895572"/>
              <a:gd name="connsiteX280" fmla="*/ 135359 w 1090712"/>
              <a:gd name="connsiteY280" fmla="*/ 586137 h 895572"/>
              <a:gd name="connsiteX281" fmla="*/ 134883 w 1090712"/>
              <a:gd name="connsiteY281" fmla="*/ 590889 h 895572"/>
              <a:gd name="connsiteX282" fmla="*/ 134883 w 1090712"/>
              <a:gd name="connsiteY282" fmla="*/ 595879 h 895572"/>
              <a:gd name="connsiteX283" fmla="*/ 135359 w 1090712"/>
              <a:gd name="connsiteY283" fmla="*/ 601106 h 895572"/>
              <a:gd name="connsiteX284" fmla="*/ 136784 w 1090712"/>
              <a:gd name="connsiteY284" fmla="*/ 606095 h 895572"/>
              <a:gd name="connsiteX285" fmla="*/ 138447 w 1090712"/>
              <a:gd name="connsiteY285" fmla="*/ 611322 h 895572"/>
              <a:gd name="connsiteX286" fmla="*/ 140348 w 1090712"/>
              <a:gd name="connsiteY286" fmla="*/ 616311 h 895572"/>
              <a:gd name="connsiteX287" fmla="*/ 142486 w 1090712"/>
              <a:gd name="connsiteY287" fmla="*/ 620826 h 895572"/>
              <a:gd name="connsiteX288" fmla="*/ 148664 w 1090712"/>
              <a:gd name="connsiteY288" fmla="*/ 629616 h 895572"/>
              <a:gd name="connsiteX289" fmla="*/ 155554 w 1090712"/>
              <a:gd name="connsiteY289" fmla="*/ 637219 h 895572"/>
              <a:gd name="connsiteX290" fmla="*/ 162444 w 1090712"/>
              <a:gd name="connsiteY290" fmla="*/ 643872 h 895572"/>
              <a:gd name="connsiteX291" fmla="*/ 169572 w 1090712"/>
              <a:gd name="connsiteY291" fmla="*/ 649099 h 895572"/>
              <a:gd name="connsiteX292" fmla="*/ 177175 w 1090712"/>
              <a:gd name="connsiteY292" fmla="*/ 653613 h 895572"/>
              <a:gd name="connsiteX293" fmla="*/ 184778 w 1090712"/>
              <a:gd name="connsiteY293" fmla="*/ 657177 h 895572"/>
              <a:gd name="connsiteX294" fmla="*/ 192856 w 1090712"/>
              <a:gd name="connsiteY294" fmla="*/ 659553 h 895572"/>
              <a:gd name="connsiteX295" fmla="*/ 200934 w 1090712"/>
              <a:gd name="connsiteY295" fmla="*/ 661216 h 895572"/>
              <a:gd name="connsiteX296" fmla="*/ 209250 w 1090712"/>
              <a:gd name="connsiteY296" fmla="*/ 661691 h 895572"/>
              <a:gd name="connsiteX297" fmla="*/ 218278 w 1090712"/>
              <a:gd name="connsiteY297" fmla="*/ 661691 h 895572"/>
              <a:gd name="connsiteX298" fmla="*/ 227069 w 1090712"/>
              <a:gd name="connsiteY298" fmla="*/ 660266 h 895572"/>
              <a:gd name="connsiteX299" fmla="*/ 236335 w 1090712"/>
              <a:gd name="connsiteY299" fmla="*/ 658603 h 895572"/>
              <a:gd name="connsiteX300" fmla="*/ 245838 w 1090712"/>
              <a:gd name="connsiteY300" fmla="*/ 655514 h 895572"/>
              <a:gd name="connsiteX301" fmla="*/ 255580 w 1090712"/>
              <a:gd name="connsiteY301" fmla="*/ 652425 h 895572"/>
              <a:gd name="connsiteX302" fmla="*/ 265321 w 1090712"/>
              <a:gd name="connsiteY302" fmla="*/ 647911 h 895572"/>
              <a:gd name="connsiteX303" fmla="*/ 276013 w 1090712"/>
              <a:gd name="connsiteY303" fmla="*/ 642922 h 895572"/>
              <a:gd name="connsiteX304" fmla="*/ 288367 w 1090712"/>
              <a:gd name="connsiteY304" fmla="*/ 635081 h 895572"/>
              <a:gd name="connsiteX305" fmla="*/ 301910 w 1090712"/>
              <a:gd name="connsiteY305" fmla="*/ 627478 h 895572"/>
              <a:gd name="connsiteX306" fmla="*/ 315215 w 1090712"/>
              <a:gd name="connsiteY306" fmla="*/ 620350 h 895572"/>
              <a:gd name="connsiteX307" fmla="*/ 329471 w 1090712"/>
              <a:gd name="connsiteY307" fmla="*/ 613698 h 895572"/>
              <a:gd name="connsiteX308" fmla="*/ 343726 w 1090712"/>
              <a:gd name="connsiteY308" fmla="*/ 607283 h 895572"/>
              <a:gd name="connsiteX309" fmla="*/ 357981 w 1090712"/>
              <a:gd name="connsiteY309" fmla="*/ 602056 h 895572"/>
              <a:gd name="connsiteX310" fmla="*/ 371999 w 1090712"/>
              <a:gd name="connsiteY310" fmla="*/ 597066 h 895572"/>
              <a:gd name="connsiteX311" fmla="*/ 386730 w 1090712"/>
              <a:gd name="connsiteY311" fmla="*/ 592790 h 895572"/>
              <a:gd name="connsiteX312" fmla="*/ 394808 w 1090712"/>
              <a:gd name="connsiteY312" fmla="*/ 590414 h 895572"/>
              <a:gd name="connsiteX313" fmla="*/ 402411 w 1090712"/>
              <a:gd name="connsiteY313" fmla="*/ 587325 h 895572"/>
              <a:gd name="connsiteX314" fmla="*/ 409064 w 1090712"/>
              <a:gd name="connsiteY314" fmla="*/ 583761 h 895572"/>
              <a:gd name="connsiteX315" fmla="*/ 411677 w 1090712"/>
              <a:gd name="connsiteY315" fmla="*/ 581623 h 895572"/>
              <a:gd name="connsiteX316" fmla="*/ 414766 w 1090712"/>
              <a:gd name="connsiteY316" fmla="*/ 579247 h 895572"/>
              <a:gd name="connsiteX317" fmla="*/ 417142 w 1090712"/>
              <a:gd name="connsiteY317" fmla="*/ 577109 h 895572"/>
              <a:gd name="connsiteX318" fmla="*/ 419280 w 1090712"/>
              <a:gd name="connsiteY318" fmla="*/ 574495 h 895572"/>
              <a:gd name="connsiteX319" fmla="*/ 420943 w 1090712"/>
              <a:gd name="connsiteY319" fmla="*/ 571407 h 895572"/>
              <a:gd name="connsiteX320" fmla="*/ 422844 w 1090712"/>
              <a:gd name="connsiteY320" fmla="*/ 568318 h 895572"/>
              <a:gd name="connsiteX321" fmla="*/ 424269 w 1090712"/>
              <a:gd name="connsiteY321" fmla="*/ 565229 h 895572"/>
              <a:gd name="connsiteX322" fmla="*/ 424982 w 1090712"/>
              <a:gd name="connsiteY322" fmla="*/ 561665 h 895572"/>
              <a:gd name="connsiteX323" fmla="*/ 425457 w 1090712"/>
              <a:gd name="connsiteY323" fmla="*/ 557626 h 895572"/>
              <a:gd name="connsiteX324" fmla="*/ 425932 w 1090712"/>
              <a:gd name="connsiteY324" fmla="*/ 553587 h 895572"/>
              <a:gd name="connsiteX325" fmla="*/ 425932 w 1090712"/>
              <a:gd name="connsiteY325" fmla="*/ 413884 h 895572"/>
              <a:gd name="connsiteX326" fmla="*/ 425932 w 1090712"/>
              <a:gd name="connsiteY326" fmla="*/ 285347 h 895572"/>
              <a:gd name="connsiteX327" fmla="*/ 429496 w 1090712"/>
              <a:gd name="connsiteY327" fmla="*/ 300078 h 895572"/>
              <a:gd name="connsiteX328" fmla="*/ 433060 w 1090712"/>
              <a:gd name="connsiteY328" fmla="*/ 314096 h 895572"/>
              <a:gd name="connsiteX329" fmla="*/ 436149 w 1090712"/>
              <a:gd name="connsiteY329" fmla="*/ 328826 h 895572"/>
              <a:gd name="connsiteX330" fmla="*/ 438762 w 1090712"/>
              <a:gd name="connsiteY330" fmla="*/ 343082 h 895572"/>
              <a:gd name="connsiteX331" fmla="*/ 443752 w 1090712"/>
              <a:gd name="connsiteY331" fmla="*/ 370642 h 895572"/>
              <a:gd name="connsiteX332" fmla="*/ 447791 w 1090712"/>
              <a:gd name="connsiteY332" fmla="*/ 397015 h 895572"/>
              <a:gd name="connsiteX333" fmla="*/ 451830 w 1090712"/>
              <a:gd name="connsiteY333" fmla="*/ 421962 h 895572"/>
              <a:gd name="connsiteX334" fmla="*/ 454919 w 1090712"/>
              <a:gd name="connsiteY334" fmla="*/ 446434 h 895572"/>
              <a:gd name="connsiteX335" fmla="*/ 456106 w 1090712"/>
              <a:gd name="connsiteY335" fmla="*/ 458313 h 895572"/>
              <a:gd name="connsiteX336" fmla="*/ 457057 w 1090712"/>
              <a:gd name="connsiteY336" fmla="*/ 470430 h 895572"/>
              <a:gd name="connsiteX337" fmla="*/ 457532 w 1090712"/>
              <a:gd name="connsiteY337" fmla="*/ 482310 h 895572"/>
              <a:gd name="connsiteX338" fmla="*/ 457532 w 1090712"/>
              <a:gd name="connsiteY338" fmla="*/ 493952 h 895572"/>
              <a:gd name="connsiteX339" fmla="*/ 457532 w 1090712"/>
              <a:gd name="connsiteY339" fmla="*/ 506069 h 895572"/>
              <a:gd name="connsiteX340" fmla="*/ 456582 w 1090712"/>
              <a:gd name="connsiteY340" fmla="*/ 517473 h 895572"/>
              <a:gd name="connsiteX341" fmla="*/ 455869 w 1090712"/>
              <a:gd name="connsiteY341" fmla="*/ 529116 h 895572"/>
              <a:gd name="connsiteX342" fmla="*/ 453968 w 1090712"/>
              <a:gd name="connsiteY342" fmla="*/ 540757 h 895572"/>
              <a:gd name="connsiteX343" fmla="*/ 452305 w 1090712"/>
              <a:gd name="connsiteY343" fmla="*/ 552162 h 895572"/>
              <a:gd name="connsiteX344" fmla="*/ 449454 w 1090712"/>
              <a:gd name="connsiteY344" fmla="*/ 563804 h 895572"/>
              <a:gd name="connsiteX345" fmla="*/ 446365 w 1090712"/>
              <a:gd name="connsiteY345" fmla="*/ 575446 h 895572"/>
              <a:gd name="connsiteX346" fmla="*/ 442326 w 1090712"/>
              <a:gd name="connsiteY346" fmla="*/ 586850 h 895572"/>
              <a:gd name="connsiteX347" fmla="*/ 440188 w 1090712"/>
              <a:gd name="connsiteY347" fmla="*/ 591364 h 895572"/>
              <a:gd name="connsiteX348" fmla="*/ 437574 w 1090712"/>
              <a:gd name="connsiteY348" fmla="*/ 595403 h 895572"/>
              <a:gd name="connsiteX349" fmla="*/ 434486 w 1090712"/>
              <a:gd name="connsiteY349" fmla="*/ 598967 h 895572"/>
              <a:gd name="connsiteX350" fmla="*/ 431397 w 1090712"/>
              <a:gd name="connsiteY350" fmla="*/ 602531 h 895572"/>
              <a:gd name="connsiteX351" fmla="*/ 428071 w 1090712"/>
              <a:gd name="connsiteY351" fmla="*/ 605145 h 895572"/>
              <a:gd name="connsiteX352" fmla="*/ 424982 w 1090712"/>
              <a:gd name="connsiteY352" fmla="*/ 607283 h 895572"/>
              <a:gd name="connsiteX353" fmla="*/ 422369 w 1090712"/>
              <a:gd name="connsiteY353" fmla="*/ 608708 h 895572"/>
              <a:gd name="connsiteX354" fmla="*/ 420230 w 1090712"/>
              <a:gd name="connsiteY354" fmla="*/ 609659 h 895572"/>
              <a:gd name="connsiteX355" fmla="*/ 410727 w 1090712"/>
              <a:gd name="connsiteY355" fmla="*/ 610847 h 895572"/>
              <a:gd name="connsiteX356" fmla="*/ 401461 w 1090712"/>
              <a:gd name="connsiteY356" fmla="*/ 612748 h 895572"/>
              <a:gd name="connsiteX357" fmla="*/ 392670 w 1090712"/>
              <a:gd name="connsiteY357" fmla="*/ 614886 h 895572"/>
              <a:gd name="connsiteX358" fmla="*/ 383641 w 1090712"/>
              <a:gd name="connsiteY358" fmla="*/ 617262 h 895572"/>
              <a:gd name="connsiteX359" fmla="*/ 374850 w 1090712"/>
              <a:gd name="connsiteY359" fmla="*/ 620350 h 895572"/>
              <a:gd name="connsiteX360" fmla="*/ 365822 w 1090712"/>
              <a:gd name="connsiteY360" fmla="*/ 623914 h 895572"/>
              <a:gd name="connsiteX361" fmla="*/ 348478 w 1090712"/>
              <a:gd name="connsiteY361" fmla="*/ 631042 h 895572"/>
              <a:gd name="connsiteX362" fmla="*/ 331609 w 1090712"/>
              <a:gd name="connsiteY362" fmla="*/ 639358 h 895572"/>
              <a:gd name="connsiteX363" fmla="*/ 314740 w 1090712"/>
              <a:gd name="connsiteY363" fmla="*/ 647911 h 895572"/>
              <a:gd name="connsiteX364" fmla="*/ 281240 w 1090712"/>
              <a:gd name="connsiteY364" fmla="*/ 665255 h 895572"/>
              <a:gd name="connsiteX365" fmla="*/ 274587 w 1090712"/>
              <a:gd name="connsiteY365" fmla="*/ 669294 h 895572"/>
              <a:gd name="connsiteX366" fmla="*/ 267935 w 1090712"/>
              <a:gd name="connsiteY366" fmla="*/ 672858 h 895572"/>
              <a:gd name="connsiteX367" fmla="*/ 261757 w 1090712"/>
              <a:gd name="connsiteY367" fmla="*/ 675947 h 895572"/>
              <a:gd name="connsiteX368" fmla="*/ 255105 w 1090712"/>
              <a:gd name="connsiteY368" fmla="*/ 679035 h 895572"/>
              <a:gd name="connsiteX369" fmla="*/ 248927 w 1090712"/>
              <a:gd name="connsiteY369" fmla="*/ 681174 h 895572"/>
              <a:gd name="connsiteX370" fmla="*/ 242987 w 1090712"/>
              <a:gd name="connsiteY370" fmla="*/ 683075 h 895572"/>
              <a:gd name="connsiteX371" fmla="*/ 236810 w 1090712"/>
              <a:gd name="connsiteY371" fmla="*/ 684738 h 895572"/>
              <a:gd name="connsiteX372" fmla="*/ 231108 w 1090712"/>
              <a:gd name="connsiteY372" fmla="*/ 686163 h 895572"/>
              <a:gd name="connsiteX373" fmla="*/ 225406 w 1090712"/>
              <a:gd name="connsiteY373" fmla="*/ 687114 h 895572"/>
              <a:gd name="connsiteX374" fmla="*/ 219466 w 1090712"/>
              <a:gd name="connsiteY374" fmla="*/ 687589 h 895572"/>
              <a:gd name="connsiteX375" fmla="*/ 213764 w 1090712"/>
              <a:gd name="connsiteY375" fmla="*/ 687589 h 895572"/>
              <a:gd name="connsiteX376" fmla="*/ 208299 w 1090712"/>
              <a:gd name="connsiteY376" fmla="*/ 687589 h 895572"/>
              <a:gd name="connsiteX377" fmla="*/ 203072 w 1090712"/>
              <a:gd name="connsiteY377" fmla="*/ 687114 h 895572"/>
              <a:gd name="connsiteX378" fmla="*/ 197607 w 1090712"/>
              <a:gd name="connsiteY378" fmla="*/ 686163 h 895572"/>
              <a:gd name="connsiteX379" fmla="*/ 192380 w 1090712"/>
              <a:gd name="connsiteY379" fmla="*/ 684738 h 895572"/>
              <a:gd name="connsiteX380" fmla="*/ 186916 w 1090712"/>
              <a:gd name="connsiteY380" fmla="*/ 683550 h 895572"/>
              <a:gd name="connsiteX381" fmla="*/ 181689 w 1090712"/>
              <a:gd name="connsiteY381" fmla="*/ 681649 h 895572"/>
              <a:gd name="connsiteX382" fmla="*/ 176699 w 1090712"/>
              <a:gd name="connsiteY382" fmla="*/ 679986 h 895572"/>
              <a:gd name="connsiteX383" fmla="*/ 171472 w 1090712"/>
              <a:gd name="connsiteY383" fmla="*/ 677610 h 895572"/>
              <a:gd name="connsiteX384" fmla="*/ 166483 w 1090712"/>
              <a:gd name="connsiteY384" fmla="*/ 674996 h 895572"/>
              <a:gd name="connsiteX385" fmla="*/ 156742 w 1090712"/>
              <a:gd name="connsiteY385" fmla="*/ 669294 h 895572"/>
              <a:gd name="connsiteX386" fmla="*/ 147001 w 1090712"/>
              <a:gd name="connsiteY386" fmla="*/ 662167 h 895572"/>
              <a:gd name="connsiteX387" fmla="*/ 137735 w 1090712"/>
              <a:gd name="connsiteY387" fmla="*/ 654564 h 895572"/>
              <a:gd name="connsiteX388" fmla="*/ 127756 w 1090712"/>
              <a:gd name="connsiteY388" fmla="*/ 645535 h 895572"/>
              <a:gd name="connsiteX389" fmla="*/ 118490 w 1090712"/>
              <a:gd name="connsiteY389" fmla="*/ 636269 h 895572"/>
              <a:gd name="connsiteX390" fmla="*/ 109224 w 1090712"/>
              <a:gd name="connsiteY390" fmla="*/ 626053 h 895572"/>
              <a:gd name="connsiteX391" fmla="*/ 107323 w 1090712"/>
              <a:gd name="connsiteY391" fmla="*/ 623914 h 895572"/>
              <a:gd name="connsiteX392" fmla="*/ 106135 w 1090712"/>
              <a:gd name="connsiteY392" fmla="*/ 620350 h 895572"/>
              <a:gd name="connsiteX393" fmla="*/ 105185 w 1090712"/>
              <a:gd name="connsiteY393" fmla="*/ 616311 h 895572"/>
              <a:gd name="connsiteX394" fmla="*/ 105185 w 1090712"/>
              <a:gd name="connsiteY394" fmla="*/ 612272 h 895572"/>
              <a:gd name="connsiteX395" fmla="*/ 105185 w 1090712"/>
              <a:gd name="connsiteY395" fmla="*/ 608233 h 895572"/>
              <a:gd name="connsiteX396" fmla="*/ 106135 w 1090712"/>
              <a:gd name="connsiteY396" fmla="*/ 604194 h 895572"/>
              <a:gd name="connsiteX397" fmla="*/ 107323 w 1090712"/>
              <a:gd name="connsiteY397" fmla="*/ 600630 h 895572"/>
              <a:gd name="connsiteX398" fmla="*/ 109224 w 1090712"/>
              <a:gd name="connsiteY398" fmla="*/ 598017 h 895572"/>
              <a:gd name="connsiteX399" fmla="*/ 111837 w 1090712"/>
              <a:gd name="connsiteY399" fmla="*/ 591840 h 895572"/>
              <a:gd name="connsiteX400" fmla="*/ 113975 w 1090712"/>
              <a:gd name="connsiteY400" fmla="*/ 586137 h 895572"/>
              <a:gd name="connsiteX401" fmla="*/ 115401 w 1090712"/>
              <a:gd name="connsiteY401" fmla="*/ 579722 h 895572"/>
              <a:gd name="connsiteX402" fmla="*/ 115876 w 1090712"/>
              <a:gd name="connsiteY402" fmla="*/ 574020 h 895572"/>
              <a:gd name="connsiteX403" fmla="*/ 115876 w 1090712"/>
              <a:gd name="connsiteY403" fmla="*/ 568318 h 895572"/>
              <a:gd name="connsiteX404" fmla="*/ 115401 w 1090712"/>
              <a:gd name="connsiteY404" fmla="*/ 562378 h 895572"/>
              <a:gd name="connsiteX405" fmla="*/ 114451 w 1090712"/>
              <a:gd name="connsiteY405" fmla="*/ 557151 h 895572"/>
              <a:gd name="connsiteX406" fmla="*/ 112788 w 1090712"/>
              <a:gd name="connsiteY406" fmla="*/ 551449 h 895572"/>
              <a:gd name="connsiteX407" fmla="*/ 110412 w 1090712"/>
              <a:gd name="connsiteY407" fmla="*/ 545984 h 895572"/>
              <a:gd name="connsiteX408" fmla="*/ 108273 w 1090712"/>
              <a:gd name="connsiteY408" fmla="*/ 540757 h 895572"/>
              <a:gd name="connsiteX409" fmla="*/ 105185 w 1090712"/>
              <a:gd name="connsiteY409" fmla="*/ 535293 h 895572"/>
              <a:gd name="connsiteX410" fmla="*/ 102096 w 1090712"/>
              <a:gd name="connsiteY410" fmla="*/ 530066 h 895572"/>
              <a:gd name="connsiteX411" fmla="*/ 94968 w 1090712"/>
              <a:gd name="connsiteY411" fmla="*/ 519374 h 895572"/>
              <a:gd name="connsiteX412" fmla="*/ 86890 w 1090712"/>
              <a:gd name="connsiteY412" fmla="*/ 508683 h 895572"/>
              <a:gd name="connsiteX413" fmla="*/ 78812 w 1090712"/>
              <a:gd name="connsiteY413" fmla="*/ 497991 h 895572"/>
              <a:gd name="connsiteX414" fmla="*/ 70972 w 1090712"/>
              <a:gd name="connsiteY414" fmla="*/ 486824 h 895572"/>
              <a:gd name="connsiteX415" fmla="*/ 67408 w 1090712"/>
              <a:gd name="connsiteY415" fmla="*/ 481122 h 895572"/>
              <a:gd name="connsiteX416" fmla="*/ 64319 w 1090712"/>
              <a:gd name="connsiteY416" fmla="*/ 474707 h 895572"/>
              <a:gd name="connsiteX417" fmla="*/ 61230 w 1090712"/>
              <a:gd name="connsiteY417" fmla="*/ 469005 h 895572"/>
              <a:gd name="connsiteX418" fmla="*/ 58379 w 1090712"/>
              <a:gd name="connsiteY418" fmla="*/ 462828 h 895572"/>
              <a:gd name="connsiteX419" fmla="*/ 56716 w 1090712"/>
              <a:gd name="connsiteY419" fmla="*/ 456175 h 895572"/>
              <a:gd name="connsiteX420" fmla="*/ 54815 w 1090712"/>
              <a:gd name="connsiteY420" fmla="*/ 449998 h 895572"/>
              <a:gd name="connsiteX421" fmla="*/ 54103 w 1090712"/>
              <a:gd name="connsiteY421" fmla="*/ 443345 h 895572"/>
              <a:gd name="connsiteX422" fmla="*/ 53627 w 1090712"/>
              <a:gd name="connsiteY422" fmla="*/ 436455 h 895572"/>
              <a:gd name="connsiteX423" fmla="*/ 53627 w 1090712"/>
              <a:gd name="connsiteY423" fmla="*/ 429327 h 895572"/>
              <a:gd name="connsiteX424" fmla="*/ 54815 w 1090712"/>
              <a:gd name="connsiteY424" fmla="*/ 422675 h 895572"/>
              <a:gd name="connsiteX425" fmla="*/ 56716 w 1090712"/>
              <a:gd name="connsiteY425" fmla="*/ 415547 h 895572"/>
              <a:gd name="connsiteX426" fmla="*/ 59330 w 1090712"/>
              <a:gd name="connsiteY426" fmla="*/ 408182 h 895572"/>
              <a:gd name="connsiteX427" fmla="*/ 60280 w 1090712"/>
              <a:gd name="connsiteY427" fmla="*/ 403192 h 895572"/>
              <a:gd name="connsiteX428" fmla="*/ 61943 w 1090712"/>
              <a:gd name="connsiteY428" fmla="*/ 397965 h 895572"/>
              <a:gd name="connsiteX429" fmla="*/ 65507 w 1090712"/>
              <a:gd name="connsiteY429" fmla="*/ 387986 h 895572"/>
              <a:gd name="connsiteX430" fmla="*/ 69546 w 1090712"/>
              <a:gd name="connsiteY430" fmla="*/ 378720 h 895572"/>
              <a:gd name="connsiteX431" fmla="*/ 74535 w 1090712"/>
              <a:gd name="connsiteY431" fmla="*/ 369929 h 895572"/>
              <a:gd name="connsiteX432" fmla="*/ 79762 w 1090712"/>
              <a:gd name="connsiteY432" fmla="*/ 360901 h 895572"/>
              <a:gd name="connsiteX433" fmla="*/ 85940 w 1090712"/>
              <a:gd name="connsiteY433" fmla="*/ 352585 h 895572"/>
              <a:gd name="connsiteX434" fmla="*/ 98057 w 1090712"/>
              <a:gd name="connsiteY434" fmla="*/ 335479 h 895572"/>
              <a:gd name="connsiteX435" fmla="*/ 102571 w 1090712"/>
              <a:gd name="connsiteY435" fmla="*/ 328113 h 895572"/>
              <a:gd name="connsiteX436" fmla="*/ 106848 w 1090712"/>
              <a:gd name="connsiteY436" fmla="*/ 320986 h 895572"/>
              <a:gd name="connsiteX437" fmla="*/ 116827 w 1090712"/>
              <a:gd name="connsiteY437" fmla="*/ 307205 h 895572"/>
              <a:gd name="connsiteX438" fmla="*/ 127043 w 1090712"/>
              <a:gd name="connsiteY438" fmla="*/ 293188 h 895572"/>
              <a:gd name="connsiteX439" fmla="*/ 137735 w 1090712"/>
              <a:gd name="connsiteY439" fmla="*/ 279407 h 895572"/>
              <a:gd name="connsiteX440" fmla="*/ 159831 w 1090712"/>
              <a:gd name="connsiteY440" fmla="*/ 251847 h 895572"/>
              <a:gd name="connsiteX441" fmla="*/ 170522 w 1090712"/>
              <a:gd name="connsiteY441" fmla="*/ 238066 h 895572"/>
              <a:gd name="connsiteX442" fmla="*/ 181214 w 1090712"/>
              <a:gd name="connsiteY442" fmla="*/ 223336 h 895572"/>
              <a:gd name="connsiteX443" fmla="*/ 164820 w 1090712"/>
              <a:gd name="connsiteY443" fmla="*/ 223336 h 895572"/>
              <a:gd name="connsiteX444" fmla="*/ 137972 w 1090712"/>
              <a:gd name="connsiteY444" fmla="*/ 230226 h 895572"/>
              <a:gd name="connsiteX445" fmla="*/ 125142 w 1090712"/>
              <a:gd name="connsiteY445" fmla="*/ 233790 h 895572"/>
              <a:gd name="connsiteX446" fmla="*/ 112788 w 1090712"/>
              <a:gd name="connsiteY446" fmla="*/ 237591 h 895572"/>
              <a:gd name="connsiteX447" fmla="*/ 100195 w 1090712"/>
              <a:gd name="connsiteY447" fmla="*/ 241630 h 895572"/>
              <a:gd name="connsiteX448" fmla="*/ 87840 w 1090712"/>
              <a:gd name="connsiteY448" fmla="*/ 245669 h 895572"/>
              <a:gd name="connsiteX449" fmla="*/ 75723 w 1090712"/>
              <a:gd name="connsiteY449" fmla="*/ 250183 h 895572"/>
              <a:gd name="connsiteX450" fmla="*/ 64319 w 1090712"/>
              <a:gd name="connsiteY450" fmla="*/ 254935 h 895572"/>
              <a:gd name="connsiteX451" fmla="*/ 52677 w 1090712"/>
              <a:gd name="connsiteY451" fmla="*/ 260400 h 895572"/>
              <a:gd name="connsiteX452" fmla="*/ 41035 w 1090712"/>
              <a:gd name="connsiteY452" fmla="*/ 265627 h 895572"/>
              <a:gd name="connsiteX453" fmla="*/ 29868 w 1090712"/>
              <a:gd name="connsiteY453" fmla="*/ 271567 h 895572"/>
              <a:gd name="connsiteX454" fmla="*/ 18939 w 1090712"/>
              <a:gd name="connsiteY454" fmla="*/ 277744 h 895572"/>
              <a:gd name="connsiteX455" fmla="*/ 7772 w 1090712"/>
              <a:gd name="connsiteY455" fmla="*/ 284397 h 895572"/>
              <a:gd name="connsiteX456" fmla="*/ 0 w 1090712"/>
              <a:gd name="connsiteY456" fmla="*/ 289924 h 895572"/>
              <a:gd name="connsiteX457" fmla="*/ 0 w 1090712"/>
              <a:gd name="connsiteY457" fmla="*/ 895572 h 895572"/>
              <a:gd name="connsiteX458" fmla="*/ 125653 w 1090712"/>
              <a:gd name="connsiteY458" fmla="*/ 895572 h 895572"/>
              <a:gd name="connsiteX459" fmla="*/ 127756 w 1090712"/>
              <a:gd name="connsiteY459" fmla="*/ 892155 h 895572"/>
              <a:gd name="connsiteX460" fmla="*/ 131082 w 1090712"/>
              <a:gd name="connsiteY460" fmla="*/ 885502 h 895572"/>
              <a:gd name="connsiteX461" fmla="*/ 133696 w 1090712"/>
              <a:gd name="connsiteY461" fmla="*/ 878374 h 895572"/>
              <a:gd name="connsiteX462" fmla="*/ 135834 w 1090712"/>
              <a:gd name="connsiteY462" fmla="*/ 871722 h 895572"/>
              <a:gd name="connsiteX463" fmla="*/ 137735 w 1090712"/>
              <a:gd name="connsiteY463" fmla="*/ 864594 h 895572"/>
              <a:gd name="connsiteX464" fmla="*/ 138923 w 1090712"/>
              <a:gd name="connsiteY464" fmla="*/ 857466 h 895572"/>
              <a:gd name="connsiteX465" fmla="*/ 140348 w 1090712"/>
              <a:gd name="connsiteY465" fmla="*/ 850339 h 895572"/>
              <a:gd name="connsiteX466" fmla="*/ 141298 w 1090712"/>
              <a:gd name="connsiteY466" fmla="*/ 843211 h 895572"/>
              <a:gd name="connsiteX467" fmla="*/ 142011 w 1090712"/>
              <a:gd name="connsiteY467" fmla="*/ 828955 h 895572"/>
              <a:gd name="connsiteX468" fmla="*/ 142486 w 1090712"/>
              <a:gd name="connsiteY468" fmla="*/ 814225 h 895572"/>
              <a:gd name="connsiteX469" fmla="*/ 142486 w 1090712"/>
              <a:gd name="connsiteY469" fmla="*/ 799494 h 895572"/>
              <a:gd name="connsiteX470" fmla="*/ 142486 w 1090712"/>
              <a:gd name="connsiteY470" fmla="*/ 782625 h 895572"/>
              <a:gd name="connsiteX471" fmla="*/ 142486 w 1090712"/>
              <a:gd name="connsiteY471" fmla="*/ 771458 h 895572"/>
              <a:gd name="connsiteX472" fmla="*/ 143912 w 1090712"/>
              <a:gd name="connsiteY472" fmla="*/ 778586 h 895572"/>
              <a:gd name="connsiteX473" fmla="*/ 145100 w 1090712"/>
              <a:gd name="connsiteY473" fmla="*/ 784526 h 895572"/>
              <a:gd name="connsiteX474" fmla="*/ 147476 w 1090712"/>
              <a:gd name="connsiteY474" fmla="*/ 789753 h 895572"/>
              <a:gd name="connsiteX475" fmla="*/ 149614 w 1090712"/>
              <a:gd name="connsiteY475" fmla="*/ 794267 h 895572"/>
              <a:gd name="connsiteX476" fmla="*/ 152228 w 1090712"/>
              <a:gd name="connsiteY476" fmla="*/ 797831 h 895572"/>
              <a:gd name="connsiteX477" fmla="*/ 155554 w 1090712"/>
              <a:gd name="connsiteY477" fmla="*/ 801395 h 895572"/>
              <a:gd name="connsiteX478" fmla="*/ 158643 w 1090712"/>
              <a:gd name="connsiteY478" fmla="*/ 803533 h 895572"/>
              <a:gd name="connsiteX479" fmla="*/ 162206 w 1090712"/>
              <a:gd name="connsiteY479" fmla="*/ 805909 h 895572"/>
              <a:gd name="connsiteX480" fmla="*/ 165770 w 1090712"/>
              <a:gd name="connsiteY480" fmla="*/ 807572 h 895572"/>
              <a:gd name="connsiteX481" fmla="*/ 169572 w 1090712"/>
              <a:gd name="connsiteY481" fmla="*/ 808523 h 895572"/>
              <a:gd name="connsiteX482" fmla="*/ 174086 w 1090712"/>
              <a:gd name="connsiteY482" fmla="*/ 809473 h 895572"/>
              <a:gd name="connsiteX483" fmla="*/ 178600 w 1090712"/>
              <a:gd name="connsiteY483" fmla="*/ 810186 h 895572"/>
              <a:gd name="connsiteX484" fmla="*/ 187866 w 1090712"/>
              <a:gd name="connsiteY484" fmla="*/ 810661 h 895572"/>
              <a:gd name="connsiteX485" fmla="*/ 198083 w 1090712"/>
              <a:gd name="connsiteY485" fmla="*/ 810661 h 895572"/>
              <a:gd name="connsiteX486" fmla="*/ 236810 w 1090712"/>
              <a:gd name="connsiteY486" fmla="*/ 810661 h 895572"/>
              <a:gd name="connsiteX487" fmla="*/ 249640 w 1090712"/>
              <a:gd name="connsiteY487" fmla="*/ 811136 h 895572"/>
              <a:gd name="connsiteX488" fmla="*/ 263183 w 1090712"/>
              <a:gd name="connsiteY488" fmla="*/ 811611 h 895572"/>
              <a:gd name="connsiteX489" fmla="*/ 270310 w 1090712"/>
              <a:gd name="connsiteY489" fmla="*/ 811611 h 895572"/>
              <a:gd name="connsiteX490" fmla="*/ 276963 w 1090712"/>
              <a:gd name="connsiteY490" fmla="*/ 811136 h 895572"/>
              <a:gd name="connsiteX491" fmla="*/ 283140 w 1090712"/>
              <a:gd name="connsiteY491" fmla="*/ 810186 h 895572"/>
              <a:gd name="connsiteX492" fmla="*/ 289793 w 1090712"/>
              <a:gd name="connsiteY492" fmla="*/ 808523 h 895572"/>
              <a:gd name="connsiteX493" fmla="*/ 295495 w 1090712"/>
              <a:gd name="connsiteY493" fmla="*/ 806147 h 895572"/>
              <a:gd name="connsiteX494" fmla="*/ 301435 w 1090712"/>
              <a:gd name="connsiteY494" fmla="*/ 803058 h 895572"/>
              <a:gd name="connsiteX495" fmla="*/ 304524 w 1090712"/>
              <a:gd name="connsiteY495" fmla="*/ 801395 h 895572"/>
              <a:gd name="connsiteX496" fmla="*/ 307137 w 1090712"/>
              <a:gd name="connsiteY496" fmla="*/ 799256 h 895572"/>
              <a:gd name="connsiteX497" fmla="*/ 309275 w 1090712"/>
              <a:gd name="connsiteY497" fmla="*/ 796881 h 895572"/>
              <a:gd name="connsiteX498" fmla="*/ 312126 w 1090712"/>
              <a:gd name="connsiteY498" fmla="*/ 794267 h 895572"/>
              <a:gd name="connsiteX499" fmla="*/ 314265 w 1090712"/>
              <a:gd name="connsiteY499" fmla="*/ 791178 h 895572"/>
              <a:gd name="connsiteX500" fmla="*/ 316403 w 1090712"/>
              <a:gd name="connsiteY500" fmla="*/ 788090 h 895572"/>
              <a:gd name="connsiteX501" fmla="*/ 318304 w 1090712"/>
              <a:gd name="connsiteY501" fmla="*/ 784051 h 895572"/>
              <a:gd name="connsiteX502" fmla="*/ 319967 w 1090712"/>
              <a:gd name="connsiteY502" fmla="*/ 780012 h 895572"/>
              <a:gd name="connsiteX503" fmla="*/ 321868 w 1090712"/>
              <a:gd name="connsiteY503" fmla="*/ 775973 h 895572"/>
              <a:gd name="connsiteX504" fmla="*/ 323056 w 1090712"/>
              <a:gd name="connsiteY504" fmla="*/ 771221 h 895572"/>
              <a:gd name="connsiteX505" fmla="*/ 324481 w 1090712"/>
              <a:gd name="connsiteY505" fmla="*/ 765756 h 895572"/>
              <a:gd name="connsiteX506" fmla="*/ 325907 w 1090712"/>
              <a:gd name="connsiteY506" fmla="*/ 760529 h 895572"/>
              <a:gd name="connsiteX507" fmla="*/ 325907 w 1090712"/>
              <a:gd name="connsiteY507" fmla="*/ 827530 h 895572"/>
              <a:gd name="connsiteX508" fmla="*/ 310226 w 1090712"/>
              <a:gd name="connsiteY508" fmla="*/ 835608 h 895572"/>
              <a:gd name="connsiteX509" fmla="*/ 295970 w 1090712"/>
              <a:gd name="connsiteY509" fmla="*/ 843686 h 895572"/>
              <a:gd name="connsiteX510" fmla="*/ 282665 w 1090712"/>
              <a:gd name="connsiteY510" fmla="*/ 850339 h 895572"/>
              <a:gd name="connsiteX511" fmla="*/ 276488 w 1090712"/>
              <a:gd name="connsiteY511" fmla="*/ 852952 h 895572"/>
              <a:gd name="connsiteX512" fmla="*/ 270310 w 1090712"/>
              <a:gd name="connsiteY512" fmla="*/ 855565 h 895572"/>
              <a:gd name="connsiteX513" fmla="*/ 266271 w 1090712"/>
              <a:gd name="connsiteY513" fmla="*/ 857942 h 895572"/>
              <a:gd name="connsiteX514" fmla="*/ 262708 w 1090712"/>
              <a:gd name="connsiteY514" fmla="*/ 860080 h 895572"/>
              <a:gd name="connsiteX515" fmla="*/ 259619 w 1090712"/>
              <a:gd name="connsiteY515" fmla="*/ 862693 h 895572"/>
              <a:gd name="connsiteX516" fmla="*/ 256768 w 1090712"/>
              <a:gd name="connsiteY516" fmla="*/ 865544 h 895572"/>
              <a:gd name="connsiteX517" fmla="*/ 254154 w 1090712"/>
              <a:gd name="connsiteY517" fmla="*/ 868633 h 895572"/>
              <a:gd name="connsiteX518" fmla="*/ 252491 w 1090712"/>
              <a:gd name="connsiteY518" fmla="*/ 871722 h 895572"/>
              <a:gd name="connsiteX519" fmla="*/ 250590 w 1090712"/>
              <a:gd name="connsiteY519" fmla="*/ 874810 h 895572"/>
              <a:gd name="connsiteX520" fmla="*/ 249402 w 1090712"/>
              <a:gd name="connsiteY520" fmla="*/ 877899 h 895572"/>
              <a:gd name="connsiteX521" fmla="*/ 248452 w 1090712"/>
              <a:gd name="connsiteY521" fmla="*/ 880988 h 895572"/>
              <a:gd name="connsiteX522" fmla="*/ 247977 w 1090712"/>
              <a:gd name="connsiteY522" fmla="*/ 884076 h 895572"/>
              <a:gd name="connsiteX523" fmla="*/ 247977 w 1090712"/>
              <a:gd name="connsiteY523" fmla="*/ 887165 h 895572"/>
              <a:gd name="connsiteX524" fmla="*/ 248452 w 1090712"/>
              <a:gd name="connsiteY524" fmla="*/ 890016 h 895572"/>
              <a:gd name="connsiteX525" fmla="*/ 249402 w 1090712"/>
              <a:gd name="connsiteY525" fmla="*/ 893105 h 895572"/>
              <a:gd name="connsiteX526" fmla="*/ 250075 w 1090712"/>
              <a:gd name="connsiteY526" fmla="*/ 895572 h 895572"/>
              <a:gd name="connsiteX527" fmla="*/ 474750 w 1090712"/>
              <a:gd name="connsiteY527" fmla="*/ 895572 h 895572"/>
              <a:gd name="connsiteX528" fmla="*/ 475827 w 1090712"/>
              <a:gd name="connsiteY528" fmla="*/ 894768 h 895572"/>
              <a:gd name="connsiteX529" fmla="*/ 486993 w 1090712"/>
              <a:gd name="connsiteY529" fmla="*/ 882889 h 895572"/>
              <a:gd name="connsiteX530" fmla="*/ 497210 w 1090712"/>
              <a:gd name="connsiteY530" fmla="*/ 870296 h 895572"/>
              <a:gd name="connsiteX531" fmla="*/ 506951 w 1090712"/>
              <a:gd name="connsiteY531" fmla="*/ 857942 h 895572"/>
              <a:gd name="connsiteX532" fmla="*/ 515742 w 1090712"/>
              <a:gd name="connsiteY532" fmla="*/ 844636 h 895572"/>
              <a:gd name="connsiteX533" fmla="*/ 523820 w 1090712"/>
              <a:gd name="connsiteY533" fmla="*/ 831094 h 895572"/>
              <a:gd name="connsiteX534" fmla="*/ 531898 w 1090712"/>
              <a:gd name="connsiteY534" fmla="*/ 816838 h 895572"/>
              <a:gd name="connsiteX535" fmla="*/ 539026 w 1090712"/>
              <a:gd name="connsiteY535" fmla="*/ 802583 h 895572"/>
              <a:gd name="connsiteX536" fmla="*/ 545678 w 1090712"/>
              <a:gd name="connsiteY536" fmla="*/ 788565 h 895572"/>
              <a:gd name="connsiteX537" fmla="*/ 552331 w 1090712"/>
              <a:gd name="connsiteY537" fmla="*/ 773359 h 895572"/>
              <a:gd name="connsiteX538" fmla="*/ 558033 w 1090712"/>
              <a:gd name="connsiteY538" fmla="*/ 758628 h 895572"/>
              <a:gd name="connsiteX539" fmla="*/ 563498 w 1090712"/>
              <a:gd name="connsiteY539" fmla="*/ 743185 h 895572"/>
              <a:gd name="connsiteX540" fmla="*/ 568725 w 1090712"/>
              <a:gd name="connsiteY540" fmla="*/ 727979 h 895572"/>
              <a:gd name="connsiteX541" fmla="*/ 573714 w 1090712"/>
              <a:gd name="connsiteY541" fmla="*/ 712298 h 895572"/>
              <a:gd name="connsiteX542" fmla="*/ 577991 w 1090712"/>
              <a:gd name="connsiteY542" fmla="*/ 696855 h 895572"/>
              <a:gd name="connsiteX543" fmla="*/ 586544 w 1090712"/>
              <a:gd name="connsiteY543" fmla="*/ 665255 h 895572"/>
              <a:gd name="connsiteX544" fmla="*/ 586069 w 1090712"/>
              <a:gd name="connsiteY544" fmla="*/ 663117 h 895572"/>
              <a:gd name="connsiteX545" fmla="*/ 584881 w 1090712"/>
              <a:gd name="connsiteY545" fmla="*/ 660266 h 895572"/>
              <a:gd name="connsiteX546" fmla="*/ 582980 w 1090712"/>
              <a:gd name="connsiteY546" fmla="*/ 657177 h 895572"/>
              <a:gd name="connsiteX547" fmla="*/ 580367 w 1090712"/>
              <a:gd name="connsiteY547" fmla="*/ 654088 h 895572"/>
              <a:gd name="connsiteX548" fmla="*/ 574902 w 1090712"/>
              <a:gd name="connsiteY548" fmla="*/ 647911 h 895572"/>
              <a:gd name="connsiteX549" fmla="*/ 570150 w 1090712"/>
              <a:gd name="connsiteY549" fmla="*/ 642922 h 895572"/>
              <a:gd name="connsiteX550" fmla="*/ 565636 w 1090712"/>
              <a:gd name="connsiteY550" fmla="*/ 636744 h 895572"/>
              <a:gd name="connsiteX551" fmla="*/ 560647 w 1090712"/>
              <a:gd name="connsiteY551" fmla="*/ 631517 h 895572"/>
              <a:gd name="connsiteX552" fmla="*/ 555420 w 1090712"/>
              <a:gd name="connsiteY552" fmla="*/ 626053 h 895572"/>
              <a:gd name="connsiteX553" fmla="*/ 550193 w 1090712"/>
              <a:gd name="connsiteY553" fmla="*/ 621301 h 895572"/>
              <a:gd name="connsiteX554" fmla="*/ 544253 w 1090712"/>
              <a:gd name="connsiteY554" fmla="*/ 616787 h 895572"/>
              <a:gd name="connsiteX555" fmla="*/ 538075 w 1090712"/>
              <a:gd name="connsiteY555" fmla="*/ 612272 h 895572"/>
              <a:gd name="connsiteX556" fmla="*/ 525721 w 1090712"/>
              <a:gd name="connsiteY556" fmla="*/ 603719 h 895572"/>
              <a:gd name="connsiteX557" fmla="*/ 563023 w 1090712"/>
              <a:gd name="connsiteY557" fmla="*/ 619875 h 895572"/>
              <a:gd name="connsiteX558" fmla="*/ 581317 w 1090712"/>
              <a:gd name="connsiteY558" fmla="*/ 628191 h 895572"/>
              <a:gd name="connsiteX559" fmla="*/ 599374 w 1090712"/>
              <a:gd name="connsiteY559" fmla="*/ 636744 h 895572"/>
              <a:gd name="connsiteX560" fmla="*/ 607927 w 1090712"/>
              <a:gd name="connsiteY560" fmla="*/ 641259 h 895572"/>
              <a:gd name="connsiteX561" fmla="*/ 616718 w 1090712"/>
              <a:gd name="connsiteY561" fmla="*/ 646010 h 895572"/>
              <a:gd name="connsiteX562" fmla="*/ 625271 w 1090712"/>
              <a:gd name="connsiteY562" fmla="*/ 651000 h 895572"/>
              <a:gd name="connsiteX563" fmla="*/ 633349 w 1090712"/>
              <a:gd name="connsiteY563" fmla="*/ 656227 h 895572"/>
              <a:gd name="connsiteX564" fmla="*/ 641665 w 1090712"/>
              <a:gd name="connsiteY564" fmla="*/ 662167 h 895572"/>
              <a:gd name="connsiteX565" fmla="*/ 649268 w 1090712"/>
              <a:gd name="connsiteY565" fmla="*/ 668344 h 895572"/>
              <a:gd name="connsiteX566" fmla="*/ 656871 w 1090712"/>
              <a:gd name="connsiteY566" fmla="*/ 674996 h 895572"/>
              <a:gd name="connsiteX567" fmla="*/ 664474 w 1090712"/>
              <a:gd name="connsiteY567" fmla="*/ 682124 h 895572"/>
              <a:gd name="connsiteX568" fmla="*/ 668988 w 1090712"/>
              <a:gd name="connsiteY568" fmla="*/ 686163 h 895572"/>
              <a:gd name="connsiteX569" fmla="*/ 672790 w 1090712"/>
              <a:gd name="connsiteY569" fmla="*/ 690202 h 895572"/>
              <a:gd name="connsiteX570" fmla="*/ 677304 w 1090712"/>
              <a:gd name="connsiteY570" fmla="*/ 693291 h 895572"/>
              <a:gd name="connsiteX571" fmla="*/ 682293 w 1090712"/>
              <a:gd name="connsiteY571" fmla="*/ 696855 h 895572"/>
              <a:gd name="connsiteX572" fmla="*/ 686570 w 1090712"/>
              <a:gd name="connsiteY572" fmla="*/ 699468 h 895572"/>
              <a:gd name="connsiteX573" fmla="*/ 691559 w 1090712"/>
              <a:gd name="connsiteY573" fmla="*/ 702082 h 895572"/>
              <a:gd name="connsiteX574" fmla="*/ 696549 w 1090712"/>
              <a:gd name="connsiteY574" fmla="*/ 703983 h 895572"/>
              <a:gd name="connsiteX575" fmla="*/ 701300 w 1090712"/>
              <a:gd name="connsiteY575" fmla="*/ 705646 h 895572"/>
              <a:gd name="connsiteX576" fmla="*/ 706290 w 1090712"/>
              <a:gd name="connsiteY576" fmla="*/ 707071 h 895572"/>
              <a:gd name="connsiteX577" fmla="*/ 711042 w 1090712"/>
              <a:gd name="connsiteY577" fmla="*/ 708497 h 895572"/>
              <a:gd name="connsiteX578" fmla="*/ 716506 w 1090712"/>
              <a:gd name="connsiteY578" fmla="*/ 708734 h 895572"/>
              <a:gd name="connsiteX579" fmla="*/ 721258 w 1090712"/>
              <a:gd name="connsiteY579" fmla="*/ 708734 h 895572"/>
              <a:gd name="connsiteX580" fmla="*/ 726723 w 1090712"/>
              <a:gd name="connsiteY580" fmla="*/ 708497 h 895572"/>
              <a:gd name="connsiteX581" fmla="*/ 731712 w 1090712"/>
              <a:gd name="connsiteY581" fmla="*/ 707546 h 895572"/>
              <a:gd name="connsiteX582" fmla="*/ 736939 w 1090712"/>
              <a:gd name="connsiteY582" fmla="*/ 706121 h 895572"/>
              <a:gd name="connsiteX583" fmla="*/ 742166 w 1090712"/>
              <a:gd name="connsiteY583" fmla="*/ 704458 h 895572"/>
              <a:gd name="connsiteX584" fmla="*/ 749294 w 1090712"/>
              <a:gd name="connsiteY584" fmla="*/ 702082 h 895572"/>
              <a:gd name="connsiteX585" fmla="*/ 756184 w 1090712"/>
              <a:gd name="connsiteY585" fmla="*/ 699468 h 895572"/>
              <a:gd name="connsiteX586" fmla="*/ 762361 w 1090712"/>
              <a:gd name="connsiteY586" fmla="*/ 696380 h 895572"/>
              <a:gd name="connsiteX587" fmla="*/ 768063 w 1090712"/>
              <a:gd name="connsiteY587" fmla="*/ 692816 h 895572"/>
              <a:gd name="connsiteX588" fmla="*/ 773528 w 1090712"/>
              <a:gd name="connsiteY588" fmla="*/ 689252 h 895572"/>
              <a:gd name="connsiteX589" fmla="*/ 778755 w 1090712"/>
              <a:gd name="connsiteY589" fmla="*/ 684738 h 895572"/>
              <a:gd name="connsiteX590" fmla="*/ 783269 w 1090712"/>
              <a:gd name="connsiteY590" fmla="*/ 680461 h 895572"/>
              <a:gd name="connsiteX591" fmla="*/ 787308 w 1090712"/>
              <a:gd name="connsiteY591" fmla="*/ 674996 h 895572"/>
              <a:gd name="connsiteX592" fmla="*/ 791110 w 1090712"/>
              <a:gd name="connsiteY592" fmla="*/ 669769 h 895572"/>
              <a:gd name="connsiteX593" fmla="*/ 794436 w 1090712"/>
              <a:gd name="connsiteY593" fmla="*/ 663830 h 895572"/>
              <a:gd name="connsiteX594" fmla="*/ 797050 w 1090712"/>
              <a:gd name="connsiteY594" fmla="*/ 657652 h 895572"/>
              <a:gd name="connsiteX595" fmla="*/ 799188 w 1090712"/>
              <a:gd name="connsiteY595" fmla="*/ 651000 h 895572"/>
              <a:gd name="connsiteX596" fmla="*/ 801089 w 1090712"/>
              <a:gd name="connsiteY596" fmla="*/ 643872 h 895572"/>
              <a:gd name="connsiteX597" fmla="*/ 802277 w 1090712"/>
              <a:gd name="connsiteY597" fmla="*/ 636744 h 895572"/>
              <a:gd name="connsiteX598" fmla="*/ 803227 w 1090712"/>
              <a:gd name="connsiteY598" fmla="*/ 628666 h 895572"/>
              <a:gd name="connsiteX599" fmla="*/ 803227 w 1090712"/>
              <a:gd name="connsiteY599" fmla="*/ 620826 h 895572"/>
              <a:gd name="connsiteX600" fmla="*/ 801089 w 1090712"/>
              <a:gd name="connsiteY600" fmla="*/ 622489 h 895572"/>
              <a:gd name="connsiteX601" fmla="*/ 798238 w 1090712"/>
              <a:gd name="connsiteY601" fmla="*/ 623914 h 895572"/>
              <a:gd name="connsiteX602" fmla="*/ 793011 w 1090712"/>
              <a:gd name="connsiteY602" fmla="*/ 626053 h 895572"/>
              <a:gd name="connsiteX603" fmla="*/ 790397 w 1090712"/>
              <a:gd name="connsiteY603" fmla="*/ 627478 h 895572"/>
              <a:gd name="connsiteX604" fmla="*/ 788496 w 1090712"/>
              <a:gd name="connsiteY604" fmla="*/ 628191 h 895572"/>
              <a:gd name="connsiteX605" fmla="*/ 787308 w 1090712"/>
              <a:gd name="connsiteY605" fmla="*/ 630092 h 895572"/>
              <a:gd name="connsiteX606" fmla="*/ 786833 w 1090712"/>
              <a:gd name="connsiteY606" fmla="*/ 631755 h 895572"/>
              <a:gd name="connsiteX607" fmla="*/ 785408 w 1090712"/>
              <a:gd name="connsiteY607" fmla="*/ 635794 h 895572"/>
              <a:gd name="connsiteX608" fmla="*/ 784220 w 1090712"/>
              <a:gd name="connsiteY608" fmla="*/ 639833 h 895572"/>
              <a:gd name="connsiteX609" fmla="*/ 780656 w 1090712"/>
              <a:gd name="connsiteY609" fmla="*/ 646485 h 895572"/>
              <a:gd name="connsiteX610" fmla="*/ 776617 w 1090712"/>
              <a:gd name="connsiteY610" fmla="*/ 653138 h 895572"/>
              <a:gd name="connsiteX611" fmla="*/ 772103 w 1090712"/>
              <a:gd name="connsiteY611" fmla="*/ 659078 h 895572"/>
              <a:gd name="connsiteX612" fmla="*/ 762361 w 1090712"/>
              <a:gd name="connsiteY612" fmla="*/ 670007 h 895572"/>
              <a:gd name="connsiteX613" fmla="*/ 757847 w 1090712"/>
              <a:gd name="connsiteY613" fmla="*/ 675947 h 895572"/>
              <a:gd name="connsiteX614" fmla="*/ 753333 w 1090712"/>
              <a:gd name="connsiteY614" fmla="*/ 682124 h 895572"/>
              <a:gd name="connsiteX615" fmla="*/ 750244 w 1090712"/>
              <a:gd name="connsiteY615" fmla="*/ 684738 h 895572"/>
              <a:gd name="connsiteX616" fmla="*/ 747155 w 1090712"/>
              <a:gd name="connsiteY616" fmla="*/ 687589 h 895572"/>
              <a:gd name="connsiteX617" fmla="*/ 744067 w 1090712"/>
              <a:gd name="connsiteY617" fmla="*/ 689252 h 895572"/>
              <a:gd name="connsiteX618" fmla="*/ 740978 w 1090712"/>
              <a:gd name="connsiteY618" fmla="*/ 690915 h 895572"/>
              <a:gd name="connsiteX619" fmla="*/ 737890 w 1090712"/>
              <a:gd name="connsiteY619" fmla="*/ 691865 h 895572"/>
              <a:gd name="connsiteX620" fmla="*/ 734801 w 1090712"/>
              <a:gd name="connsiteY620" fmla="*/ 692816 h 895572"/>
              <a:gd name="connsiteX621" fmla="*/ 731950 w 1090712"/>
              <a:gd name="connsiteY621" fmla="*/ 693291 h 895572"/>
              <a:gd name="connsiteX622" fmla="*/ 728861 w 1090712"/>
              <a:gd name="connsiteY622" fmla="*/ 693291 h 895572"/>
              <a:gd name="connsiteX623" fmla="*/ 723634 w 1090712"/>
              <a:gd name="connsiteY623" fmla="*/ 692816 h 895572"/>
              <a:gd name="connsiteX624" fmla="*/ 718169 w 1090712"/>
              <a:gd name="connsiteY624" fmla="*/ 691390 h 895572"/>
              <a:gd name="connsiteX625" fmla="*/ 713418 w 1090712"/>
              <a:gd name="connsiteY625" fmla="*/ 689727 h 895572"/>
              <a:gd name="connsiteX626" fmla="*/ 708903 w 1090712"/>
              <a:gd name="connsiteY626" fmla="*/ 687826 h 895572"/>
              <a:gd name="connsiteX627" fmla="*/ 706765 w 1090712"/>
              <a:gd name="connsiteY627" fmla="*/ 687589 h 895572"/>
              <a:gd name="connsiteX628" fmla="*/ 704864 w 1090712"/>
              <a:gd name="connsiteY628" fmla="*/ 687114 h 895572"/>
              <a:gd name="connsiteX629" fmla="*/ 703201 w 1090712"/>
              <a:gd name="connsiteY629" fmla="*/ 686163 h 895572"/>
              <a:gd name="connsiteX630" fmla="*/ 701776 w 1090712"/>
              <a:gd name="connsiteY630" fmla="*/ 684738 h 895572"/>
              <a:gd name="connsiteX631" fmla="*/ 698687 w 1090712"/>
              <a:gd name="connsiteY631" fmla="*/ 681649 h 895572"/>
              <a:gd name="connsiteX632" fmla="*/ 696549 w 1090712"/>
              <a:gd name="connsiteY632" fmla="*/ 678085 h 895572"/>
              <a:gd name="connsiteX633" fmla="*/ 694648 w 1090712"/>
              <a:gd name="connsiteY633" fmla="*/ 673571 h 895572"/>
              <a:gd name="connsiteX634" fmla="*/ 693460 w 1090712"/>
              <a:gd name="connsiteY634" fmla="*/ 668819 h 895572"/>
              <a:gd name="connsiteX635" fmla="*/ 692510 w 1090712"/>
              <a:gd name="connsiteY635" fmla="*/ 664305 h 895572"/>
              <a:gd name="connsiteX636" fmla="*/ 692510 w 1090712"/>
              <a:gd name="connsiteY636" fmla="*/ 659790 h 895572"/>
              <a:gd name="connsiteX637" fmla="*/ 692510 w 1090712"/>
              <a:gd name="connsiteY637" fmla="*/ 647436 h 895572"/>
              <a:gd name="connsiteX638" fmla="*/ 693460 w 1090712"/>
              <a:gd name="connsiteY638" fmla="*/ 635319 h 895572"/>
              <a:gd name="connsiteX639" fmla="*/ 694173 w 1090712"/>
              <a:gd name="connsiteY639" fmla="*/ 624389 h 895572"/>
              <a:gd name="connsiteX640" fmla="*/ 695598 w 1090712"/>
              <a:gd name="connsiteY640" fmla="*/ 612748 h 895572"/>
              <a:gd name="connsiteX641" fmla="*/ 699162 w 1090712"/>
              <a:gd name="connsiteY641" fmla="*/ 591364 h 895572"/>
              <a:gd name="connsiteX642" fmla="*/ 703676 w 1090712"/>
              <a:gd name="connsiteY642" fmla="*/ 570456 h 895572"/>
              <a:gd name="connsiteX643" fmla="*/ 720070 w 1090712"/>
              <a:gd name="connsiteY643" fmla="*/ 574971 h 895572"/>
              <a:gd name="connsiteX644" fmla="*/ 736939 w 1090712"/>
              <a:gd name="connsiteY644" fmla="*/ 579247 h 895572"/>
              <a:gd name="connsiteX645" fmla="*/ 770677 w 1090712"/>
              <a:gd name="connsiteY645" fmla="*/ 589226 h 895572"/>
              <a:gd name="connsiteX646" fmla="*/ 788021 w 1090712"/>
              <a:gd name="connsiteY646" fmla="*/ 593503 h 895572"/>
              <a:gd name="connsiteX647" fmla="*/ 805365 w 1090712"/>
              <a:gd name="connsiteY647" fmla="*/ 597542 h 895572"/>
              <a:gd name="connsiteX648" fmla="*/ 823660 w 1090712"/>
              <a:gd name="connsiteY648" fmla="*/ 601106 h 895572"/>
              <a:gd name="connsiteX649" fmla="*/ 841954 w 1090712"/>
              <a:gd name="connsiteY649" fmla="*/ 603719 h 895572"/>
              <a:gd name="connsiteX650" fmla="*/ 861437 w 1090712"/>
              <a:gd name="connsiteY650" fmla="*/ 606570 h 895572"/>
              <a:gd name="connsiteX651" fmla="*/ 880682 w 1090712"/>
              <a:gd name="connsiteY651" fmla="*/ 608233 h 895572"/>
              <a:gd name="connsiteX652" fmla="*/ 889948 w 1090712"/>
              <a:gd name="connsiteY652" fmla="*/ 608708 h 895572"/>
              <a:gd name="connsiteX653" fmla="*/ 898976 w 1090712"/>
              <a:gd name="connsiteY653" fmla="*/ 608708 h 895572"/>
              <a:gd name="connsiteX654" fmla="*/ 908242 w 1090712"/>
              <a:gd name="connsiteY654" fmla="*/ 608708 h 895572"/>
              <a:gd name="connsiteX655" fmla="*/ 916795 w 1090712"/>
              <a:gd name="connsiteY655" fmla="*/ 608233 h 895572"/>
              <a:gd name="connsiteX656" fmla="*/ 925586 w 1090712"/>
              <a:gd name="connsiteY656" fmla="*/ 607283 h 895572"/>
              <a:gd name="connsiteX657" fmla="*/ 934140 w 1090712"/>
              <a:gd name="connsiteY657" fmla="*/ 606095 h 895572"/>
              <a:gd name="connsiteX658" fmla="*/ 942455 w 1090712"/>
              <a:gd name="connsiteY658" fmla="*/ 604669 h 895572"/>
              <a:gd name="connsiteX659" fmla="*/ 950533 w 1090712"/>
              <a:gd name="connsiteY659" fmla="*/ 603006 h 895572"/>
              <a:gd name="connsiteX660" fmla="*/ 958611 w 1090712"/>
              <a:gd name="connsiteY660" fmla="*/ 600630 h 895572"/>
              <a:gd name="connsiteX661" fmla="*/ 966452 w 1090712"/>
              <a:gd name="connsiteY661" fmla="*/ 598017 h 895572"/>
              <a:gd name="connsiteX662" fmla="*/ 974055 w 1090712"/>
              <a:gd name="connsiteY662" fmla="*/ 595403 h 895572"/>
              <a:gd name="connsiteX663" fmla="*/ 981658 w 1090712"/>
              <a:gd name="connsiteY663" fmla="*/ 591840 h 895572"/>
              <a:gd name="connsiteX664" fmla="*/ 989261 w 1090712"/>
              <a:gd name="connsiteY664" fmla="*/ 588276 h 895572"/>
              <a:gd name="connsiteX665" fmla="*/ 996388 w 1090712"/>
              <a:gd name="connsiteY665" fmla="*/ 584237 h 895572"/>
              <a:gd name="connsiteX666" fmla="*/ 1003041 w 1090712"/>
              <a:gd name="connsiteY666" fmla="*/ 579247 h 895572"/>
              <a:gd name="connsiteX667" fmla="*/ 1009694 w 1090712"/>
              <a:gd name="connsiteY667" fmla="*/ 574495 h 895572"/>
              <a:gd name="connsiteX668" fmla="*/ 1016346 w 1090712"/>
              <a:gd name="connsiteY668" fmla="*/ 569031 h 895572"/>
              <a:gd name="connsiteX669" fmla="*/ 1022998 w 1090712"/>
              <a:gd name="connsiteY669" fmla="*/ 562853 h 895572"/>
              <a:gd name="connsiteX670" fmla="*/ 1029176 w 1090712"/>
              <a:gd name="connsiteY670" fmla="*/ 556676 h 895572"/>
              <a:gd name="connsiteX671" fmla="*/ 1035116 w 1090712"/>
              <a:gd name="connsiteY671" fmla="*/ 549548 h 895572"/>
              <a:gd name="connsiteX672" fmla="*/ 1040818 w 1090712"/>
              <a:gd name="connsiteY672" fmla="*/ 541945 h 895572"/>
              <a:gd name="connsiteX673" fmla="*/ 1046520 w 1090712"/>
              <a:gd name="connsiteY673" fmla="*/ 534342 h 895572"/>
              <a:gd name="connsiteX674" fmla="*/ 1051985 w 1090712"/>
              <a:gd name="connsiteY674" fmla="*/ 526027 h 895572"/>
              <a:gd name="connsiteX675" fmla="*/ 1056737 w 1090712"/>
              <a:gd name="connsiteY675" fmla="*/ 516523 h 895572"/>
              <a:gd name="connsiteX676" fmla="*/ 1061726 w 1090712"/>
              <a:gd name="connsiteY676" fmla="*/ 507257 h 895572"/>
              <a:gd name="connsiteX677" fmla="*/ 1066715 w 1090712"/>
              <a:gd name="connsiteY677" fmla="*/ 497041 h 895572"/>
              <a:gd name="connsiteX678" fmla="*/ 1070992 w 1090712"/>
              <a:gd name="connsiteY678" fmla="*/ 486349 h 895572"/>
              <a:gd name="connsiteX679" fmla="*/ 1075506 w 1090712"/>
              <a:gd name="connsiteY679" fmla="*/ 475182 h 895572"/>
              <a:gd name="connsiteX680" fmla="*/ 1079070 w 1090712"/>
              <a:gd name="connsiteY680" fmla="*/ 462828 h 895572"/>
              <a:gd name="connsiteX681" fmla="*/ 1082634 w 1090712"/>
              <a:gd name="connsiteY681" fmla="*/ 449998 h 895572"/>
              <a:gd name="connsiteX682" fmla="*/ 1084772 w 1090712"/>
              <a:gd name="connsiteY682" fmla="*/ 437405 h 895572"/>
              <a:gd name="connsiteX683" fmla="*/ 1087148 w 1090712"/>
              <a:gd name="connsiteY683" fmla="*/ 425050 h 895572"/>
              <a:gd name="connsiteX684" fmla="*/ 1088811 w 1090712"/>
              <a:gd name="connsiteY684" fmla="*/ 411983 h 895572"/>
              <a:gd name="connsiteX685" fmla="*/ 1089762 w 1090712"/>
              <a:gd name="connsiteY685" fmla="*/ 399628 h 895572"/>
              <a:gd name="connsiteX686" fmla="*/ 1090712 w 1090712"/>
              <a:gd name="connsiteY686" fmla="*/ 386798 h 895572"/>
              <a:gd name="connsiteX687" fmla="*/ 1090712 w 1090712"/>
              <a:gd name="connsiteY687" fmla="*/ 373731 h 895572"/>
              <a:gd name="connsiteX688" fmla="*/ 1090712 w 1090712"/>
              <a:gd name="connsiteY688" fmla="*/ 360901 h 895572"/>
              <a:gd name="connsiteX689" fmla="*/ 1089762 w 1090712"/>
              <a:gd name="connsiteY689" fmla="*/ 348071 h 895572"/>
              <a:gd name="connsiteX690" fmla="*/ 1088811 w 1090712"/>
              <a:gd name="connsiteY690" fmla="*/ 335004 h 895572"/>
              <a:gd name="connsiteX691" fmla="*/ 1088099 w 1090712"/>
              <a:gd name="connsiteY691" fmla="*/ 321698 h 895572"/>
              <a:gd name="connsiteX692" fmla="*/ 1084772 w 1090712"/>
              <a:gd name="connsiteY692" fmla="*/ 295563 h 895572"/>
              <a:gd name="connsiteX693" fmla="*/ 1080971 w 1090712"/>
              <a:gd name="connsiteY693" fmla="*/ 268478 h 895572"/>
              <a:gd name="connsiteX694" fmla="*/ 1078595 w 1090712"/>
              <a:gd name="connsiteY694" fmla="*/ 258262 h 895572"/>
              <a:gd name="connsiteX695" fmla="*/ 1075981 w 1090712"/>
              <a:gd name="connsiteY695" fmla="*/ 248283 h 895572"/>
              <a:gd name="connsiteX696" fmla="*/ 1072417 w 1090712"/>
              <a:gd name="connsiteY696" fmla="*/ 238542 h 895572"/>
              <a:gd name="connsiteX697" fmla="*/ 1069329 w 1090712"/>
              <a:gd name="connsiteY697" fmla="*/ 229275 h 895572"/>
              <a:gd name="connsiteX698" fmla="*/ 1061251 w 1090712"/>
              <a:gd name="connsiteY698" fmla="*/ 210031 h 895572"/>
              <a:gd name="connsiteX699" fmla="*/ 1053173 w 1090712"/>
              <a:gd name="connsiteY699" fmla="*/ 190073 h 895572"/>
              <a:gd name="connsiteX700" fmla="*/ 1051034 w 1090712"/>
              <a:gd name="connsiteY700" fmla="*/ 186034 h 895572"/>
              <a:gd name="connsiteX701" fmla="*/ 1048896 w 1090712"/>
              <a:gd name="connsiteY701" fmla="*/ 182470 h 895572"/>
              <a:gd name="connsiteX702" fmla="*/ 1046045 w 1090712"/>
              <a:gd name="connsiteY702" fmla="*/ 179381 h 895572"/>
              <a:gd name="connsiteX703" fmla="*/ 1043906 w 1090712"/>
              <a:gd name="connsiteY703" fmla="*/ 176768 h 895572"/>
              <a:gd name="connsiteX704" fmla="*/ 1041293 w 1090712"/>
              <a:gd name="connsiteY704" fmla="*/ 174630 h 895572"/>
              <a:gd name="connsiteX705" fmla="*/ 1038680 w 1090712"/>
              <a:gd name="connsiteY705" fmla="*/ 172729 h 895572"/>
              <a:gd name="connsiteX706" fmla="*/ 1035828 w 1090712"/>
              <a:gd name="connsiteY706" fmla="*/ 171303 h 895572"/>
              <a:gd name="connsiteX707" fmla="*/ 1032740 w 1090712"/>
              <a:gd name="connsiteY707" fmla="*/ 170591 h 895572"/>
              <a:gd name="connsiteX708" fmla="*/ 1030126 w 1090712"/>
              <a:gd name="connsiteY708" fmla="*/ 170591 h 895572"/>
              <a:gd name="connsiteX709" fmla="*/ 1027038 w 1090712"/>
              <a:gd name="connsiteY709" fmla="*/ 170591 h 895572"/>
              <a:gd name="connsiteX710" fmla="*/ 1024424 w 1090712"/>
              <a:gd name="connsiteY710" fmla="*/ 171303 h 895572"/>
              <a:gd name="connsiteX711" fmla="*/ 1021335 w 1090712"/>
              <a:gd name="connsiteY711" fmla="*/ 172729 h 895572"/>
              <a:gd name="connsiteX712" fmla="*/ 1018247 w 1090712"/>
              <a:gd name="connsiteY712" fmla="*/ 174867 h 895572"/>
              <a:gd name="connsiteX713" fmla="*/ 1014920 w 1090712"/>
              <a:gd name="connsiteY713" fmla="*/ 177718 h 895572"/>
              <a:gd name="connsiteX714" fmla="*/ 1011832 w 1090712"/>
              <a:gd name="connsiteY714" fmla="*/ 180807 h 895572"/>
              <a:gd name="connsiteX715" fmla="*/ 1008743 w 1090712"/>
              <a:gd name="connsiteY715" fmla="*/ 184846 h 895572"/>
              <a:gd name="connsiteX716" fmla="*/ 991874 w 1090712"/>
              <a:gd name="connsiteY716" fmla="*/ 201240 h 895572"/>
              <a:gd name="connsiteX717" fmla="*/ 983321 w 1090712"/>
              <a:gd name="connsiteY717" fmla="*/ 209318 h 895572"/>
              <a:gd name="connsiteX718" fmla="*/ 974530 w 1090712"/>
              <a:gd name="connsiteY718" fmla="*/ 216683 h 895572"/>
              <a:gd name="connsiteX719" fmla="*/ 965739 w 1090712"/>
              <a:gd name="connsiteY719" fmla="*/ 223811 h 895572"/>
              <a:gd name="connsiteX720" fmla="*/ 956236 w 1090712"/>
              <a:gd name="connsiteY720" fmla="*/ 230226 h 895572"/>
              <a:gd name="connsiteX721" fmla="*/ 946494 w 1090712"/>
              <a:gd name="connsiteY721" fmla="*/ 235928 h 895572"/>
              <a:gd name="connsiteX722" fmla="*/ 941505 w 1090712"/>
              <a:gd name="connsiteY722" fmla="*/ 238066 h 895572"/>
              <a:gd name="connsiteX723" fmla="*/ 936753 w 1090712"/>
              <a:gd name="connsiteY723" fmla="*/ 240442 h 895572"/>
              <a:gd name="connsiteX724" fmla="*/ 932239 w 1090712"/>
              <a:gd name="connsiteY724" fmla="*/ 242581 h 895572"/>
              <a:gd name="connsiteX725" fmla="*/ 928675 w 1090712"/>
              <a:gd name="connsiteY725" fmla="*/ 245669 h 895572"/>
              <a:gd name="connsiteX726" fmla="*/ 925111 w 1090712"/>
              <a:gd name="connsiteY726" fmla="*/ 249233 h 895572"/>
              <a:gd name="connsiteX727" fmla="*/ 922022 w 1090712"/>
              <a:gd name="connsiteY727" fmla="*/ 252797 h 895572"/>
              <a:gd name="connsiteX728" fmla="*/ 919884 w 1090712"/>
              <a:gd name="connsiteY728" fmla="*/ 257311 h 895572"/>
              <a:gd name="connsiteX729" fmla="*/ 918934 w 1090712"/>
              <a:gd name="connsiteY729" fmla="*/ 259925 h 895572"/>
              <a:gd name="connsiteX730" fmla="*/ 918459 w 1090712"/>
              <a:gd name="connsiteY730" fmla="*/ 262538 h 895572"/>
              <a:gd name="connsiteX731" fmla="*/ 918459 w 1090712"/>
              <a:gd name="connsiteY731" fmla="*/ 265389 h 895572"/>
              <a:gd name="connsiteX732" fmla="*/ 918459 w 1090712"/>
              <a:gd name="connsiteY732" fmla="*/ 268003 h 895572"/>
              <a:gd name="connsiteX733" fmla="*/ 918934 w 1090712"/>
              <a:gd name="connsiteY733" fmla="*/ 271091 h 895572"/>
              <a:gd name="connsiteX734" fmla="*/ 919884 w 1090712"/>
              <a:gd name="connsiteY734" fmla="*/ 274180 h 895572"/>
              <a:gd name="connsiteX735" fmla="*/ 921547 w 1090712"/>
              <a:gd name="connsiteY735" fmla="*/ 282258 h 895572"/>
              <a:gd name="connsiteX736" fmla="*/ 922973 w 1090712"/>
              <a:gd name="connsiteY736" fmla="*/ 290574 h 895572"/>
              <a:gd name="connsiteX737" fmla="*/ 923923 w 1090712"/>
              <a:gd name="connsiteY737" fmla="*/ 299127 h 895572"/>
              <a:gd name="connsiteX738" fmla="*/ 924161 w 1090712"/>
              <a:gd name="connsiteY738" fmla="*/ 307443 h 895572"/>
              <a:gd name="connsiteX739" fmla="*/ 924161 w 1090712"/>
              <a:gd name="connsiteY739" fmla="*/ 315996 h 895572"/>
              <a:gd name="connsiteX740" fmla="*/ 923923 w 1090712"/>
              <a:gd name="connsiteY740" fmla="*/ 324550 h 895572"/>
              <a:gd name="connsiteX741" fmla="*/ 922973 w 1090712"/>
              <a:gd name="connsiteY741" fmla="*/ 332865 h 895572"/>
              <a:gd name="connsiteX742" fmla="*/ 922022 w 1090712"/>
              <a:gd name="connsiteY742" fmla="*/ 340943 h 895572"/>
              <a:gd name="connsiteX743" fmla="*/ 920597 w 1090712"/>
              <a:gd name="connsiteY743" fmla="*/ 349259 h 895572"/>
              <a:gd name="connsiteX744" fmla="*/ 918934 w 1090712"/>
              <a:gd name="connsiteY744" fmla="*/ 357812 h 895572"/>
              <a:gd name="connsiteX745" fmla="*/ 914420 w 1090712"/>
              <a:gd name="connsiteY745" fmla="*/ 374681 h 895572"/>
              <a:gd name="connsiteX746" fmla="*/ 909192 w 1090712"/>
              <a:gd name="connsiteY746" fmla="*/ 391075 h 895572"/>
              <a:gd name="connsiteX747" fmla="*/ 903253 w 1090712"/>
              <a:gd name="connsiteY747" fmla="*/ 408182 h 895572"/>
              <a:gd name="connsiteX748" fmla="*/ 903253 w 1090712"/>
              <a:gd name="connsiteY748" fmla="*/ 397965 h 895572"/>
              <a:gd name="connsiteX749" fmla="*/ 904203 w 1090712"/>
              <a:gd name="connsiteY749" fmla="*/ 387274 h 895572"/>
              <a:gd name="connsiteX750" fmla="*/ 906104 w 1090712"/>
              <a:gd name="connsiteY750" fmla="*/ 367078 h 895572"/>
              <a:gd name="connsiteX751" fmla="*/ 907767 w 1090712"/>
              <a:gd name="connsiteY751" fmla="*/ 347596 h 895572"/>
              <a:gd name="connsiteX752" fmla="*/ 908717 w 1090712"/>
              <a:gd name="connsiteY752" fmla="*/ 338567 h 895572"/>
              <a:gd name="connsiteX753" fmla="*/ 908717 w 1090712"/>
              <a:gd name="connsiteY753" fmla="*/ 329777 h 895572"/>
              <a:gd name="connsiteX754" fmla="*/ 908717 w 1090712"/>
              <a:gd name="connsiteY754" fmla="*/ 325738 h 895572"/>
              <a:gd name="connsiteX755" fmla="*/ 907767 w 1090712"/>
              <a:gd name="connsiteY755" fmla="*/ 322649 h 895572"/>
              <a:gd name="connsiteX756" fmla="*/ 906817 w 1090712"/>
              <a:gd name="connsiteY756" fmla="*/ 319560 h 895572"/>
              <a:gd name="connsiteX757" fmla="*/ 905154 w 1090712"/>
              <a:gd name="connsiteY757" fmla="*/ 316471 h 895572"/>
              <a:gd name="connsiteX758" fmla="*/ 903728 w 1090712"/>
              <a:gd name="connsiteY758" fmla="*/ 314096 h 895572"/>
              <a:gd name="connsiteX759" fmla="*/ 901590 w 1090712"/>
              <a:gd name="connsiteY759" fmla="*/ 311957 h 895572"/>
              <a:gd name="connsiteX760" fmla="*/ 897551 w 1090712"/>
              <a:gd name="connsiteY760" fmla="*/ 307443 h 895572"/>
              <a:gd name="connsiteX761" fmla="*/ 895412 w 1090712"/>
              <a:gd name="connsiteY761" fmla="*/ 309344 h 895572"/>
              <a:gd name="connsiteX762" fmla="*/ 892561 w 1090712"/>
              <a:gd name="connsiteY762" fmla="*/ 310769 h 895572"/>
              <a:gd name="connsiteX763" fmla="*/ 887334 w 1090712"/>
              <a:gd name="connsiteY763" fmla="*/ 313383 h 895572"/>
              <a:gd name="connsiteX764" fmla="*/ 884721 w 1090712"/>
              <a:gd name="connsiteY764" fmla="*/ 314096 h 895572"/>
              <a:gd name="connsiteX765" fmla="*/ 882820 w 1090712"/>
              <a:gd name="connsiteY765" fmla="*/ 315521 h 895572"/>
              <a:gd name="connsiteX766" fmla="*/ 881632 w 1090712"/>
              <a:gd name="connsiteY766" fmla="*/ 316947 h 895572"/>
              <a:gd name="connsiteX767" fmla="*/ 881157 w 1090712"/>
              <a:gd name="connsiteY767" fmla="*/ 318610 h 895572"/>
              <a:gd name="connsiteX768" fmla="*/ 872604 w 1090712"/>
              <a:gd name="connsiteY768" fmla="*/ 331915 h 895572"/>
              <a:gd name="connsiteX769" fmla="*/ 864288 w 1090712"/>
              <a:gd name="connsiteY769" fmla="*/ 346646 h 895572"/>
              <a:gd name="connsiteX770" fmla="*/ 856210 w 1090712"/>
              <a:gd name="connsiteY770" fmla="*/ 361376 h 895572"/>
              <a:gd name="connsiteX771" fmla="*/ 847656 w 1090712"/>
              <a:gd name="connsiteY771" fmla="*/ 374681 h 895572"/>
              <a:gd name="connsiteX772" fmla="*/ 841954 w 1090712"/>
              <a:gd name="connsiteY772" fmla="*/ 374681 h 895572"/>
              <a:gd name="connsiteX773" fmla="*/ 846468 w 1090712"/>
              <a:gd name="connsiteY773" fmla="*/ 357812 h 895572"/>
              <a:gd name="connsiteX774" fmla="*/ 850508 w 1090712"/>
              <a:gd name="connsiteY774" fmla="*/ 339518 h 895572"/>
              <a:gd name="connsiteX775" fmla="*/ 854784 w 1090712"/>
              <a:gd name="connsiteY775" fmla="*/ 319560 h 895572"/>
              <a:gd name="connsiteX776" fmla="*/ 858823 w 1090712"/>
              <a:gd name="connsiteY776" fmla="*/ 296514 h 895572"/>
              <a:gd name="connsiteX777" fmla="*/ 848132 w 1090712"/>
              <a:gd name="connsiteY777" fmla="*/ 303879 h 895572"/>
              <a:gd name="connsiteX778" fmla="*/ 840054 w 1090712"/>
              <a:gd name="connsiteY778" fmla="*/ 310294 h 895572"/>
              <a:gd name="connsiteX779" fmla="*/ 833163 w 1090712"/>
              <a:gd name="connsiteY779" fmla="*/ 316947 h 895572"/>
              <a:gd name="connsiteX780" fmla="*/ 825560 w 1090712"/>
              <a:gd name="connsiteY780" fmla="*/ 324550 h 895572"/>
              <a:gd name="connsiteX781" fmla="*/ 823185 w 1090712"/>
              <a:gd name="connsiteY781" fmla="*/ 326688 h 895572"/>
              <a:gd name="connsiteX782" fmla="*/ 821522 w 1090712"/>
              <a:gd name="connsiteY782" fmla="*/ 329301 h 895572"/>
              <a:gd name="connsiteX783" fmla="*/ 817007 w 1090712"/>
              <a:gd name="connsiteY783" fmla="*/ 335954 h 895572"/>
              <a:gd name="connsiteX784" fmla="*/ 812968 w 1090712"/>
              <a:gd name="connsiteY784" fmla="*/ 344032 h 895572"/>
              <a:gd name="connsiteX785" fmla="*/ 808929 w 1090712"/>
              <a:gd name="connsiteY785" fmla="*/ 352585 h 895572"/>
              <a:gd name="connsiteX786" fmla="*/ 809880 w 1090712"/>
              <a:gd name="connsiteY786" fmla="*/ 343557 h 895572"/>
              <a:gd name="connsiteX787" fmla="*/ 811305 w 1090712"/>
              <a:gd name="connsiteY787" fmla="*/ 335479 h 895572"/>
              <a:gd name="connsiteX788" fmla="*/ 812493 w 1090712"/>
              <a:gd name="connsiteY788" fmla="*/ 328826 h 895572"/>
              <a:gd name="connsiteX789" fmla="*/ 814394 w 1090712"/>
              <a:gd name="connsiteY789" fmla="*/ 323124 h 895572"/>
              <a:gd name="connsiteX790" fmla="*/ 816532 w 1090712"/>
              <a:gd name="connsiteY790" fmla="*/ 317659 h 895572"/>
              <a:gd name="connsiteX791" fmla="*/ 819146 w 1090712"/>
              <a:gd name="connsiteY791" fmla="*/ 313383 h 895572"/>
              <a:gd name="connsiteX792" fmla="*/ 822709 w 1090712"/>
              <a:gd name="connsiteY792" fmla="*/ 309344 h 895572"/>
              <a:gd name="connsiteX793" fmla="*/ 826748 w 1090712"/>
              <a:gd name="connsiteY793" fmla="*/ 306255 h 895572"/>
              <a:gd name="connsiteX794" fmla="*/ 832213 w 1090712"/>
              <a:gd name="connsiteY794" fmla="*/ 303166 h 895572"/>
              <a:gd name="connsiteX795" fmla="*/ 838390 w 1090712"/>
              <a:gd name="connsiteY795" fmla="*/ 300315 h 895572"/>
              <a:gd name="connsiteX796" fmla="*/ 845518 w 1090712"/>
              <a:gd name="connsiteY796" fmla="*/ 298177 h 895572"/>
              <a:gd name="connsiteX797" fmla="*/ 854071 w 1090712"/>
              <a:gd name="connsiteY797" fmla="*/ 295563 h 895572"/>
              <a:gd name="connsiteX798" fmla="*/ 875217 w 1090712"/>
              <a:gd name="connsiteY798" fmla="*/ 290574 h 895572"/>
              <a:gd name="connsiteX799" fmla="*/ 903253 w 1090712"/>
              <a:gd name="connsiteY799" fmla="*/ 285347 h 895572"/>
              <a:gd name="connsiteX800" fmla="*/ 886384 w 1090712"/>
              <a:gd name="connsiteY800" fmla="*/ 268478 h 895572"/>
              <a:gd name="connsiteX801" fmla="*/ 879731 w 1090712"/>
              <a:gd name="connsiteY801" fmla="*/ 270141 h 895572"/>
              <a:gd name="connsiteX802" fmla="*/ 873079 w 1090712"/>
              <a:gd name="connsiteY802" fmla="*/ 271091 h 895572"/>
              <a:gd name="connsiteX803" fmla="*/ 867376 w 1090712"/>
              <a:gd name="connsiteY803" fmla="*/ 271567 h 895572"/>
              <a:gd name="connsiteX804" fmla="*/ 862387 w 1090712"/>
              <a:gd name="connsiteY804" fmla="*/ 271091 h 895572"/>
              <a:gd name="connsiteX805" fmla="*/ 857398 w 1090712"/>
              <a:gd name="connsiteY805" fmla="*/ 269666 h 895572"/>
              <a:gd name="connsiteX806" fmla="*/ 853596 w 1090712"/>
              <a:gd name="connsiteY806" fmla="*/ 268003 h 895572"/>
              <a:gd name="connsiteX807" fmla="*/ 849557 w 1090712"/>
              <a:gd name="connsiteY807" fmla="*/ 265627 h 895572"/>
              <a:gd name="connsiteX808" fmla="*/ 846468 w 1090712"/>
              <a:gd name="connsiteY808" fmla="*/ 262538 h 895572"/>
              <a:gd name="connsiteX809" fmla="*/ 843380 w 1090712"/>
              <a:gd name="connsiteY809" fmla="*/ 259450 h 895572"/>
              <a:gd name="connsiteX810" fmla="*/ 840529 w 1090712"/>
              <a:gd name="connsiteY810" fmla="*/ 255411 h 895572"/>
              <a:gd name="connsiteX811" fmla="*/ 838390 w 1090712"/>
              <a:gd name="connsiteY811" fmla="*/ 251134 h 895572"/>
              <a:gd name="connsiteX812" fmla="*/ 836490 w 1090712"/>
              <a:gd name="connsiteY812" fmla="*/ 246620 h 895572"/>
              <a:gd name="connsiteX813" fmla="*/ 834827 w 1090712"/>
              <a:gd name="connsiteY813" fmla="*/ 241155 h 895572"/>
              <a:gd name="connsiteX814" fmla="*/ 833401 w 1090712"/>
              <a:gd name="connsiteY814" fmla="*/ 235453 h 895572"/>
              <a:gd name="connsiteX815" fmla="*/ 831263 w 1090712"/>
              <a:gd name="connsiteY815" fmla="*/ 223336 h 895572"/>
              <a:gd name="connsiteX816" fmla="*/ 897551 w 1090712"/>
              <a:gd name="connsiteY816" fmla="*/ 206942 h 895572"/>
              <a:gd name="connsiteX817" fmla="*/ 888997 w 1090712"/>
              <a:gd name="connsiteY817" fmla="*/ 194112 h 895572"/>
              <a:gd name="connsiteX818" fmla="*/ 880682 w 1090712"/>
              <a:gd name="connsiteY818" fmla="*/ 181282 h 895572"/>
              <a:gd name="connsiteX819" fmla="*/ 871416 w 1090712"/>
              <a:gd name="connsiteY819" fmla="*/ 168690 h 895572"/>
              <a:gd name="connsiteX820" fmla="*/ 866901 w 1090712"/>
              <a:gd name="connsiteY820" fmla="*/ 162988 h 895572"/>
              <a:gd name="connsiteX821" fmla="*/ 861437 w 1090712"/>
              <a:gd name="connsiteY821" fmla="*/ 157048 h 895572"/>
              <a:gd name="connsiteX822" fmla="*/ 856210 w 1090712"/>
              <a:gd name="connsiteY822" fmla="*/ 151821 h 895572"/>
              <a:gd name="connsiteX823" fmla="*/ 850745 w 1090712"/>
              <a:gd name="connsiteY823" fmla="*/ 146831 h 895572"/>
              <a:gd name="connsiteX824" fmla="*/ 844568 w 1090712"/>
              <a:gd name="connsiteY824" fmla="*/ 142555 h 895572"/>
              <a:gd name="connsiteX825" fmla="*/ 838390 w 1090712"/>
              <a:gd name="connsiteY825" fmla="*/ 138516 h 895572"/>
              <a:gd name="connsiteX826" fmla="*/ 831738 w 1090712"/>
              <a:gd name="connsiteY826" fmla="*/ 134952 h 895572"/>
              <a:gd name="connsiteX827" fmla="*/ 824610 w 1090712"/>
              <a:gd name="connsiteY827" fmla="*/ 132338 h 895572"/>
              <a:gd name="connsiteX828" fmla="*/ 817007 w 1090712"/>
              <a:gd name="connsiteY828" fmla="*/ 129963 h 895572"/>
              <a:gd name="connsiteX829" fmla="*/ 808929 w 1090712"/>
              <a:gd name="connsiteY829" fmla="*/ 128774 h 895572"/>
              <a:gd name="connsiteX830" fmla="*/ 806791 w 1090712"/>
              <a:gd name="connsiteY830" fmla="*/ 128299 h 895572"/>
              <a:gd name="connsiteX831" fmla="*/ 804652 w 1090712"/>
              <a:gd name="connsiteY831" fmla="*/ 127824 h 895572"/>
              <a:gd name="connsiteX832" fmla="*/ 802752 w 1090712"/>
              <a:gd name="connsiteY832" fmla="*/ 126399 h 895572"/>
              <a:gd name="connsiteX833" fmla="*/ 801089 w 1090712"/>
              <a:gd name="connsiteY833" fmla="*/ 125211 h 895572"/>
              <a:gd name="connsiteX834" fmla="*/ 799663 w 1090712"/>
              <a:gd name="connsiteY834" fmla="*/ 123310 h 895572"/>
              <a:gd name="connsiteX835" fmla="*/ 798713 w 1090712"/>
              <a:gd name="connsiteY835" fmla="*/ 121647 h 895572"/>
              <a:gd name="connsiteX836" fmla="*/ 798000 w 1090712"/>
              <a:gd name="connsiteY836" fmla="*/ 119271 h 895572"/>
              <a:gd name="connsiteX837" fmla="*/ 798000 w 1090712"/>
              <a:gd name="connsiteY837" fmla="*/ 117608 h 895572"/>
              <a:gd name="connsiteX838" fmla="*/ 785408 w 1090712"/>
              <a:gd name="connsiteY838" fmla="*/ 106916 h 895572"/>
              <a:gd name="connsiteX839" fmla="*/ 772578 w 1090712"/>
              <a:gd name="connsiteY839" fmla="*/ 95749 h 895572"/>
              <a:gd name="connsiteX840" fmla="*/ 747155 w 1090712"/>
              <a:gd name="connsiteY840" fmla="*/ 72703 h 895572"/>
              <a:gd name="connsiteX841" fmla="*/ 733850 w 1090712"/>
              <a:gd name="connsiteY841" fmla="*/ 61061 h 895572"/>
              <a:gd name="connsiteX842" fmla="*/ 720545 w 1090712"/>
              <a:gd name="connsiteY842" fmla="*/ 49894 h 895572"/>
              <a:gd name="connsiteX843" fmla="*/ 706765 w 1090712"/>
              <a:gd name="connsiteY843" fmla="*/ 38728 h 895572"/>
              <a:gd name="connsiteX844" fmla="*/ 692510 w 1090712"/>
              <a:gd name="connsiteY844" fmla="*/ 28036 h 895572"/>
              <a:gd name="connsiteX845" fmla="*/ 679442 w 1090712"/>
              <a:gd name="connsiteY845" fmla="*/ 21859 h 895572"/>
              <a:gd name="connsiteX846" fmla="*/ 666137 w 1090712"/>
              <a:gd name="connsiteY846" fmla="*/ 16632 h 895572"/>
              <a:gd name="connsiteX847" fmla="*/ 652832 w 1090712"/>
              <a:gd name="connsiteY847" fmla="*/ 11642 h 895572"/>
              <a:gd name="connsiteX848" fmla="*/ 639527 w 1090712"/>
              <a:gd name="connsiteY848" fmla="*/ 7603 h 895572"/>
              <a:gd name="connsiteX849" fmla="*/ 626222 w 1090712"/>
              <a:gd name="connsiteY849" fmla="*/ 4514 h 895572"/>
              <a:gd name="connsiteX850" fmla="*/ 612917 w 1090712"/>
              <a:gd name="connsiteY850" fmla="*/ 1901 h 895572"/>
              <a:gd name="connsiteX851" fmla="*/ 599374 w 1090712"/>
              <a:gd name="connsiteY851" fmla="*/ 475 h 89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Lst>
            <a:rect l="l" t="t" r="r" b="b"/>
            <a:pathLst>
              <a:path w="1090712" h="895572">
                <a:moveTo>
                  <a:pt x="603413" y="721327"/>
                </a:moveTo>
                <a:lnTo>
                  <a:pt x="578466" y="770746"/>
                </a:lnTo>
                <a:lnTo>
                  <a:pt x="553519" y="818264"/>
                </a:lnTo>
                <a:lnTo>
                  <a:pt x="528334" y="865069"/>
                </a:lnTo>
                <a:lnTo>
                  <a:pt x="511825" y="895572"/>
                </a:lnTo>
                <a:lnTo>
                  <a:pt x="624528" y="895572"/>
                </a:lnTo>
                <a:lnTo>
                  <a:pt x="624796" y="894768"/>
                </a:lnTo>
                <a:lnTo>
                  <a:pt x="625271" y="891679"/>
                </a:lnTo>
                <a:lnTo>
                  <a:pt x="625747" y="889066"/>
                </a:lnTo>
                <a:lnTo>
                  <a:pt x="625747" y="860555"/>
                </a:lnTo>
                <a:lnTo>
                  <a:pt x="624796" y="833945"/>
                </a:lnTo>
                <a:lnTo>
                  <a:pt x="624321" y="820877"/>
                </a:lnTo>
                <a:lnTo>
                  <a:pt x="623608" y="808047"/>
                </a:lnTo>
                <a:lnTo>
                  <a:pt x="621708" y="795218"/>
                </a:lnTo>
                <a:lnTo>
                  <a:pt x="620044" y="782625"/>
                </a:lnTo>
                <a:lnTo>
                  <a:pt x="616005" y="766707"/>
                </a:lnTo>
                <a:lnTo>
                  <a:pt x="611966" y="751976"/>
                </a:lnTo>
                <a:lnTo>
                  <a:pt x="607452" y="737245"/>
                </a:lnTo>
                <a:close/>
                <a:moveTo>
                  <a:pt x="698212" y="530778"/>
                </a:moveTo>
                <a:lnTo>
                  <a:pt x="693460" y="534818"/>
                </a:lnTo>
                <a:lnTo>
                  <a:pt x="688471" y="538857"/>
                </a:lnTo>
                <a:lnTo>
                  <a:pt x="678254" y="546935"/>
                </a:lnTo>
                <a:lnTo>
                  <a:pt x="669226" y="553587"/>
                </a:lnTo>
                <a:lnTo>
                  <a:pt x="663048" y="558814"/>
                </a:lnTo>
                <a:lnTo>
                  <a:pt x="663048" y="556676"/>
                </a:lnTo>
                <a:lnTo>
                  <a:pt x="663523" y="554538"/>
                </a:lnTo>
                <a:lnTo>
                  <a:pt x="665424" y="550498"/>
                </a:lnTo>
                <a:lnTo>
                  <a:pt x="668038" y="546459"/>
                </a:lnTo>
                <a:lnTo>
                  <a:pt x="671602" y="542420"/>
                </a:lnTo>
                <a:lnTo>
                  <a:pt x="676829" y="538857"/>
                </a:lnTo>
                <a:lnTo>
                  <a:pt x="682768" y="535768"/>
                </a:lnTo>
                <a:lnTo>
                  <a:pt x="689896" y="533154"/>
                </a:lnTo>
                <a:close/>
                <a:moveTo>
                  <a:pt x="654257" y="302216"/>
                </a:moveTo>
                <a:lnTo>
                  <a:pt x="651882" y="302691"/>
                </a:lnTo>
                <a:lnTo>
                  <a:pt x="649268" y="303166"/>
                </a:lnTo>
                <a:lnTo>
                  <a:pt x="647130" y="304354"/>
                </a:lnTo>
                <a:lnTo>
                  <a:pt x="644516" y="306255"/>
                </a:lnTo>
                <a:lnTo>
                  <a:pt x="642140" y="307918"/>
                </a:lnTo>
                <a:lnTo>
                  <a:pt x="640002" y="310294"/>
                </a:lnTo>
                <a:lnTo>
                  <a:pt x="638101" y="312432"/>
                </a:lnTo>
                <a:lnTo>
                  <a:pt x="636913" y="314571"/>
                </a:lnTo>
                <a:lnTo>
                  <a:pt x="635963" y="316946"/>
                </a:lnTo>
                <a:lnTo>
                  <a:pt x="635963" y="319085"/>
                </a:lnTo>
                <a:lnTo>
                  <a:pt x="636913" y="321223"/>
                </a:lnTo>
                <a:lnTo>
                  <a:pt x="637626" y="324074"/>
                </a:lnTo>
                <a:lnTo>
                  <a:pt x="639527" y="326688"/>
                </a:lnTo>
                <a:lnTo>
                  <a:pt x="643091" y="331677"/>
                </a:lnTo>
                <a:lnTo>
                  <a:pt x="647130" y="335954"/>
                </a:lnTo>
                <a:lnTo>
                  <a:pt x="655920" y="330727"/>
                </a:lnTo>
                <a:lnTo>
                  <a:pt x="663999" y="324787"/>
                </a:lnTo>
                <a:lnTo>
                  <a:pt x="679917" y="313383"/>
                </a:lnTo>
                <a:lnTo>
                  <a:pt x="676354" y="311007"/>
                </a:lnTo>
                <a:lnTo>
                  <a:pt x="672790" y="308393"/>
                </a:lnTo>
                <a:lnTo>
                  <a:pt x="668988" y="306730"/>
                </a:lnTo>
                <a:lnTo>
                  <a:pt x="664949" y="304829"/>
                </a:lnTo>
                <a:lnTo>
                  <a:pt x="660910" y="303641"/>
                </a:lnTo>
                <a:lnTo>
                  <a:pt x="657346" y="302691"/>
                </a:lnTo>
                <a:close/>
                <a:moveTo>
                  <a:pt x="696549" y="252322"/>
                </a:moveTo>
                <a:lnTo>
                  <a:pt x="696786" y="259925"/>
                </a:lnTo>
                <a:lnTo>
                  <a:pt x="698212" y="266102"/>
                </a:lnTo>
                <a:lnTo>
                  <a:pt x="700113" y="272042"/>
                </a:lnTo>
                <a:lnTo>
                  <a:pt x="701776" y="276794"/>
                </a:lnTo>
                <a:lnTo>
                  <a:pt x="704389" y="280833"/>
                </a:lnTo>
                <a:lnTo>
                  <a:pt x="707240" y="284397"/>
                </a:lnTo>
                <a:lnTo>
                  <a:pt x="710329" y="287010"/>
                </a:lnTo>
                <a:lnTo>
                  <a:pt x="713418" y="289624"/>
                </a:lnTo>
                <a:lnTo>
                  <a:pt x="716506" y="291524"/>
                </a:lnTo>
                <a:lnTo>
                  <a:pt x="719595" y="293187"/>
                </a:lnTo>
                <a:lnTo>
                  <a:pt x="725772" y="295088"/>
                </a:lnTo>
                <a:lnTo>
                  <a:pt x="731237" y="296514"/>
                </a:lnTo>
                <a:lnTo>
                  <a:pt x="734801" y="296751"/>
                </a:lnTo>
                <a:lnTo>
                  <a:pt x="722209" y="303879"/>
                </a:lnTo>
                <a:lnTo>
                  <a:pt x="710804" y="311007"/>
                </a:lnTo>
                <a:lnTo>
                  <a:pt x="688471" y="324787"/>
                </a:lnTo>
                <a:lnTo>
                  <a:pt x="667563" y="339043"/>
                </a:lnTo>
                <a:lnTo>
                  <a:pt x="646179" y="352823"/>
                </a:lnTo>
                <a:lnTo>
                  <a:pt x="620044" y="313383"/>
                </a:lnTo>
                <a:lnTo>
                  <a:pt x="617668" y="312432"/>
                </a:lnTo>
                <a:lnTo>
                  <a:pt x="615055" y="312432"/>
                </a:lnTo>
                <a:lnTo>
                  <a:pt x="612441" y="313383"/>
                </a:lnTo>
                <a:lnTo>
                  <a:pt x="609353" y="314095"/>
                </a:lnTo>
                <a:lnTo>
                  <a:pt x="602938" y="316946"/>
                </a:lnTo>
                <a:lnTo>
                  <a:pt x="599849" y="317659"/>
                </a:lnTo>
                <a:lnTo>
                  <a:pt x="596760" y="318610"/>
                </a:lnTo>
                <a:lnTo>
                  <a:pt x="607927" y="307205"/>
                </a:lnTo>
                <a:lnTo>
                  <a:pt x="618619" y="295088"/>
                </a:lnTo>
                <a:lnTo>
                  <a:pt x="623846" y="289386"/>
                </a:lnTo>
                <a:lnTo>
                  <a:pt x="629786" y="283921"/>
                </a:lnTo>
                <a:lnTo>
                  <a:pt x="635963" y="278694"/>
                </a:lnTo>
                <a:lnTo>
                  <a:pt x="642140" y="273705"/>
                </a:lnTo>
                <a:lnTo>
                  <a:pt x="648793" y="269191"/>
                </a:lnTo>
                <a:lnTo>
                  <a:pt x="655446" y="265627"/>
                </a:lnTo>
                <a:lnTo>
                  <a:pt x="662098" y="263013"/>
                </a:lnTo>
                <a:lnTo>
                  <a:pt x="668988" y="260400"/>
                </a:lnTo>
                <a:lnTo>
                  <a:pt x="682768" y="256361"/>
                </a:lnTo>
                <a:close/>
                <a:moveTo>
                  <a:pt x="1030602" y="200289"/>
                </a:moveTo>
                <a:lnTo>
                  <a:pt x="1027513" y="207892"/>
                </a:lnTo>
                <a:lnTo>
                  <a:pt x="1023949" y="214545"/>
                </a:lnTo>
                <a:lnTo>
                  <a:pt x="1019910" y="221197"/>
                </a:lnTo>
                <a:lnTo>
                  <a:pt x="1015396" y="226899"/>
                </a:lnTo>
                <a:lnTo>
                  <a:pt x="1011119" y="232839"/>
                </a:lnTo>
                <a:lnTo>
                  <a:pt x="1006130" y="237591"/>
                </a:lnTo>
                <a:lnTo>
                  <a:pt x="1001140" y="242105"/>
                </a:lnTo>
                <a:lnTo>
                  <a:pt x="996388" y="246144"/>
                </a:lnTo>
                <a:lnTo>
                  <a:pt x="990924" y="249708"/>
                </a:lnTo>
                <a:lnTo>
                  <a:pt x="985697" y="252797"/>
                </a:lnTo>
                <a:lnTo>
                  <a:pt x="980232" y="254935"/>
                </a:lnTo>
                <a:lnTo>
                  <a:pt x="975005" y="256836"/>
                </a:lnTo>
                <a:lnTo>
                  <a:pt x="969541" y="258262"/>
                </a:lnTo>
                <a:lnTo>
                  <a:pt x="963839" y="258499"/>
                </a:lnTo>
                <a:lnTo>
                  <a:pt x="958612" y="258499"/>
                </a:lnTo>
                <a:lnTo>
                  <a:pt x="953622" y="257786"/>
                </a:lnTo>
                <a:lnTo>
                  <a:pt x="970966" y="244006"/>
                </a:lnTo>
                <a:lnTo>
                  <a:pt x="990211" y="229275"/>
                </a:lnTo>
                <a:lnTo>
                  <a:pt x="1010169" y="214069"/>
                </a:lnTo>
                <a:lnTo>
                  <a:pt x="1020385" y="206942"/>
                </a:lnTo>
                <a:close/>
                <a:moveTo>
                  <a:pt x="389581" y="176768"/>
                </a:moveTo>
                <a:lnTo>
                  <a:pt x="397422" y="177243"/>
                </a:lnTo>
                <a:lnTo>
                  <a:pt x="414766" y="178906"/>
                </a:lnTo>
                <a:lnTo>
                  <a:pt x="405500" y="179856"/>
                </a:lnTo>
                <a:lnTo>
                  <a:pt x="396946" y="181995"/>
                </a:lnTo>
                <a:lnTo>
                  <a:pt x="389581" y="184371"/>
                </a:lnTo>
                <a:lnTo>
                  <a:pt x="381978" y="186984"/>
                </a:lnTo>
                <a:lnTo>
                  <a:pt x="375326" y="190548"/>
                </a:lnTo>
                <a:lnTo>
                  <a:pt x="368911" y="194112"/>
                </a:lnTo>
                <a:lnTo>
                  <a:pt x="363208" y="198626"/>
                </a:lnTo>
                <a:lnTo>
                  <a:pt x="357981" y="202903"/>
                </a:lnTo>
                <a:lnTo>
                  <a:pt x="352517" y="208367"/>
                </a:lnTo>
                <a:lnTo>
                  <a:pt x="348003" y="214070"/>
                </a:lnTo>
                <a:lnTo>
                  <a:pt x="343726" y="220247"/>
                </a:lnTo>
                <a:lnTo>
                  <a:pt x="339687" y="226662"/>
                </a:lnTo>
                <a:lnTo>
                  <a:pt x="335648" y="233790"/>
                </a:lnTo>
                <a:lnTo>
                  <a:pt x="332559" y="240917"/>
                </a:lnTo>
                <a:lnTo>
                  <a:pt x="328995" y="248758"/>
                </a:lnTo>
                <a:lnTo>
                  <a:pt x="325907" y="256836"/>
                </a:lnTo>
                <a:lnTo>
                  <a:pt x="325432" y="252797"/>
                </a:lnTo>
                <a:lnTo>
                  <a:pt x="324956" y="248283"/>
                </a:lnTo>
                <a:lnTo>
                  <a:pt x="323056" y="239492"/>
                </a:lnTo>
                <a:lnTo>
                  <a:pt x="320917" y="229275"/>
                </a:lnTo>
                <a:lnTo>
                  <a:pt x="320442" y="223811"/>
                </a:lnTo>
                <a:lnTo>
                  <a:pt x="319967" y="217633"/>
                </a:lnTo>
                <a:lnTo>
                  <a:pt x="314740" y="217633"/>
                </a:lnTo>
                <a:lnTo>
                  <a:pt x="302148" y="243056"/>
                </a:lnTo>
                <a:lnTo>
                  <a:pt x="289793" y="267528"/>
                </a:lnTo>
                <a:lnTo>
                  <a:pt x="277438" y="291049"/>
                </a:lnTo>
                <a:lnTo>
                  <a:pt x="264371" y="312907"/>
                </a:lnTo>
                <a:lnTo>
                  <a:pt x="267459" y="295088"/>
                </a:lnTo>
                <a:lnTo>
                  <a:pt x="271023" y="279170"/>
                </a:lnTo>
                <a:lnTo>
                  <a:pt x="274587" y="263964"/>
                </a:lnTo>
                <a:lnTo>
                  <a:pt x="279101" y="250183"/>
                </a:lnTo>
                <a:lnTo>
                  <a:pt x="284091" y="238066"/>
                </a:lnTo>
                <a:lnTo>
                  <a:pt x="289318" y="226900"/>
                </a:lnTo>
                <a:lnTo>
                  <a:pt x="292406" y="221673"/>
                </a:lnTo>
                <a:lnTo>
                  <a:pt x="295495" y="217158"/>
                </a:lnTo>
                <a:lnTo>
                  <a:pt x="298584" y="212406"/>
                </a:lnTo>
                <a:lnTo>
                  <a:pt x="302148" y="208367"/>
                </a:lnTo>
                <a:lnTo>
                  <a:pt x="305711" y="204328"/>
                </a:lnTo>
                <a:lnTo>
                  <a:pt x="309275" y="200765"/>
                </a:lnTo>
                <a:lnTo>
                  <a:pt x="313314" y="197201"/>
                </a:lnTo>
                <a:lnTo>
                  <a:pt x="317354" y="194112"/>
                </a:lnTo>
                <a:lnTo>
                  <a:pt x="321868" y="191498"/>
                </a:lnTo>
                <a:lnTo>
                  <a:pt x="326382" y="188647"/>
                </a:lnTo>
                <a:lnTo>
                  <a:pt x="330659" y="186509"/>
                </a:lnTo>
                <a:lnTo>
                  <a:pt x="335648" y="184371"/>
                </a:lnTo>
                <a:lnTo>
                  <a:pt x="340637" y="182470"/>
                </a:lnTo>
                <a:lnTo>
                  <a:pt x="345864" y="181282"/>
                </a:lnTo>
                <a:lnTo>
                  <a:pt x="351091" y="179856"/>
                </a:lnTo>
                <a:lnTo>
                  <a:pt x="357031" y="178431"/>
                </a:lnTo>
                <a:lnTo>
                  <a:pt x="368911" y="177243"/>
                </a:lnTo>
                <a:lnTo>
                  <a:pt x="381978" y="176768"/>
                </a:lnTo>
                <a:close/>
                <a:moveTo>
                  <a:pt x="609353" y="174629"/>
                </a:moveTo>
                <a:lnTo>
                  <a:pt x="602463" y="180807"/>
                </a:lnTo>
                <a:lnTo>
                  <a:pt x="596285" y="187459"/>
                </a:lnTo>
                <a:lnTo>
                  <a:pt x="583931" y="201715"/>
                </a:lnTo>
                <a:lnTo>
                  <a:pt x="571101" y="215495"/>
                </a:lnTo>
                <a:lnTo>
                  <a:pt x="564686" y="222148"/>
                </a:lnTo>
                <a:lnTo>
                  <a:pt x="558508" y="228325"/>
                </a:lnTo>
                <a:lnTo>
                  <a:pt x="557558" y="223335"/>
                </a:lnTo>
                <a:lnTo>
                  <a:pt x="557083" y="219059"/>
                </a:lnTo>
                <a:lnTo>
                  <a:pt x="557083" y="215020"/>
                </a:lnTo>
                <a:lnTo>
                  <a:pt x="557558" y="210981"/>
                </a:lnTo>
                <a:lnTo>
                  <a:pt x="558508" y="207417"/>
                </a:lnTo>
                <a:lnTo>
                  <a:pt x="560409" y="203853"/>
                </a:lnTo>
                <a:lnTo>
                  <a:pt x="562072" y="200764"/>
                </a:lnTo>
                <a:lnTo>
                  <a:pt x="564686" y="197676"/>
                </a:lnTo>
                <a:lnTo>
                  <a:pt x="567774" y="194587"/>
                </a:lnTo>
                <a:lnTo>
                  <a:pt x="571813" y="191973"/>
                </a:lnTo>
                <a:lnTo>
                  <a:pt x="576328" y="188647"/>
                </a:lnTo>
                <a:lnTo>
                  <a:pt x="581317" y="186034"/>
                </a:lnTo>
                <a:lnTo>
                  <a:pt x="587019" y="183420"/>
                </a:lnTo>
                <a:lnTo>
                  <a:pt x="593672" y="180332"/>
                </a:lnTo>
                <a:close/>
                <a:moveTo>
                  <a:pt x="586544" y="0"/>
                </a:moveTo>
                <a:lnTo>
                  <a:pt x="570150" y="2851"/>
                </a:lnTo>
                <a:lnTo>
                  <a:pt x="553519" y="5940"/>
                </a:lnTo>
                <a:lnTo>
                  <a:pt x="536650" y="10454"/>
                </a:lnTo>
                <a:lnTo>
                  <a:pt x="520256" y="14731"/>
                </a:lnTo>
                <a:lnTo>
                  <a:pt x="486993" y="24472"/>
                </a:lnTo>
                <a:lnTo>
                  <a:pt x="469887" y="28986"/>
                </a:lnTo>
                <a:lnTo>
                  <a:pt x="453493" y="33500"/>
                </a:lnTo>
                <a:lnTo>
                  <a:pt x="438762" y="40153"/>
                </a:lnTo>
                <a:lnTo>
                  <a:pt x="424507" y="47281"/>
                </a:lnTo>
                <a:lnTo>
                  <a:pt x="417379" y="51320"/>
                </a:lnTo>
                <a:lnTo>
                  <a:pt x="410727" y="55834"/>
                </a:lnTo>
                <a:lnTo>
                  <a:pt x="403599" y="60111"/>
                </a:lnTo>
                <a:lnTo>
                  <a:pt x="397422" y="65100"/>
                </a:lnTo>
                <a:lnTo>
                  <a:pt x="390769" y="69852"/>
                </a:lnTo>
                <a:lnTo>
                  <a:pt x="384592" y="75792"/>
                </a:lnTo>
                <a:lnTo>
                  <a:pt x="378889" y="81494"/>
                </a:lnTo>
                <a:lnTo>
                  <a:pt x="372950" y="87671"/>
                </a:lnTo>
                <a:lnTo>
                  <a:pt x="367723" y="94324"/>
                </a:lnTo>
                <a:lnTo>
                  <a:pt x="362733" y="101452"/>
                </a:lnTo>
                <a:lnTo>
                  <a:pt x="357981" y="109055"/>
                </a:lnTo>
                <a:lnTo>
                  <a:pt x="353467" y="117608"/>
                </a:lnTo>
                <a:lnTo>
                  <a:pt x="409064" y="117608"/>
                </a:lnTo>
                <a:lnTo>
                  <a:pt x="406925" y="119271"/>
                </a:lnTo>
                <a:lnTo>
                  <a:pt x="404074" y="121647"/>
                </a:lnTo>
                <a:lnTo>
                  <a:pt x="400510" y="123310"/>
                </a:lnTo>
                <a:lnTo>
                  <a:pt x="397422" y="125211"/>
                </a:lnTo>
                <a:lnTo>
                  <a:pt x="393383" y="126399"/>
                </a:lnTo>
                <a:lnTo>
                  <a:pt x="389581" y="127824"/>
                </a:lnTo>
                <a:lnTo>
                  <a:pt x="385542" y="128299"/>
                </a:lnTo>
                <a:lnTo>
                  <a:pt x="381503" y="128774"/>
                </a:lnTo>
                <a:lnTo>
                  <a:pt x="375326" y="130438"/>
                </a:lnTo>
                <a:lnTo>
                  <a:pt x="368435" y="131863"/>
                </a:lnTo>
                <a:lnTo>
                  <a:pt x="361783" y="133051"/>
                </a:lnTo>
                <a:lnTo>
                  <a:pt x="355606" y="134001"/>
                </a:lnTo>
                <a:lnTo>
                  <a:pt x="342300" y="135427"/>
                </a:lnTo>
                <a:lnTo>
                  <a:pt x="329471" y="137090"/>
                </a:lnTo>
                <a:lnTo>
                  <a:pt x="322818" y="138040"/>
                </a:lnTo>
                <a:lnTo>
                  <a:pt x="316403" y="139704"/>
                </a:lnTo>
                <a:lnTo>
                  <a:pt x="310226" y="141604"/>
                </a:lnTo>
                <a:lnTo>
                  <a:pt x="304048" y="144218"/>
                </a:lnTo>
                <a:lnTo>
                  <a:pt x="298346" y="147307"/>
                </a:lnTo>
                <a:lnTo>
                  <a:pt x="292406" y="151346"/>
                </a:lnTo>
                <a:lnTo>
                  <a:pt x="286704" y="156335"/>
                </a:lnTo>
                <a:lnTo>
                  <a:pt x="281240" y="162037"/>
                </a:lnTo>
                <a:lnTo>
                  <a:pt x="262232" y="182945"/>
                </a:lnTo>
                <a:lnTo>
                  <a:pt x="242987" y="203378"/>
                </a:lnTo>
                <a:lnTo>
                  <a:pt x="203547" y="244006"/>
                </a:lnTo>
                <a:lnTo>
                  <a:pt x="183827" y="264439"/>
                </a:lnTo>
                <a:lnTo>
                  <a:pt x="164345" y="285822"/>
                </a:lnTo>
                <a:lnTo>
                  <a:pt x="144862" y="307443"/>
                </a:lnTo>
                <a:lnTo>
                  <a:pt x="126093" y="329777"/>
                </a:lnTo>
                <a:lnTo>
                  <a:pt x="122054" y="335004"/>
                </a:lnTo>
                <a:lnTo>
                  <a:pt x="118015" y="340468"/>
                </a:lnTo>
                <a:lnTo>
                  <a:pt x="110887" y="352110"/>
                </a:lnTo>
                <a:lnTo>
                  <a:pt x="104709" y="363514"/>
                </a:lnTo>
                <a:lnTo>
                  <a:pt x="99007" y="375156"/>
                </a:lnTo>
                <a:lnTo>
                  <a:pt x="87840" y="400103"/>
                </a:lnTo>
                <a:lnTo>
                  <a:pt x="82138" y="412458"/>
                </a:lnTo>
                <a:lnTo>
                  <a:pt x="75723" y="425050"/>
                </a:lnTo>
                <a:lnTo>
                  <a:pt x="75723" y="429802"/>
                </a:lnTo>
                <a:lnTo>
                  <a:pt x="76674" y="436217"/>
                </a:lnTo>
                <a:lnTo>
                  <a:pt x="77149" y="439306"/>
                </a:lnTo>
                <a:lnTo>
                  <a:pt x="78574" y="442395"/>
                </a:lnTo>
                <a:lnTo>
                  <a:pt x="79762" y="445008"/>
                </a:lnTo>
                <a:lnTo>
                  <a:pt x="81663" y="447147"/>
                </a:lnTo>
                <a:lnTo>
                  <a:pt x="94018" y="468055"/>
                </a:lnTo>
                <a:lnTo>
                  <a:pt x="106848" y="488963"/>
                </a:lnTo>
                <a:lnTo>
                  <a:pt x="113975" y="499654"/>
                </a:lnTo>
                <a:lnTo>
                  <a:pt x="121103" y="510346"/>
                </a:lnTo>
                <a:lnTo>
                  <a:pt x="128706" y="520562"/>
                </a:lnTo>
                <a:lnTo>
                  <a:pt x="137259" y="531254"/>
                </a:lnTo>
                <a:lnTo>
                  <a:pt x="149614" y="514385"/>
                </a:lnTo>
                <a:lnTo>
                  <a:pt x="162206" y="498466"/>
                </a:lnTo>
                <a:lnTo>
                  <a:pt x="174561" y="483260"/>
                </a:lnTo>
                <a:lnTo>
                  <a:pt x="180739" y="476133"/>
                </a:lnTo>
                <a:lnTo>
                  <a:pt x="186916" y="469480"/>
                </a:lnTo>
                <a:lnTo>
                  <a:pt x="182639" y="482310"/>
                </a:lnTo>
                <a:lnTo>
                  <a:pt x="178125" y="495615"/>
                </a:lnTo>
                <a:lnTo>
                  <a:pt x="172423" y="509871"/>
                </a:lnTo>
                <a:lnTo>
                  <a:pt x="164820" y="525552"/>
                </a:lnTo>
                <a:lnTo>
                  <a:pt x="156267" y="538381"/>
                </a:lnTo>
                <a:lnTo>
                  <a:pt x="152703" y="544559"/>
                </a:lnTo>
                <a:lnTo>
                  <a:pt x="148664" y="551449"/>
                </a:lnTo>
                <a:lnTo>
                  <a:pt x="145100" y="558339"/>
                </a:lnTo>
                <a:lnTo>
                  <a:pt x="142011" y="565467"/>
                </a:lnTo>
                <a:lnTo>
                  <a:pt x="139398" y="573070"/>
                </a:lnTo>
                <a:lnTo>
                  <a:pt x="137259" y="581623"/>
                </a:lnTo>
                <a:lnTo>
                  <a:pt x="136309" y="583761"/>
                </a:lnTo>
                <a:lnTo>
                  <a:pt x="135359" y="586137"/>
                </a:lnTo>
                <a:lnTo>
                  <a:pt x="134883" y="590889"/>
                </a:lnTo>
                <a:lnTo>
                  <a:pt x="134883" y="595879"/>
                </a:lnTo>
                <a:lnTo>
                  <a:pt x="135359" y="601106"/>
                </a:lnTo>
                <a:lnTo>
                  <a:pt x="136784" y="606095"/>
                </a:lnTo>
                <a:lnTo>
                  <a:pt x="138447" y="611322"/>
                </a:lnTo>
                <a:lnTo>
                  <a:pt x="140348" y="616311"/>
                </a:lnTo>
                <a:lnTo>
                  <a:pt x="142486" y="620826"/>
                </a:lnTo>
                <a:lnTo>
                  <a:pt x="148664" y="629616"/>
                </a:lnTo>
                <a:lnTo>
                  <a:pt x="155554" y="637219"/>
                </a:lnTo>
                <a:lnTo>
                  <a:pt x="162444" y="643872"/>
                </a:lnTo>
                <a:lnTo>
                  <a:pt x="169572" y="649099"/>
                </a:lnTo>
                <a:lnTo>
                  <a:pt x="177175" y="653613"/>
                </a:lnTo>
                <a:lnTo>
                  <a:pt x="184778" y="657177"/>
                </a:lnTo>
                <a:lnTo>
                  <a:pt x="192856" y="659553"/>
                </a:lnTo>
                <a:lnTo>
                  <a:pt x="200934" y="661216"/>
                </a:lnTo>
                <a:lnTo>
                  <a:pt x="209250" y="661691"/>
                </a:lnTo>
                <a:lnTo>
                  <a:pt x="218278" y="661691"/>
                </a:lnTo>
                <a:lnTo>
                  <a:pt x="227069" y="660266"/>
                </a:lnTo>
                <a:lnTo>
                  <a:pt x="236335" y="658603"/>
                </a:lnTo>
                <a:lnTo>
                  <a:pt x="245838" y="655514"/>
                </a:lnTo>
                <a:lnTo>
                  <a:pt x="255580" y="652425"/>
                </a:lnTo>
                <a:lnTo>
                  <a:pt x="265321" y="647911"/>
                </a:lnTo>
                <a:lnTo>
                  <a:pt x="276013" y="642922"/>
                </a:lnTo>
                <a:lnTo>
                  <a:pt x="288367" y="635081"/>
                </a:lnTo>
                <a:lnTo>
                  <a:pt x="301910" y="627478"/>
                </a:lnTo>
                <a:lnTo>
                  <a:pt x="315215" y="620350"/>
                </a:lnTo>
                <a:lnTo>
                  <a:pt x="329471" y="613698"/>
                </a:lnTo>
                <a:lnTo>
                  <a:pt x="343726" y="607283"/>
                </a:lnTo>
                <a:lnTo>
                  <a:pt x="357981" y="602056"/>
                </a:lnTo>
                <a:lnTo>
                  <a:pt x="371999" y="597066"/>
                </a:lnTo>
                <a:lnTo>
                  <a:pt x="386730" y="592790"/>
                </a:lnTo>
                <a:lnTo>
                  <a:pt x="394808" y="590414"/>
                </a:lnTo>
                <a:lnTo>
                  <a:pt x="402411" y="587325"/>
                </a:lnTo>
                <a:lnTo>
                  <a:pt x="409064" y="583761"/>
                </a:lnTo>
                <a:lnTo>
                  <a:pt x="411677" y="581623"/>
                </a:lnTo>
                <a:lnTo>
                  <a:pt x="414766" y="579247"/>
                </a:lnTo>
                <a:lnTo>
                  <a:pt x="417142" y="577109"/>
                </a:lnTo>
                <a:lnTo>
                  <a:pt x="419280" y="574495"/>
                </a:lnTo>
                <a:lnTo>
                  <a:pt x="420943" y="571407"/>
                </a:lnTo>
                <a:lnTo>
                  <a:pt x="422844" y="568318"/>
                </a:lnTo>
                <a:lnTo>
                  <a:pt x="424269" y="565229"/>
                </a:lnTo>
                <a:lnTo>
                  <a:pt x="424982" y="561665"/>
                </a:lnTo>
                <a:lnTo>
                  <a:pt x="425457" y="557626"/>
                </a:lnTo>
                <a:lnTo>
                  <a:pt x="425932" y="553587"/>
                </a:lnTo>
                <a:lnTo>
                  <a:pt x="425932" y="413884"/>
                </a:lnTo>
                <a:lnTo>
                  <a:pt x="425932" y="285347"/>
                </a:lnTo>
                <a:lnTo>
                  <a:pt x="429496" y="300078"/>
                </a:lnTo>
                <a:lnTo>
                  <a:pt x="433060" y="314096"/>
                </a:lnTo>
                <a:lnTo>
                  <a:pt x="436149" y="328826"/>
                </a:lnTo>
                <a:lnTo>
                  <a:pt x="438762" y="343082"/>
                </a:lnTo>
                <a:lnTo>
                  <a:pt x="443752" y="370642"/>
                </a:lnTo>
                <a:lnTo>
                  <a:pt x="447791" y="397015"/>
                </a:lnTo>
                <a:lnTo>
                  <a:pt x="451830" y="421962"/>
                </a:lnTo>
                <a:lnTo>
                  <a:pt x="454919" y="446434"/>
                </a:lnTo>
                <a:lnTo>
                  <a:pt x="456106" y="458313"/>
                </a:lnTo>
                <a:lnTo>
                  <a:pt x="457057" y="470430"/>
                </a:lnTo>
                <a:lnTo>
                  <a:pt x="457532" y="482310"/>
                </a:lnTo>
                <a:lnTo>
                  <a:pt x="457532" y="493952"/>
                </a:lnTo>
                <a:lnTo>
                  <a:pt x="457532" y="506069"/>
                </a:lnTo>
                <a:lnTo>
                  <a:pt x="456582" y="517473"/>
                </a:lnTo>
                <a:lnTo>
                  <a:pt x="455869" y="529116"/>
                </a:lnTo>
                <a:lnTo>
                  <a:pt x="453968" y="540757"/>
                </a:lnTo>
                <a:lnTo>
                  <a:pt x="452305" y="552162"/>
                </a:lnTo>
                <a:lnTo>
                  <a:pt x="449454" y="563804"/>
                </a:lnTo>
                <a:lnTo>
                  <a:pt x="446365" y="575446"/>
                </a:lnTo>
                <a:lnTo>
                  <a:pt x="442326" y="586850"/>
                </a:lnTo>
                <a:lnTo>
                  <a:pt x="440188" y="591364"/>
                </a:lnTo>
                <a:lnTo>
                  <a:pt x="437574" y="595403"/>
                </a:lnTo>
                <a:lnTo>
                  <a:pt x="434486" y="598967"/>
                </a:lnTo>
                <a:lnTo>
                  <a:pt x="431397" y="602531"/>
                </a:lnTo>
                <a:lnTo>
                  <a:pt x="428071" y="605145"/>
                </a:lnTo>
                <a:lnTo>
                  <a:pt x="424982" y="607283"/>
                </a:lnTo>
                <a:lnTo>
                  <a:pt x="422369" y="608708"/>
                </a:lnTo>
                <a:lnTo>
                  <a:pt x="420230" y="609659"/>
                </a:lnTo>
                <a:lnTo>
                  <a:pt x="410727" y="610847"/>
                </a:lnTo>
                <a:lnTo>
                  <a:pt x="401461" y="612748"/>
                </a:lnTo>
                <a:lnTo>
                  <a:pt x="392670" y="614886"/>
                </a:lnTo>
                <a:lnTo>
                  <a:pt x="383641" y="617262"/>
                </a:lnTo>
                <a:lnTo>
                  <a:pt x="374850" y="620350"/>
                </a:lnTo>
                <a:lnTo>
                  <a:pt x="365822" y="623914"/>
                </a:lnTo>
                <a:lnTo>
                  <a:pt x="348478" y="631042"/>
                </a:lnTo>
                <a:lnTo>
                  <a:pt x="331609" y="639358"/>
                </a:lnTo>
                <a:lnTo>
                  <a:pt x="314740" y="647911"/>
                </a:lnTo>
                <a:lnTo>
                  <a:pt x="281240" y="665255"/>
                </a:lnTo>
                <a:lnTo>
                  <a:pt x="274587" y="669294"/>
                </a:lnTo>
                <a:lnTo>
                  <a:pt x="267935" y="672858"/>
                </a:lnTo>
                <a:lnTo>
                  <a:pt x="261757" y="675947"/>
                </a:lnTo>
                <a:lnTo>
                  <a:pt x="255105" y="679035"/>
                </a:lnTo>
                <a:lnTo>
                  <a:pt x="248927" y="681174"/>
                </a:lnTo>
                <a:lnTo>
                  <a:pt x="242987" y="683075"/>
                </a:lnTo>
                <a:lnTo>
                  <a:pt x="236810" y="684738"/>
                </a:lnTo>
                <a:lnTo>
                  <a:pt x="231108" y="686163"/>
                </a:lnTo>
                <a:lnTo>
                  <a:pt x="225406" y="687114"/>
                </a:lnTo>
                <a:lnTo>
                  <a:pt x="219466" y="687589"/>
                </a:lnTo>
                <a:lnTo>
                  <a:pt x="213764" y="687589"/>
                </a:lnTo>
                <a:lnTo>
                  <a:pt x="208299" y="687589"/>
                </a:lnTo>
                <a:lnTo>
                  <a:pt x="203072" y="687114"/>
                </a:lnTo>
                <a:lnTo>
                  <a:pt x="197607" y="686163"/>
                </a:lnTo>
                <a:lnTo>
                  <a:pt x="192380" y="684738"/>
                </a:lnTo>
                <a:lnTo>
                  <a:pt x="186916" y="683550"/>
                </a:lnTo>
                <a:lnTo>
                  <a:pt x="181689" y="681649"/>
                </a:lnTo>
                <a:lnTo>
                  <a:pt x="176699" y="679986"/>
                </a:lnTo>
                <a:lnTo>
                  <a:pt x="171472" y="677610"/>
                </a:lnTo>
                <a:lnTo>
                  <a:pt x="166483" y="674996"/>
                </a:lnTo>
                <a:lnTo>
                  <a:pt x="156742" y="669294"/>
                </a:lnTo>
                <a:lnTo>
                  <a:pt x="147001" y="662167"/>
                </a:lnTo>
                <a:lnTo>
                  <a:pt x="137735" y="654564"/>
                </a:lnTo>
                <a:lnTo>
                  <a:pt x="127756" y="645535"/>
                </a:lnTo>
                <a:lnTo>
                  <a:pt x="118490" y="636269"/>
                </a:lnTo>
                <a:lnTo>
                  <a:pt x="109224" y="626053"/>
                </a:lnTo>
                <a:lnTo>
                  <a:pt x="107323" y="623914"/>
                </a:lnTo>
                <a:lnTo>
                  <a:pt x="106135" y="620350"/>
                </a:lnTo>
                <a:lnTo>
                  <a:pt x="105185" y="616311"/>
                </a:lnTo>
                <a:lnTo>
                  <a:pt x="105185" y="612272"/>
                </a:lnTo>
                <a:lnTo>
                  <a:pt x="105185" y="608233"/>
                </a:lnTo>
                <a:lnTo>
                  <a:pt x="106135" y="604194"/>
                </a:lnTo>
                <a:lnTo>
                  <a:pt x="107323" y="600630"/>
                </a:lnTo>
                <a:lnTo>
                  <a:pt x="109224" y="598017"/>
                </a:lnTo>
                <a:lnTo>
                  <a:pt x="111837" y="591840"/>
                </a:lnTo>
                <a:lnTo>
                  <a:pt x="113975" y="586137"/>
                </a:lnTo>
                <a:lnTo>
                  <a:pt x="115401" y="579722"/>
                </a:lnTo>
                <a:lnTo>
                  <a:pt x="115876" y="574020"/>
                </a:lnTo>
                <a:lnTo>
                  <a:pt x="115876" y="568318"/>
                </a:lnTo>
                <a:lnTo>
                  <a:pt x="115401" y="562378"/>
                </a:lnTo>
                <a:lnTo>
                  <a:pt x="114451" y="557151"/>
                </a:lnTo>
                <a:lnTo>
                  <a:pt x="112788" y="551449"/>
                </a:lnTo>
                <a:lnTo>
                  <a:pt x="110412" y="545984"/>
                </a:lnTo>
                <a:lnTo>
                  <a:pt x="108273" y="540757"/>
                </a:lnTo>
                <a:lnTo>
                  <a:pt x="105185" y="535293"/>
                </a:lnTo>
                <a:lnTo>
                  <a:pt x="102096" y="530066"/>
                </a:lnTo>
                <a:lnTo>
                  <a:pt x="94968" y="519374"/>
                </a:lnTo>
                <a:lnTo>
                  <a:pt x="86890" y="508683"/>
                </a:lnTo>
                <a:lnTo>
                  <a:pt x="78812" y="497991"/>
                </a:lnTo>
                <a:lnTo>
                  <a:pt x="70972" y="486824"/>
                </a:lnTo>
                <a:lnTo>
                  <a:pt x="67408" y="481122"/>
                </a:lnTo>
                <a:lnTo>
                  <a:pt x="64319" y="474707"/>
                </a:lnTo>
                <a:lnTo>
                  <a:pt x="61230" y="469005"/>
                </a:lnTo>
                <a:lnTo>
                  <a:pt x="58379" y="462828"/>
                </a:lnTo>
                <a:lnTo>
                  <a:pt x="56716" y="456175"/>
                </a:lnTo>
                <a:lnTo>
                  <a:pt x="54815" y="449998"/>
                </a:lnTo>
                <a:lnTo>
                  <a:pt x="54103" y="443345"/>
                </a:lnTo>
                <a:lnTo>
                  <a:pt x="53627" y="436455"/>
                </a:lnTo>
                <a:lnTo>
                  <a:pt x="53627" y="429327"/>
                </a:lnTo>
                <a:lnTo>
                  <a:pt x="54815" y="422675"/>
                </a:lnTo>
                <a:lnTo>
                  <a:pt x="56716" y="415547"/>
                </a:lnTo>
                <a:lnTo>
                  <a:pt x="59330" y="408182"/>
                </a:lnTo>
                <a:lnTo>
                  <a:pt x="60280" y="403192"/>
                </a:lnTo>
                <a:lnTo>
                  <a:pt x="61943" y="397965"/>
                </a:lnTo>
                <a:lnTo>
                  <a:pt x="65507" y="387986"/>
                </a:lnTo>
                <a:lnTo>
                  <a:pt x="69546" y="378720"/>
                </a:lnTo>
                <a:lnTo>
                  <a:pt x="74535" y="369929"/>
                </a:lnTo>
                <a:lnTo>
                  <a:pt x="79762" y="360901"/>
                </a:lnTo>
                <a:lnTo>
                  <a:pt x="85940" y="352585"/>
                </a:lnTo>
                <a:lnTo>
                  <a:pt x="98057" y="335479"/>
                </a:lnTo>
                <a:lnTo>
                  <a:pt x="102571" y="328113"/>
                </a:lnTo>
                <a:lnTo>
                  <a:pt x="106848" y="320986"/>
                </a:lnTo>
                <a:lnTo>
                  <a:pt x="116827" y="307205"/>
                </a:lnTo>
                <a:lnTo>
                  <a:pt x="127043" y="293188"/>
                </a:lnTo>
                <a:lnTo>
                  <a:pt x="137735" y="279407"/>
                </a:lnTo>
                <a:lnTo>
                  <a:pt x="159831" y="251847"/>
                </a:lnTo>
                <a:lnTo>
                  <a:pt x="170522" y="238066"/>
                </a:lnTo>
                <a:lnTo>
                  <a:pt x="181214" y="223336"/>
                </a:lnTo>
                <a:lnTo>
                  <a:pt x="164820" y="223336"/>
                </a:lnTo>
                <a:lnTo>
                  <a:pt x="137972" y="230226"/>
                </a:lnTo>
                <a:lnTo>
                  <a:pt x="125142" y="233790"/>
                </a:lnTo>
                <a:lnTo>
                  <a:pt x="112788" y="237591"/>
                </a:lnTo>
                <a:lnTo>
                  <a:pt x="100195" y="241630"/>
                </a:lnTo>
                <a:lnTo>
                  <a:pt x="87840" y="245669"/>
                </a:lnTo>
                <a:lnTo>
                  <a:pt x="75723" y="250183"/>
                </a:lnTo>
                <a:lnTo>
                  <a:pt x="64319" y="254935"/>
                </a:lnTo>
                <a:lnTo>
                  <a:pt x="52677" y="260400"/>
                </a:lnTo>
                <a:lnTo>
                  <a:pt x="41035" y="265627"/>
                </a:lnTo>
                <a:lnTo>
                  <a:pt x="29868" y="271567"/>
                </a:lnTo>
                <a:lnTo>
                  <a:pt x="18939" y="277744"/>
                </a:lnTo>
                <a:lnTo>
                  <a:pt x="7772" y="284397"/>
                </a:lnTo>
                <a:lnTo>
                  <a:pt x="0" y="289924"/>
                </a:lnTo>
                <a:lnTo>
                  <a:pt x="0" y="895572"/>
                </a:lnTo>
                <a:lnTo>
                  <a:pt x="125653" y="895572"/>
                </a:lnTo>
                <a:lnTo>
                  <a:pt x="127756" y="892155"/>
                </a:lnTo>
                <a:lnTo>
                  <a:pt x="131082" y="885502"/>
                </a:lnTo>
                <a:lnTo>
                  <a:pt x="133696" y="878374"/>
                </a:lnTo>
                <a:lnTo>
                  <a:pt x="135834" y="871722"/>
                </a:lnTo>
                <a:lnTo>
                  <a:pt x="137735" y="864594"/>
                </a:lnTo>
                <a:lnTo>
                  <a:pt x="138923" y="857466"/>
                </a:lnTo>
                <a:lnTo>
                  <a:pt x="140348" y="850339"/>
                </a:lnTo>
                <a:lnTo>
                  <a:pt x="141298" y="843211"/>
                </a:lnTo>
                <a:lnTo>
                  <a:pt x="142011" y="828955"/>
                </a:lnTo>
                <a:lnTo>
                  <a:pt x="142486" y="814225"/>
                </a:lnTo>
                <a:lnTo>
                  <a:pt x="142486" y="799494"/>
                </a:lnTo>
                <a:lnTo>
                  <a:pt x="142486" y="782625"/>
                </a:lnTo>
                <a:lnTo>
                  <a:pt x="142486" y="771458"/>
                </a:lnTo>
                <a:lnTo>
                  <a:pt x="143912" y="778586"/>
                </a:lnTo>
                <a:lnTo>
                  <a:pt x="145100" y="784526"/>
                </a:lnTo>
                <a:lnTo>
                  <a:pt x="147476" y="789753"/>
                </a:lnTo>
                <a:lnTo>
                  <a:pt x="149614" y="794267"/>
                </a:lnTo>
                <a:lnTo>
                  <a:pt x="152228" y="797831"/>
                </a:lnTo>
                <a:lnTo>
                  <a:pt x="155554" y="801395"/>
                </a:lnTo>
                <a:lnTo>
                  <a:pt x="158643" y="803533"/>
                </a:lnTo>
                <a:lnTo>
                  <a:pt x="162206" y="805909"/>
                </a:lnTo>
                <a:lnTo>
                  <a:pt x="165770" y="807572"/>
                </a:lnTo>
                <a:lnTo>
                  <a:pt x="169572" y="808523"/>
                </a:lnTo>
                <a:lnTo>
                  <a:pt x="174086" y="809473"/>
                </a:lnTo>
                <a:lnTo>
                  <a:pt x="178600" y="810186"/>
                </a:lnTo>
                <a:lnTo>
                  <a:pt x="187866" y="810661"/>
                </a:lnTo>
                <a:lnTo>
                  <a:pt x="198083" y="810661"/>
                </a:lnTo>
                <a:lnTo>
                  <a:pt x="236810" y="810661"/>
                </a:lnTo>
                <a:lnTo>
                  <a:pt x="249640" y="811136"/>
                </a:lnTo>
                <a:lnTo>
                  <a:pt x="263183" y="811611"/>
                </a:lnTo>
                <a:lnTo>
                  <a:pt x="270310" y="811611"/>
                </a:lnTo>
                <a:lnTo>
                  <a:pt x="276963" y="811136"/>
                </a:lnTo>
                <a:lnTo>
                  <a:pt x="283140" y="810186"/>
                </a:lnTo>
                <a:lnTo>
                  <a:pt x="289793" y="808523"/>
                </a:lnTo>
                <a:lnTo>
                  <a:pt x="295495" y="806147"/>
                </a:lnTo>
                <a:lnTo>
                  <a:pt x="301435" y="803058"/>
                </a:lnTo>
                <a:lnTo>
                  <a:pt x="304524" y="801395"/>
                </a:lnTo>
                <a:lnTo>
                  <a:pt x="307137" y="799256"/>
                </a:lnTo>
                <a:lnTo>
                  <a:pt x="309275" y="796881"/>
                </a:lnTo>
                <a:lnTo>
                  <a:pt x="312126" y="794267"/>
                </a:lnTo>
                <a:lnTo>
                  <a:pt x="314265" y="791178"/>
                </a:lnTo>
                <a:lnTo>
                  <a:pt x="316403" y="788090"/>
                </a:lnTo>
                <a:lnTo>
                  <a:pt x="318304" y="784051"/>
                </a:lnTo>
                <a:lnTo>
                  <a:pt x="319967" y="780012"/>
                </a:lnTo>
                <a:lnTo>
                  <a:pt x="321868" y="775973"/>
                </a:lnTo>
                <a:lnTo>
                  <a:pt x="323056" y="771221"/>
                </a:lnTo>
                <a:lnTo>
                  <a:pt x="324481" y="765756"/>
                </a:lnTo>
                <a:lnTo>
                  <a:pt x="325907" y="760529"/>
                </a:lnTo>
                <a:lnTo>
                  <a:pt x="325907" y="827530"/>
                </a:lnTo>
                <a:lnTo>
                  <a:pt x="310226" y="835608"/>
                </a:lnTo>
                <a:lnTo>
                  <a:pt x="295970" y="843686"/>
                </a:lnTo>
                <a:lnTo>
                  <a:pt x="282665" y="850339"/>
                </a:lnTo>
                <a:lnTo>
                  <a:pt x="276488" y="852952"/>
                </a:lnTo>
                <a:lnTo>
                  <a:pt x="270310" y="855565"/>
                </a:lnTo>
                <a:lnTo>
                  <a:pt x="266271" y="857942"/>
                </a:lnTo>
                <a:lnTo>
                  <a:pt x="262708" y="860080"/>
                </a:lnTo>
                <a:lnTo>
                  <a:pt x="259619" y="862693"/>
                </a:lnTo>
                <a:lnTo>
                  <a:pt x="256768" y="865544"/>
                </a:lnTo>
                <a:lnTo>
                  <a:pt x="254154" y="868633"/>
                </a:lnTo>
                <a:lnTo>
                  <a:pt x="252491" y="871722"/>
                </a:lnTo>
                <a:lnTo>
                  <a:pt x="250590" y="874810"/>
                </a:lnTo>
                <a:lnTo>
                  <a:pt x="249402" y="877899"/>
                </a:lnTo>
                <a:lnTo>
                  <a:pt x="248452" y="880988"/>
                </a:lnTo>
                <a:lnTo>
                  <a:pt x="247977" y="884076"/>
                </a:lnTo>
                <a:lnTo>
                  <a:pt x="247977" y="887165"/>
                </a:lnTo>
                <a:lnTo>
                  <a:pt x="248452" y="890016"/>
                </a:lnTo>
                <a:lnTo>
                  <a:pt x="249402" y="893105"/>
                </a:lnTo>
                <a:lnTo>
                  <a:pt x="250075" y="895572"/>
                </a:lnTo>
                <a:lnTo>
                  <a:pt x="474750" y="895572"/>
                </a:lnTo>
                <a:lnTo>
                  <a:pt x="475827" y="894768"/>
                </a:lnTo>
                <a:lnTo>
                  <a:pt x="486993" y="882889"/>
                </a:lnTo>
                <a:lnTo>
                  <a:pt x="497210" y="870296"/>
                </a:lnTo>
                <a:lnTo>
                  <a:pt x="506951" y="857942"/>
                </a:lnTo>
                <a:lnTo>
                  <a:pt x="515742" y="844636"/>
                </a:lnTo>
                <a:lnTo>
                  <a:pt x="523820" y="831094"/>
                </a:lnTo>
                <a:lnTo>
                  <a:pt x="531898" y="816838"/>
                </a:lnTo>
                <a:lnTo>
                  <a:pt x="539026" y="802583"/>
                </a:lnTo>
                <a:lnTo>
                  <a:pt x="545678" y="788565"/>
                </a:lnTo>
                <a:lnTo>
                  <a:pt x="552331" y="773359"/>
                </a:lnTo>
                <a:lnTo>
                  <a:pt x="558033" y="758628"/>
                </a:lnTo>
                <a:lnTo>
                  <a:pt x="563498" y="743185"/>
                </a:lnTo>
                <a:lnTo>
                  <a:pt x="568725" y="727979"/>
                </a:lnTo>
                <a:lnTo>
                  <a:pt x="573714" y="712298"/>
                </a:lnTo>
                <a:lnTo>
                  <a:pt x="577991" y="696855"/>
                </a:lnTo>
                <a:lnTo>
                  <a:pt x="586544" y="665255"/>
                </a:lnTo>
                <a:lnTo>
                  <a:pt x="586069" y="663117"/>
                </a:lnTo>
                <a:lnTo>
                  <a:pt x="584881" y="660266"/>
                </a:lnTo>
                <a:lnTo>
                  <a:pt x="582980" y="657177"/>
                </a:lnTo>
                <a:lnTo>
                  <a:pt x="580367" y="654088"/>
                </a:lnTo>
                <a:lnTo>
                  <a:pt x="574902" y="647911"/>
                </a:lnTo>
                <a:lnTo>
                  <a:pt x="570150" y="642922"/>
                </a:lnTo>
                <a:lnTo>
                  <a:pt x="565636" y="636744"/>
                </a:lnTo>
                <a:lnTo>
                  <a:pt x="560647" y="631517"/>
                </a:lnTo>
                <a:lnTo>
                  <a:pt x="555420" y="626053"/>
                </a:lnTo>
                <a:lnTo>
                  <a:pt x="550193" y="621301"/>
                </a:lnTo>
                <a:lnTo>
                  <a:pt x="544253" y="616787"/>
                </a:lnTo>
                <a:lnTo>
                  <a:pt x="538075" y="612272"/>
                </a:lnTo>
                <a:lnTo>
                  <a:pt x="525721" y="603719"/>
                </a:lnTo>
                <a:lnTo>
                  <a:pt x="563023" y="619875"/>
                </a:lnTo>
                <a:lnTo>
                  <a:pt x="581317" y="628191"/>
                </a:lnTo>
                <a:lnTo>
                  <a:pt x="599374" y="636744"/>
                </a:lnTo>
                <a:lnTo>
                  <a:pt x="607927" y="641259"/>
                </a:lnTo>
                <a:lnTo>
                  <a:pt x="616718" y="646010"/>
                </a:lnTo>
                <a:lnTo>
                  <a:pt x="625271" y="651000"/>
                </a:lnTo>
                <a:lnTo>
                  <a:pt x="633349" y="656227"/>
                </a:lnTo>
                <a:lnTo>
                  <a:pt x="641665" y="662167"/>
                </a:lnTo>
                <a:lnTo>
                  <a:pt x="649268" y="668344"/>
                </a:lnTo>
                <a:lnTo>
                  <a:pt x="656871" y="674996"/>
                </a:lnTo>
                <a:lnTo>
                  <a:pt x="664474" y="682124"/>
                </a:lnTo>
                <a:lnTo>
                  <a:pt x="668988" y="686163"/>
                </a:lnTo>
                <a:lnTo>
                  <a:pt x="672790" y="690202"/>
                </a:lnTo>
                <a:lnTo>
                  <a:pt x="677304" y="693291"/>
                </a:lnTo>
                <a:lnTo>
                  <a:pt x="682293" y="696855"/>
                </a:lnTo>
                <a:lnTo>
                  <a:pt x="686570" y="699468"/>
                </a:lnTo>
                <a:lnTo>
                  <a:pt x="691559" y="702082"/>
                </a:lnTo>
                <a:lnTo>
                  <a:pt x="696549" y="703983"/>
                </a:lnTo>
                <a:lnTo>
                  <a:pt x="701300" y="705646"/>
                </a:lnTo>
                <a:lnTo>
                  <a:pt x="706290" y="707071"/>
                </a:lnTo>
                <a:lnTo>
                  <a:pt x="711042" y="708497"/>
                </a:lnTo>
                <a:lnTo>
                  <a:pt x="716506" y="708734"/>
                </a:lnTo>
                <a:lnTo>
                  <a:pt x="721258" y="708734"/>
                </a:lnTo>
                <a:lnTo>
                  <a:pt x="726723" y="708497"/>
                </a:lnTo>
                <a:lnTo>
                  <a:pt x="731712" y="707546"/>
                </a:lnTo>
                <a:lnTo>
                  <a:pt x="736939" y="706121"/>
                </a:lnTo>
                <a:lnTo>
                  <a:pt x="742166" y="704458"/>
                </a:lnTo>
                <a:lnTo>
                  <a:pt x="749294" y="702082"/>
                </a:lnTo>
                <a:lnTo>
                  <a:pt x="756184" y="699468"/>
                </a:lnTo>
                <a:lnTo>
                  <a:pt x="762361" y="696380"/>
                </a:lnTo>
                <a:lnTo>
                  <a:pt x="768063" y="692816"/>
                </a:lnTo>
                <a:lnTo>
                  <a:pt x="773528" y="689252"/>
                </a:lnTo>
                <a:lnTo>
                  <a:pt x="778755" y="684738"/>
                </a:lnTo>
                <a:lnTo>
                  <a:pt x="783269" y="680461"/>
                </a:lnTo>
                <a:lnTo>
                  <a:pt x="787308" y="674996"/>
                </a:lnTo>
                <a:lnTo>
                  <a:pt x="791110" y="669769"/>
                </a:lnTo>
                <a:lnTo>
                  <a:pt x="794436" y="663830"/>
                </a:lnTo>
                <a:lnTo>
                  <a:pt x="797050" y="657652"/>
                </a:lnTo>
                <a:lnTo>
                  <a:pt x="799188" y="651000"/>
                </a:lnTo>
                <a:lnTo>
                  <a:pt x="801089" y="643872"/>
                </a:lnTo>
                <a:lnTo>
                  <a:pt x="802277" y="636744"/>
                </a:lnTo>
                <a:lnTo>
                  <a:pt x="803227" y="628666"/>
                </a:lnTo>
                <a:lnTo>
                  <a:pt x="803227" y="620826"/>
                </a:lnTo>
                <a:lnTo>
                  <a:pt x="801089" y="622489"/>
                </a:lnTo>
                <a:lnTo>
                  <a:pt x="798238" y="623914"/>
                </a:lnTo>
                <a:lnTo>
                  <a:pt x="793011" y="626053"/>
                </a:lnTo>
                <a:lnTo>
                  <a:pt x="790397" y="627478"/>
                </a:lnTo>
                <a:lnTo>
                  <a:pt x="788496" y="628191"/>
                </a:lnTo>
                <a:lnTo>
                  <a:pt x="787308" y="630092"/>
                </a:lnTo>
                <a:lnTo>
                  <a:pt x="786833" y="631755"/>
                </a:lnTo>
                <a:lnTo>
                  <a:pt x="785408" y="635794"/>
                </a:lnTo>
                <a:lnTo>
                  <a:pt x="784220" y="639833"/>
                </a:lnTo>
                <a:lnTo>
                  <a:pt x="780656" y="646485"/>
                </a:lnTo>
                <a:lnTo>
                  <a:pt x="776617" y="653138"/>
                </a:lnTo>
                <a:lnTo>
                  <a:pt x="772103" y="659078"/>
                </a:lnTo>
                <a:lnTo>
                  <a:pt x="762361" y="670007"/>
                </a:lnTo>
                <a:lnTo>
                  <a:pt x="757847" y="675947"/>
                </a:lnTo>
                <a:lnTo>
                  <a:pt x="753333" y="682124"/>
                </a:lnTo>
                <a:lnTo>
                  <a:pt x="750244" y="684738"/>
                </a:lnTo>
                <a:lnTo>
                  <a:pt x="747155" y="687589"/>
                </a:lnTo>
                <a:lnTo>
                  <a:pt x="744067" y="689252"/>
                </a:lnTo>
                <a:lnTo>
                  <a:pt x="740978" y="690915"/>
                </a:lnTo>
                <a:lnTo>
                  <a:pt x="737890" y="691865"/>
                </a:lnTo>
                <a:lnTo>
                  <a:pt x="734801" y="692816"/>
                </a:lnTo>
                <a:lnTo>
                  <a:pt x="731950" y="693291"/>
                </a:lnTo>
                <a:lnTo>
                  <a:pt x="728861" y="693291"/>
                </a:lnTo>
                <a:lnTo>
                  <a:pt x="723634" y="692816"/>
                </a:lnTo>
                <a:lnTo>
                  <a:pt x="718169" y="691390"/>
                </a:lnTo>
                <a:lnTo>
                  <a:pt x="713418" y="689727"/>
                </a:lnTo>
                <a:lnTo>
                  <a:pt x="708903" y="687826"/>
                </a:lnTo>
                <a:lnTo>
                  <a:pt x="706765" y="687589"/>
                </a:lnTo>
                <a:lnTo>
                  <a:pt x="704864" y="687114"/>
                </a:lnTo>
                <a:lnTo>
                  <a:pt x="703201" y="686163"/>
                </a:lnTo>
                <a:lnTo>
                  <a:pt x="701776" y="684738"/>
                </a:lnTo>
                <a:lnTo>
                  <a:pt x="698687" y="681649"/>
                </a:lnTo>
                <a:lnTo>
                  <a:pt x="696549" y="678085"/>
                </a:lnTo>
                <a:lnTo>
                  <a:pt x="694648" y="673571"/>
                </a:lnTo>
                <a:lnTo>
                  <a:pt x="693460" y="668819"/>
                </a:lnTo>
                <a:lnTo>
                  <a:pt x="692510" y="664305"/>
                </a:lnTo>
                <a:lnTo>
                  <a:pt x="692510" y="659790"/>
                </a:lnTo>
                <a:lnTo>
                  <a:pt x="692510" y="647436"/>
                </a:lnTo>
                <a:lnTo>
                  <a:pt x="693460" y="635319"/>
                </a:lnTo>
                <a:lnTo>
                  <a:pt x="694173" y="624389"/>
                </a:lnTo>
                <a:lnTo>
                  <a:pt x="695598" y="612748"/>
                </a:lnTo>
                <a:lnTo>
                  <a:pt x="699162" y="591364"/>
                </a:lnTo>
                <a:lnTo>
                  <a:pt x="703676" y="570456"/>
                </a:lnTo>
                <a:lnTo>
                  <a:pt x="720070" y="574971"/>
                </a:lnTo>
                <a:lnTo>
                  <a:pt x="736939" y="579247"/>
                </a:lnTo>
                <a:lnTo>
                  <a:pt x="770677" y="589226"/>
                </a:lnTo>
                <a:lnTo>
                  <a:pt x="788021" y="593503"/>
                </a:lnTo>
                <a:lnTo>
                  <a:pt x="805365" y="597542"/>
                </a:lnTo>
                <a:lnTo>
                  <a:pt x="823660" y="601106"/>
                </a:lnTo>
                <a:lnTo>
                  <a:pt x="841954" y="603719"/>
                </a:lnTo>
                <a:lnTo>
                  <a:pt x="861437" y="606570"/>
                </a:lnTo>
                <a:lnTo>
                  <a:pt x="880682" y="608233"/>
                </a:lnTo>
                <a:lnTo>
                  <a:pt x="889948" y="608708"/>
                </a:lnTo>
                <a:lnTo>
                  <a:pt x="898976" y="608708"/>
                </a:lnTo>
                <a:lnTo>
                  <a:pt x="908242" y="608708"/>
                </a:lnTo>
                <a:lnTo>
                  <a:pt x="916795" y="608233"/>
                </a:lnTo>
                <a:lnTo>
                  <a:pt x="925586" y="607283"/>
                </a:lnTo>
                <a:lnTo>
                  <a:pt x="934140" y="606095"/>
                </a:lnTo>
                <a:lnTo>
                  <a:pt x="942455" y="604669"/>
                </a:lnTo>
                <a:lnTo>
                  <a:pt x="950533" y="603006"/>
                </a:lnTo>
                <a:lnTo>
                  <a:pt x="958611" y="600630"/>
                </a:lnTo>
                <a:lnTo>
                  <a:pt x="966452" y="598017"/>
                </a:lnTo>
                <a:lnTo>
                  <a:pt x="974055" y="595403"/>
                </a:lnTo>
                <a:lnTo>
                  <a:pt x="981658" y="591840"/>
                </a:lnTo>
                <a:lnTo>
                  <a:pt x="989261" y="588276"/>
                </a:lnTo>
                <a:lnTo>
                  <a:pt x="996388" y="584237"/>
                </a:lnTo>
                <a:lnTo>
                  <a:pt x="1003041" y="579247"/>
                </a:lnTo>
                <a:lnTo>
                  <a:pt x="1009694" y="574495"/>
                </a:lnTo>
                <a:lnTo>
                  <a:pt x="1016346" y="569031"/>
                </a:lnTo>
                <a:lnTo>
                  <a:pt x="1022998" y="562853"/>
                </a:lnTo>
                <a:lnTo>
                  <a:pt x="1029176" y="556676"/>
                </a:lnTo>
                <a:lnTo>
                  <a:pt x="1035116" y="549548"/>
                </a:lnTo>
                <a:lnTo>
                  <a:pt x="1040818" y="541945"/>
                </a:lnTo>
                <a:lnTo>
                  <a:pt x="1046520" y="534342"/>
                </a:lnTo>
                <a:lnTo>
                  <a:pt x="1051985" y="526027"/>
                </a:lnTo>
                <a:lnTo>
                  <a:pt x="1056737" y="516523"/>
                </a:lnTo>
                <a:lnTo>
                  <a:pt x="1061726" y="507257"/>
                </a:lnTo>
                <a:lnTo>
                  <a:pt x="1066715" y="497041"/>
                </a:lnTo>
                <a:lnTo>
                  <a:pt x="1070992" y="486349"/>
                </a:lnTo>
                <a:lnTo>
                  <a:pt x="1075506" y="475182"/>
                </a:lnTo>
                <a:lnTo>
                  <a:pt x="1079070" y="462828"/>
                </a:lnTo>
                <a:lnTo>
                  <a:pt x="1082634" y="449998"/>
                </a:lnTo>
                <a:lnTo>
                  <a:pt x="1084772" y="437405"/>
                </a:lnTo>
                <a:lnTo>
                  <a:pt x="1087148" y="425050"/>
                </a:lnTo>
                <a:lnTo>
                  <a:pt x="1088811" y="411983"/>
                </a:lnTo>
                <a:lnTo>
                  <a:pt x="1089762" y="399628"/>
                </a:lnTo>
                <a:lnTo>
                  <a:pt x="1090712" y="386798"/>
                </a:lnTo>
                <a:lnTo>
                  <a:pt x="1090712" y="373731"/>
                </a:lnTo>
                <a:lnTo>
                  <a:pt x="1090712" y="360901"/>
                </a:lnTo>
                <a:lnTo>
                  <a:pt x="1089762" y="348071"/>
                </a:lnTo>
                <a:lnTo>
                  <a:pt x="1088811" y="335004"/>
                </a:lnTo>
                <a:lnTo>
                  <a:pt x="1088099" y="321698"/>
                </a:lnTo>
                <a:lnTo>
                  <a:pt x="1084772" y="295563"/>
                </a:lnTo>
                <a:lnTo>
                  <a:pt x="1080971" y="268478"/>
                </a:lnTo>
                <a:lnTo>
                  <a:pt x="1078595" y="258262"/>
                </a:lnTo>
                <a:lnTo>
                  <a:pt x="1075981" y="248283"/>
                </a:lnTo>
                <a:lnTo>
                  <a:pt x="1072417" y="238542"/>
                </a:lnTo>
                <a:lnTo>
                  <a:pt x="1069329" y="229275"/>
                </a:lnTo>
                <a:lnTo>
                  <a:pt x="1061251" y="210031"/>
                </a:lnTo>
                <a:lnTo>
                  <a:pt x="1053173" y="190073"/>
                </a:lnTo>
                <a:lnTo>
                  <a:pt x="1051034" y="186034"/>
                </a:lnTo>
                <a:lnTo>
                  <a:pt x="1048896" y="182470"/>
                </a:lnTo>
                <a:lnTo>
                  <a:pt x="1046045" y="179381"/>
                </a:lnTo>
                <a:lnTo>
                  <a:pt x="1043906" y="176768"/>
                </a:lnTo>
                <a:lnTo>
                  <a:pt x="1041293" y="174630"/>
                </a:lnTo>
                <a:lnTo>
                  <a:pt x="1038680" y="172729"/>
                </a:lnTo>
                <a:lnTo>
                  <a:pt x="1035828" y="171303"/>
                </a:lnTo>
                <a:lnTo>
                  <a:pt x="1032740" y="170591"/>
                </a:lnTo>
                <a:lnTo>
                  <a:pt x="1030126" y="170591"/>
                </a:lnTo>
                <a:lnTo>
                  <a:pt x="1027038" y="170591"/>
                </a:lnTo>
                <a:lnTo>
                  <a:pt x="1024424" y="171303"/>
                </a:lnTo>
                <a:lnTo>
                  <a:pt x="1021335" y="172729"/>
                </a:lnTo>
                <a:lnTo>
                  <a:pt x="1018247" y="174867"/>
                </a:lnTo>
                <a:lnTo>
                  <a:pt x="1014920" y="177718"/>
                </a:lnTo>
                <a:lnTo>
                  <a:pt x="1011832" y="180807"/>
                </a:lnTo>
                <a:lnTo>
                  <a:pt x="1008743" y="184846"/>
                </a:lnTo>
                <a:lnTo>
                  <a:pt x="991874" y="201240"/>
                </a:lnTo>
                <a:lnTo>
                  <a:pt x="983321" y="209318"/>
                </a:lnTo>
                <a:lnTo>
                  <a:pt x="974530" y="216683"/>
                </a:lnTo>
                <a:lnTo>
                  <a:pt x="965739" y="223811"/>
                </a:lnTo>
                <a:lnTo>
                  <a:pt x="956236" y="230226"/>
                </a:lnTo>
                <a:lnTo>
                  <a:pt x="946494" y="235928"/>
                </a:lnTo>
                <a:lnTo>
                  <a:pt x="941505" y="238066"/>
                </a:lnTo>
                <a:lnTo>
                  <a:pt x="936753" y="240442"/>
                </a:lnTo>
                <a:lnTo>
                  <a:pt x="932239" y="242581"/>
                </a:lnTo>
                <a:lnTo>
                  <a:pt x="928675" y="245669"/>
                </a:lnTo>
                <a:lnTo>
                  <a:pt x="925111" y="249233"/>
                </a:lnTo>
                <a:lnTo>
                  <a:pt x="922022" y="252797"/>
                </a:lnTo>
                <a:lnTo>
                  <a:pt x="919884" y="257311"/>
                </a:lnTo>
                <a:lnTo>
                  <a:pt x="918934" y="259925"/>
                </a:lnTo>
                <a:lnTo>
                  <a:pt x="918459" y="262538"/>
                </a:lnTo>
                <a:lnTo>
                  <a:pt x="918459" y="265389"/>
                </a:lnTo>
                <a:lnTo>
                  <a:pt x="918459" y="268003"/>
                </a:lnTo>
                <a:lnTo>
                  <a:pt x="918934" y="271091"/>
                </a:lnTo>
                <a:lnTo>
                  <a:pt x="919884" y="274180"/>
                </a:lnTo>
                <a:lnTo>
                  <a:pt x="921547" y="282258"/>
                </a:lnTo>
                <a:lnTo>
                  <a:pt x="922973" y="290574"/>
                </a:lnTo>
                <a:lnTo>
                  <a:pt x="923923" y="299127"/>
                </a:lnTo>
                <a:lnTo>
                  <a:pt x="924161" y="307443"/>
                </a:lnTo>
                <a:lnTo>
                  <a:pt x="924161" y="315996"/>
                </a:lnTo>
                <a:lnTo>
                  <a:pt x="923923" y="324550"/>
                </a:lnTo>
                <a:lnTo>
                  <a:pt x="922973" y="332865"/>
                </a:lnTo>
                <a:lnTo>
                  <a:pt x="922022" y="340943"/>
                </a:lnTo>
                <a:lnTo>
                  <a:pt x="920597" y="349259"/>
                </a:lnTo>
                <a:lnTo>
                  <a:pt x="918934" y="357812"/>
                </a:lnTo>
                <a:lnTo>
                  <a:pt x="914420" y="374681"/>
                </a:lnTo>
                <a:lnTo>
                  <a:pt x="909192" y="391075"/>
                </a:lnTo>
                <a:lnTo>
                  <a:pt x="903253" y="408182"/>
                </a:lnTo>
                <a:lnTo>
                  <a:pt x="903253" y="397965"/>
                </a:lnTo>
                <a:lnTo>
                  <a:pt x="904203" y="387274"/>
                </a:lnTo>
                <a:lnTo>
                  <a:pt x="906104" y="367078"/>
                </a:lnTo>
                <a:lnTo>
                  <a:pt x="907767" y="347596"/>
                </a:lnTo>
                <a:lnTo>
                  <a:pt x="908717" y="338567"/>
                </a:lnTo>
                <a:lnTo>
                  <a:pt x="908717" y="329777"/>
                </a:lnTo>
                <a:lnTo>
                  <a:pt x="908717" y="325738"/>
                </a:lnTo>
                <a:lnTo>
                  <a:pt x="907767" y="322649"/>
                </a:lnTo>
                <a:lnTo>
                  <a:pt x="906817" y="319560"/>
                </a:lnTo>
                <a:lnTo>
                  <a:pt x="905154" y="316471"/>
                </a:lnTo>
                <a:lnTo>
                  <a:pt x="903728" y="314096"/>
                </a:lnTo>
                <a:lnTo>
                  <a:pt x="901590" y="311957"/>
                </a:lnTo>
                <a:lnTo>
                  <a:pt x="897551" y="307443"/>
                </a:lnTo>
                <a:lnTo>
                  <a:pt x="895412" y="309344"/>
                </a:lnTo>
                <a:lnTo>
                  <a:pt x="892561" y="310769"/>
                </a:lnTo>
                <a:lnTo>
                  <a:pt x="887334" y="313383"/>
                </a:lnTo>
                <a:lnTo>
                  <a:pt x="884721" y="314096"/>
                </a:lnTo>
                <a:lnTo>
                  <a:pt x="882820" y="315521"/>
                </a:lnTo>
                <a:lnTo>
                  <a:pt x="881632" y="316947"/>
                </a:lnTo>
                <a:lnTo>
                  <a:pt x="881157" y="318610"/>
                </a:lnTo>
                <a:lnTo>
                  <a:pt x="872604" y="331915"/>
                </a:lnTo>
                <a:lnTo>
                  <a:pt x="864288" y="346646"/>
                </a:lnTo>
                <a:lnTo>
                  <a:pt x="856210" y="361376"/>
                </a:lnTo>
                <a:lnTo>
                  <a:pt x="847656" y="374681"/>
                </a:lnTo>
                <a:lnTo>
                  <a:pt x="841954" y="374681"/>
                </a:lnTo>
                <a:lnTo>
                  <a:pt x="846468" y="357812"/>
                </a:lnTo>
                <a:lnTo>
                  <a:pt x="850508" y="339518"/>
                </a:lnTo>
                <a:lnTo>
                  <a:pt x="854784" y="319560"/>
                </a:lnTo>
                <a:lnTo>
                  <a:pt x="858823" y="296514"/>
                </a:lnTo>
                <a:lnTo>
                  <a:pt x="848132" y="303879"/>
                </a:lnTo>
                <a:lnTo>
                  <a:pt x="840054" y="310294"/>
                </a:lnTo>
                <a:lnTo>
                  <a:pt x="833163" y="316947"/>
                </a:lnTo>
                <a:lnTo>
                  <a:pt x="825560" y="324550"/>
                </a:lnTo>
                <a:lnTo>
                  <a:pt x="823185" y="326688"/>
                </a:lnTo>
                <a:lnTo>
                  <a:pt x="821522" y="329301"/>
                </a:lnTo>
                <a:lnTo>
                  <a:pt x="817007" y="335954"/>
                </a:lnTo>
                <a:lnTo>
                  <a:pt x="812968" y="344032"/>
                </a:lnTo>
                <a:lnTo>
                  <a:pt x="808929" y="352585"/>
                </a:lnTo>
                <a:lnTo>
                  <a:pt x="809880" y="343557"/>
                </a:lnTo>
                <a:lnTo>
                  <a:pt x="811305" y="335479"/>
                </a:lnTo>
                <a:lnTo>
                  <a:pt x="812493" y="328826"/>
                </a:lnTo>
                <a:lnTo>
                  <a:pt x="814394" y="323124"/>
                </a:lnTo>
                <a:lnTo>
                  <a:pt x="816532" y="317659"/>
                </a:lnTo>
                <a:lnTo>
                  <a:pt x="819146" y="313383"/>
                </a:lnTo>
                <a:lnTo>
                  <a:pt x="822709" y="309344"/>
                </a:lnTo>
                <a:lnTo>
                  <a:pt x="826748" y="306255"/>
                </a:lnTo>
                <a:lnTo>
                  <a:pt x="832213" y="303166"/>
                </a:lnTo>
                <a:lnTo>
                  <a:pt x="838390" y="300315"/>
                </a:lnTo>
                <a:lnTo>
                  <a:pt x="845518" y="298177"/>
                </a:lnTo>
                <a:lnTo>
                  <a:pt x="854071" y="295563"/>
                </a:lnTo>
                <a:lnTo>
                  <a:pt x="875217" y="290574"/>
                </a:lnTo>
                <a:lnTo>
                  <a:pt x="903253" y="285347"/>
                </a:lnTo>
                <a:lnTo>
                  <a:pt x="886384" y="268478"/>
                </a:lnTo>
                <a:lnTo>
                  <a:pt x="879731" y="270141"/>
                </a:lnTo>
                <a:lnTo>
                  <a:pt x="873079" y="271091"/>
                </a:lnTo>
                <a:lnTo>
                  <a:pt x="867376" y="271567"/>
                </a:lnTo>
                <a:lnTo>
                  <a:pt x="862387" y="271091"/>
                </a:lnTo>
                <a:lnTo>
                  <a:pt x="857398" y="269666"/>
                </a:lnTo>
                <a:lnTo>
                  <a:pt x="853596" y="268003"/>
                </a:lnTo>
                <a:lnTo>
                  <a:pt x="849557" y="265627"/>
                </a:lnTo>
                <a:lnTo>
                  <a:pt x="846468" y="262538"/>
                </a:lnTo>
                <a:lnTo>
                  <a:pt x="843380" y="259450"/>
                </a:lnTo>
                <a:lnTo>
                  <a:pt x="840529" y="255411"/>
                </a:lnTo>
                <a:lnTo>
                  <a:pt x="838390" y="251134"/>
                </a:lnTo>
                <a:lnTo>
                  <a:pt x="836490" y="246620"/>
                </a:lnTo>
                <a:lnTo>
                  <a:pt x="834827" y="241155"/>
                </a:lnTo>
                <a:lnTo>
                  <a:pt x="833401" y="235453"/>
                </a:lnTo>
                <a:lnTo>
                  <a:pt x="831263" y="223336"/>
                </a:lnTo>
                <a:lnTo>
                  <a:pt x="897551" y="206942"/>
                </a:lnTo>
                <a:lnTo>
                  <a:pt x="888997" y="194112"/>
                </a:lnTo>
                <a:lnTo>
                  <a:pt x="880682" y="181282"/>
                </a:lnTo>
                <a:lnTo>
                  <a:pt x="871416" y="168690"/>
                </a:lnTo>
                <a:lnTo>
                  <a:pt x="866901" y="162988"/>
                </a:lnTo>
                <a:lnTo>
                  <a:pt x="861437" y="157048"/>
                </a:lnTo>
                <a:lnTo>
                  <a:pt x="856210" y="151821"/>
                </a:lnTo>
                <a:lnTo>
                  <a:pt x="850745" y="146831"/>
                </a:lnTo>
                <a:lnTo>
                  <a:pt x="844568" y="142555"/>
                </a:lnTo>
                <a:lnTo>
                  <a:pt x="838390" y="138516"/>
                </a:lnTo>
                <a:lnTo>
                  <a:pt x="831738" y="134952"/>
                </a:lnTo>
                <a:lnTo>
                  <a:pt x="824610" y="132338"/>
                </a:lnTo>
                <a:lnTo>
                  <a:pt x="817007" y="129963"/>
                </a:lnTo>
                <a:lnTo>
                  <a:pt x="808929" y="128774"/>
                </a:lnTo>
                <a:lnTo>
                  <a:pt x="806791" y="128299"/>
                </a:lnTo>
                <a:lnTo>
                  <a:pt x="804652" y="127824"/>
                </a:lnTo>
                <a:lnTo>
                  <a:pt x="802752" y="126399"/>
                </a:lnTo>
                <a:lnTo>
                  <a:pt x="801089" y="125211"/>
                </a:lnTo>
                <a:lnTo>
                  <a:pt x="799663" y="123310"/>
                </a:lnTo>
                <a:lnTo>
                  <a:pt x="798713" y="121647"/>
                </a:lnTo>
                <a:lnTo>
                  <a:pt x="798000" y="119271"/>
                </a:lnTo>
                <a:lnTo>
                  <a:pt x="798000" y="117608"/>
                </a:lnTo>
                <a:lnTo>
                  <a:pt x="785408" y="106916"/>
                </a:lnTo>
                <a:lnTo>
                  <a:pt x="772578" y="95749"/>
                </a:lnTo>
                <a:lnTo>
                  <a:pt x="747155" y="72703"/>
                </a:lnTo>
                <a:lnTo>
                  <a:pt x="733850" y="61061"/>
                </a:lnTo>
                <a:lnTo>
                  <a:pt x="720545" y="49894"/>
                </a:lnTo>
                <a:lnTo>
                  <a:pt x="706765" y="38728"/>
                </a:lnTo>
                <a:lnTo>
                  <a:pt x="692510" y="28036"/>
                </a:lnTo>
                <a:lnTo>
                  <a:pt x="679442" y="21859"/>
                </a:lnTo>
                <a:lnTo>
                  <a:pt x="666137" y="16632"/>
                </a:lnTo>
                <a:lnTo>
                  <a:pt x="652832" y="11642"/>
                </a:lnTo>
                <a:lnTo>
                  <a:pt x="639527" y="7603"/>
                </a:lnTo>
                <a:lnTo>
                  <a:pt x="626222" y="4514"/>
                </a:lnTo>
                <a:lnTo>
                  <a:pt x="612917" y="1901"/>
                </a:lnTo>
                <a:lnTo>
                  <a:pt x="599374" y="475"/>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IN"/>
          </a:p>
        </p:txBody>
      </p:sp>
      <p:sp>
        <p:nvSpPr>
          <p:cNvPr id="14" name="Freeform 13"/>
          <p:cNvSpPr>
            <a:spLocks/>
          </p:cNvSpPr>
          <p:nvPr/>
        </p:nvSpPr>
        <p:spPr bwMode="auto">
          <a:xfrm>
            <a:off x="6036465" y="1696181"/>
            <a:ext cx="417523" cy="315963"/>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IN">
              <a:solidFill>
                <a:srgbClr val="000000"/>
              </a:solidFill>
            </a:endParaRPr>
          </a:p>
        </p:txBody>
      </p:sp>
      <p:sp>
        <p:nvSpPr>
          <p:cNvPr id="15" name="TextBox 14"/>
          <p:cNvSpPr txBox="1"/>
          <p:nvPr/>
        </p:nvSpPr>
        <p:spPr>
          <a:xfrm>
            <a:off x="5809222" y="1496535"/>
            <a:ext cx="6513024" cy="1187975"/>
          </a:xfrm>
          <a:prstGeom prst="rect">
            <a:avLst/>
          </a:prstGeom>
          <a:noFill/>
        </p:spPr>
        <p:txBody>
          <a:bodyPr wrap="square" lIns="274281" tIns="146283" rIns="182854" bIns="146283" rtlCol="0">
            <a:spAutoFit/>
          </a:bodyPr>
          <a:lstStyle/>
          <a:p>
            <a:pPr marL="682625" lvl="1" indent="0" defTabSz="932133">
              <a:spcBef>
                <a:spcPts val="1200"/>
              </a:spcBef>
              <a:buClr>
                <a:schemeClr val="accent3">
                  <a:lumMod val="50000"/>
                </a:schemeClr>
              </a:buClr>
            </a:pPr>
            <a:r>
              <a:rPr lang="en-IN" dirty="0" smtClean="0">
                <a:solidFill>
                  <a:schemeClr val="tx2"/>
                </a:solidFill>
                <a:latin typeface="+mj-lt"/>
                <a:ea typeface="Segoe UI" pitchFamily="34" charset="0"/>
                <a:cs typeface="Segoe UI" pitchFamily="34" charset="0"/>
              </a:rPr>
              <a:t>Breaking points of traditional approach</a:t>
            </a:r>
          </a:p>
          <a:p>
            <a:pPr marL="682625" lvl="1" indent="0" defTabSz="932133">
              <a:spcBef>
                <a:spcPts val="1200"/>
              </a:spcBef>
              <a:buClr>
                <a:schemeClr val="accent3">
                  <a:lumMod val="50000"/>
                </a:schemeClr>
              </a:buClr>
            </a:pPr>
            <a:r>
              <a:rPr lang="en-IN" dirty="0" smtClean="0">
                <a:solidFill>
                  <a:schemeClr val="tx2"/>
                </a:solidFill>
                <a:latin typeface="+mj-lt"/>
                <a:ea typeface="Segoe UI" pitchFamily="34" charset="0"/>
                <a:cs typeface="Segoe UI" pitchFamily="34" charset="0"/>
              </a:rPr>
              <a:t>Introducing Apache Hadoop</a:t>
            </a:r>
          </a:p>
        </p:txBody>
      </p:sp>
    </p:spTree>
    <p:extLst>
      <p:ext uri="{BB962C8B-B14F-4D97-AF65-F5344CB8AC3E}">
        <p14:creationId xmlns:p14="http://schemas.microsoft.com/office/powerpoint/2010/main" val="340132591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22" presetClass="entr" presetSubtype="8" fill="hold" nodeType="withEffect">
                                  <p:stCondLst>
                                    <p:cond delay="0"/>
                                  </p:stCondLst>
                                  <p:childTnLst>
                                    <p:set>
                                      <p:cBhvr>
                                        <p:cTn id="14" dur="1" fill="hold">
                                          <p:stCondLst>
                                            <p:cond delay="0"/>
                                          </p:stCondLst>
                                        </p:cTn>
                                        <p:tgtEl>
                                          <p:spTgt spid="15">
                                            <p:txEl>
                                              <p:pRg st="0" end="0"/>
                                            </p:txEl>
                                          </p:spTgt>
                                        </p:tgtEl>
                                        <p:attrNameLst>
                                          <p:attrName>style.visibility</p:attrName>
                                        </p:attrNameLst>
                                      </p:cBhvr>
                                      <p:to>
                                        <p:strVal val="visible"/>
                                      </p:to>
                                    </p:set>
                                    <p:animEffect transition="in" filter="wipe(left)">
                                      <p:cBhvr>
                                        <p:cTn id="15" dur="500"/>
                                        <p:tgtEl>
                                          <p:spTgt spid="15">
                                            <p:txEl>
                                              <p:pRg st="0" end="0"/>
                                            </p:txEl>
                                          </p:spTgt>
                                        </p:tgtEl>
                                      </p:cBhvr>
                                    </p:animEffect>
                                  </p:childTnLst>
                                </p:cTn>
                              </p:par>
                              <p:par>
                                <p:cTn id="16" presetID="22" presetClass="entr" presetSubtype="8" fill="hold" nodeType="withEffect">
                                  <p:stCondLst>
                                    <p:cond delay="0"/>
                                  </p:stCondLst>
                                  <p:childTnLst>
                                    <p:set>
                                      <p:cBhvr>
                                        <p:cTn id="17" dur="1" fill="hold">
                                          <p:stCondLst>
                                            <p:cond delay="0"/>
                                          </p:stCondLst>
                                        </p:cTn>
                                        <p:tgtEl>
                                          <p:spTgt spid="15">
                                            <p:txEl>
                                              <p:pRg st="1" end="1"/>
                                            </p:txEl>
                                          </p:spTgt>
                                        </p:tgtEl>
                                        <p:attrNameLst>
                                          <p:attrName>style.visibility</p:attrName>
                                        </p:attrNameLst>
                                      </p:cBhvr>
                                      <p:to>
                                        <p:strVal val="visible"/>
                                      </p:to>
                                    </p:set>
                                    <p:animEffect transition="in" filter="wipe(left)">
                                      <p:cBhvr>
                                        <p:cTn id="18" dur="500"/>
                                        <p:tgtEl>
                                          <p:spTgt spid="1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Breaking points of traditional approach</a:t>
            </a:r>
          </a:p>
        </p:txBody>
      </p:sp>
      <p:sp>
        <p:nvSpPr>
          <p:cNvPr id="210" name="Rectangle 209">
            <a:hlinkClick r:id="rId3" action="ppaction://hlinksldjump"/>
          </p:cNvPr>
          <p:cNvSpPr/>
          <p:nvPr/>
        </p:nvSpPr>
        <p:spPr bwMode="auto">
          <a:xfrm>
            <a:off x="3740887" y="2736491"/>
            <a:ext cx="8427028" cy="2460507"/>
          </a:xfrm>
          <a:prstGeom prst="rect">
            <a:avLst/>
          </a:prstGeom>
          <a:solidFill>
            <a:srgbClr val="E6E6E6"/>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37160" rIns="182880" bIns="45720" numCol="1" spcCol="0" rtlCol="0" fromWordArt="0" anchor="t" anchorCtr="0" forceAA="0" compatLnSpc="1">
            <a:prstTxWarp prst="textNoShape">
              <a:avLst/>
            </a:prstTxWarp>
            <a:noAutofit/>
          </a:bodyPr>
          <a:lstStyle/>
          <a:p>
            <a:pPr defTabSz="776927">
              <a:lnSpc>
                <a:spcPct val="90000"/>
              </a:lnSpc>
              <a:defRPr/>
            </a:pPr>
            <a:endParaRPr lang="en-US" sz="1400" kern="0" dirty="0" smtClean="0">
              <a:ln>
                <a:solidFill>
                  <a:srgbClr val="FFFFFF">
                    <a:alpha val="0"/>
                  </a:srgbClr>
                </a:solidFill>
              </a:ln>
              <a:gradFill>
                <a:gsLst>
                  <a:gs pos="85841">
                    <a:srgbClr val="000000"/>
                  </a:gs>
                  <a:gs pos="0">
                    <a:srgbClr val="000000"/>
                  </a:gs>
                </a:gsLst>
                <a:lin ang="5400000" scaled="0"/>
              </a:gradFill>
              <a:latin typeface="Segoe UI Light"/>
            </a:endParaRPr>
          </a:p>
        </p:txBody>
      </p:sp>
      <p:sp>
        <p:nvSpPr>
          <p:cNvPr id="211" name="Rectangle 210">
            <a:hlinkClick r:id="rId3" action="ppaction://hlinksldjump"/>
          </p:cNvPr>
          <p:cNvSpPr/>
          <p:nvPr/>
        </p:nvSpPr>
        <p:spPr bwMode="auto">
          <a:xfrm>
            <a:off x="9186642" y="2956332"/>
            <a:ext cx="2771780" cy="2020824"/>
          </a:xfrm>
          <a:prstGeom prst="rect">
            <a:avLst/>
          </a:prstGeom>
          <a:solidFill>
            <a:schemeClr val="accent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BI &amp; analytics</a:t>
            </a:r>
          </a:p>
        </p:txBody>
      </p:sp>
      <p:sp>
        <p:nvSpPr>
          <p:cNvPr id="212" name="Rectangle 211">
            <a:hlinkClick r:id="rId3" action="ppaction://hlinksldjump"/>
          </p:cNvPr>
          <p:cNvSpPr/>
          <p:nvPr/>
        </p:nvSpPr>
        <p:spPr bwMode="auto">
          <a:xfrm>
            <a:off x="5974947" y="2956332"/>
            <a:ext cx="2771780" cy="2020824"/>
          </a:xfrm>
          <a:prstGeom prst="rec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Data warehouse</a:t>
            </a:r>
          </a:p>
        </p:txBody>
      </p:sp>
      <p:sp>
        <p:nvSpPr>
          <p:cNvPr id="213" name="Rectangle 212">
            <a:hlinkClick r:id="rId3" action="ppaction://hlinksldjump"/>
          </p:cNvPr>
          <p:cNvSpPr/>
          <p:nvPr/>
        </p:nvSpPr>
        <p:spPr bwMode="auto">
          <a:xfrm>
            <a:off x="3923879" y="2956332"/>
            <a:ext cx="1611154" cy="2020824"/>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smtClean="0">
                <a:ln>
                  <a:solidFill>
                    <a:srgbClr val="FFFFFF">
                      <a:alpha val="0"/>
                    </a:srgbClr>
                  </a:solidFill>
                </a:ln>
                <a:gradFill>
                  <a:gsLst>
                    <a:gs pos="56637">
                      <a:srgbClr val="FFFFFF"/>
                    </a:gs>
                    <a:gs pos="11000">
                      <a:srgbClr val="FFFFFF"/>
                    </a:gs>
                  </a:gsLst>
                  <a:lin ang="5400000" scaled="0"/>
                </a:gradFill>
              </a:rPr>
              <a:t>ETL</a:t>
            </a:r>
            <a:endParaRPr lang="en-US" kern="0" dirty="0" smtClean="0">
              <a:ln>
                <a:solidFill>
                  <a:srgbClr val="FFFFFF">
                    <a:alpha val="0"/>
                  </a:srgbClr>
                </a:solidFill>
              </a:ln>
              <a:gradFill>
                <a:gsLst>
                  <a:gs pos="56637">
                    <a:srgbClr val="FFFFFF"/>
                  </a:gs>
                  <a:gs pos="11000">
                    <a:srgbClr val="FFFFFF"/>
                  </a:gs>
                </a:gsLst>
                <a:lin ang="5400000" scaled="0"/>
              </a:gradFill>
            </a:endParaRPr>
          </a:p>
        </p:txBody>
      </p:sp>
      <p:sp>
        <p:nvSpPr>
          <p:cNvPr id="214" name="TextBox 213"/>
          <p:cNvSpPr txBox="1"/>
          <p:nvPr/>
        </p:nvSpPr>
        <p:spPr>
          <a:xfrm>
            <a:off x="9535615" y="4381125"/>
            <a:ext cx="88171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Dashboards</a:t>
            </a:r>
          </a:p>
        </p:txBody>
      </p:sp>
      <p:sp>
        <p:nvSpPr>
          <p:cNvPr id="215" name="TextBox 214"/>
          <p:cNvSpPr txBox="1"/>
          <p:nvPr/>
        </p:nvSpPr>
        <p:spPr>
          <a:xfrm>
            <a:off x="10766301" y="4381125"/>
            <a:ext cx="74380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Reporting</a:t>
            </a:r>
          </a:p>
        </p:txBody>
      </p:sp>
      <p:pic>
        <p:nvPicPr>
          <p:cNvPr id="216" name="Picture 2" descr="\\MAGNUM\Projects\Microsoft\Cloud Power FY12\Design\ICONS_PNG\Pie.png"/>
          <p:cNvPicPr>
            <a:picLocks noChangeAspect="1" noChangeArrowheads="1"/>
          </p:cNvPicPr>
          <p:nvPr/>
        </p:nvPicPr>
        <p:blipFill rotWithShape="1">
          <a:blip r:embed="rId4" cstate="print">
            <a:lum bright="100000"/>
          </a:blip>
          <a:srcRect l="7278" t="7278" r="7278" b="7278"/>
          <a:stretch/>
        </p:blipFill>
        <p:spPr bwMode="auto">
          <a:xfrm>
            <a:off x="9597655" y="3577146"/>
            <a:ext cx="759284" cy="706546"/>
          </a:xfrm>
          <a:prstGeom prst="rect">
            <a:avLst/>
          </a:prstGeom>
          <a:noFill/>
          <a:ln w="15875">
            <a:noFill/>
          </a:ln>
        </p:spPr>
      </p:pic>
      <p:sp>
        <p:nvSpPr>
          <p:cNvPr id="217" name="Freeform 6"/>
          <p:cNvSpPr>
            <a:spLocks noChangeAspect="1" noEditPoints="1"/>
          </p:cNvSpPr>
          <p:nvPr/>
        </p:nvSpPr>
        <p:spPr bwMode="black">
          <a:xfrm>
            <a:off x="10856205" y="3593756"/>
            <a:ext cx="565646" cy="673326"/>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18" name="Right Arrow 217"/>
          <p:cNvSpPr/>
          <p:nvPr/>
        </p:nvSpPr>
        <p:spPr bwMode="auto">
          <a:xfrm>
            <a:off x="3475654" y="3803600"/>
            <a:ext cx="434161"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grpSp>
        <p:nvGrpSpPr>
          <p:cNvPr id="219" name="Group 218"/>
          <p:cNvGrpSpPr/>
          <p:nvPr/>
        </p:nvGrpSpPr>
        <p:grpSpPr>
          <a:xfrm>
            <a:off x="4366213" y="3564755"/>
            <a:ext cx="731272" cy="1180771"/>
            <a:chOff x="1654067" y="3061822"/>
            <a:chExt cx="316629" cy="432723"/>
          </a:xfrm>
        </p:grpSpPr>
        <p:sp>
          <p:nvSpPr>
            <p:cNvPr id="220" name="Freeform 219"/>
            <p:cNvSpPr/>
            <p:nvPr/>
          </p:nvSpPr>
          <p:spPr>
            <a:xfrm>
              <a:off x="1654067" y="3061822"/>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gradFill>
                    <a:gsLst>
                      <a:gs pos="0">
                        <a:srgbClr val="000000"/>
                      </a:gs>
                      <a:gs pos="100000">
                        <a:srgbClr val="000000"/>
                      </a:gs>
                    </a:gsLst>
                    <a:lin ang="5400000" scaled="1"/>
                  </a:gradFill>
                </a:rPr>
                <a:t>Staging</a:t>
              </a:r>
              <a:endParaRPr lang="en-US" sz="1200" dirty="0">
                <a:gradFill>
                  <a:gsLst>
                    <a:gs pos="0">
                      <a:srgbClr val="000000"/>
                    </a:gs>
                    <a:gs pos="100000">
                      <a:srgbClr val="000000"/>
                    </a:gs>
                  </a:gsLst>
                  <a:lin ang="5400000" scaled="1"/>
                </a:gradFill>
              </a:endParaRPr>
            </a:p>
          </p:txBody>
        </p:sp>
        <p:sp>
          <p:nvSpPr>
            <p:cNvPr id="221" name="Oval 220"/>
            <p:cNvSpPr/>
            <p:nvPr/>
          </p:nvSpPr>
          <p:spPr>
            <a:xfrm>
              <a:off x="1683843" y="3075398"/>
              <a:ext cx="257076" cy="860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222" name="Right Arrow 221"/>
          <p:cNvSpPr/>
          <p:nvPr/>
        </p:nvSpPr>
        <p:spPr bwMode="auto">
          <a:xfrm>
            <a:off x="5535534" y="3803600"/>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pic>
        <p:nvPicPr>
          <p:cNvPr id="223" name="Picture 222"/>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358338"/>
            <a:ext cx="448110" cy="414502"/>
          </a:xfrm>
          <a:prstGeom prst="rect">
            <a:avLst/>
          </a:prstGeom>
          <a:solidFill>
            <a:srgbClr val="68217A"/>
          </a:solidFill>
        </p:spPr>
      </p:pic>
      <p:pic>
        <p:nvPicPr>
          <p:cNvPr id="224" name="Picture 223"/>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881648"/>
            <a:ext cx="448110" cy="414502"/>
          </a:xfrm>
          <a:prstGeom prst="rect">
            <a:avLst/>
          </a:prstGeom>
          <a:solidFill>
            <a:srgbClr val="68217A"/>
          </a:solidFill>
        </p:spPr>
      </p:pic>
      <p:pic>
        <p:nvPicPr>
          <p:cNvPr id="225" name="Picture 224"/>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4422276"/>
            <a:ext cx="448110" cy="414502"/>
          </a:xfrm>
          <a:prstGeom prst="rect">
            <a:avLst/>
          </a:prstGeom>
          <a:solidFill>
            <a:srgbClr val="68217A"/>
          </a:solidFill>
        </p:spPr>
      </p:pic>
      <p:sp>
        <p:nvSpPr>
          <p:cNvPr id="226" name="Right Arrow 225"/>
          <p:cNvSpPr/>
          <p:nvPr/>
        </p:nvSpPr>
        <p:spPr bwMode="auto">
          <a:xfrm>
            <a:off x="8747228" y="3803600"/>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sp>
        <p:nvSpPr>
          <p:cNvPr id="227" name="Curved Down Arrow 226"/>
          <p:cNvSpPr/>
          <p:nvPr/>
        </p:nvSpPr>
        <p:spPr bwMode="auto">
          <a:xfrm>
            <a:off x="4504830" y="3247772"/>
            <a:ext cx="534208" cy="316777"/>
          </a:xfrm>
          <a:prstGeom prst="curvedDown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cxnSp>
        <p:nvCxnSpPr>
          <p:cNvPr id="228" name="Straight Arrow Connector 227"/>
          <p:cNvCxnSpPr/>
          <p:nvPr/>
        </p:nvCxnSpPr>
        <p:spPr>
          <a:xfrm flipV="1">
            <a:off x="7493066" y="3530865"/>
            <a:ext cx="492378" cy="556806"/>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9" name="Straight Arrow Connector 228"/>
          <p:cNvCxnSpPr>
            <a:endCxn id="225" idx="1"/>
          </p:cNvCxnSpPr>
          <p:nvPr/>
        </p:nvCxnSpPr>
        <p:spPr>
          <a:xfrm>
            <a:off x="7492992" y="4081840"/>
            <a:ext cx="515602" cy="547687"/>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0" name="Straight Arrow Connector 229"/>
          <p:cNvCxnSpPr>
            <a:endCxn id="224" idx="1"/>
          </p:cNvCxnSpPr>
          <p:nvPr/>
        </p:nvCxnSpPr>
        <p:spPr>
          <a:xfrm>
            <a:off x="7504185" y="4087671"/>
            <a:ext cx="504409" cy="1228"/>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1" name="Group 230"/>
          <p:cNvGrpSpPr/>
          <p:nvPr/>
        </p:nvGrpSpPr>
        <p:grpSpPr>
          <a:xfrm>
            <a:off x="6269382" y="3547755"/>
            <a:ext cx="1234803" cy="1147763"/>
            <a:chOff x="1729819" y="2834923"/>
            <a:chExt cx="316629" cy="432723"/>
          </a:xfrm>
        </p:grpSpPr>
        <p:sp>
          <p:nvSpPr>
            <p:cNvPr id="232" name="Freeform 231"/>
            <p:cNvSpPr/>
            <p:nvPr/>
          </p:nvSpPr>
          <p:spPr>
            <a:xfrm>
              <a:off x="1729819" y="2834923"/>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33" name="Oval 232"/>
            <p:cNvSpPr/>
            <p:nvPr/>
          </p:nvSpPr>
          <p:spPr>
            <a:xfrm>
              <a:off x="1758170" y="2852266"/>
              <a:ext cx="257076" cy="860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272" name="Rectangle 271">
            <a:hlinkClick r:id="rId3" action="ppaction://hlinksldjump"/>
          </p:cNvPr>
          <p:cNvSpPr/>
          <p:nvPr/>
        </p:nvSpPr>
        <p:spPr bwMode="auto">
          <a:xfrm>
            <a:off x="274638" y="2957790"/>
            <a:ext cx="3203249" cy="2020824"/>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Source Systems</a:t>
            </a:r>
          </a:p>
        </p:txBody>
      </p:sp>
      <p:grpSp>
        <p:nvGrpSpPr>
          <p:cNvPr id="239" name="Group 238"/>
          <p:cNvGrpSpPr/>
          <p:nvPr/>
        </p:nvGrpSpPr>
        <p:grpSpPr>
          <a:xfrm>
            <a:off x="383500" y="3631569"/>
            <a:ext cx="2990020" cy="90329"/>
            <a:chOff x="1331889" y="2226633"/>
            <a:chExt cx="2990020" cy="90329"/>
          </a:xfrm>
        </p:grpSpPr>
        <p:sp>
          <p:nvSpPr>
            <p:cNvPr id="242" name="Oval 241"/>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5" name="Oval 244"/>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8" name="Oval 247"/>
            <p:cNvSpPr/>
            <p:nvPr/>
          </p:nvSpPr>
          <p:spPr>
            <a:xfrm>
              <a:off x="291085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1" name="Oval 250"/>
            <p:cNvSpPr/>
            <p:nvPr/>
          </p:nvSpPr>
          <p:spPr>
            <a:xfrm>
              <a:off x="369522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3" name="Oval 252"/>
            <p:cNvSpPr/>
            <p:nvPr/>
          </p:nvSpPr>
          <p:spPr>
            <a:xfrm>
              <a:off x="1701500"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5" name="Oval 254"/>
            <p:cNvSpPr/>
            <p:nvPr/>
          </p:nvSpPr>
          <p:spPr>
            <a:xfrm>
              <a:off x="2476943"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7" name="Oval 256"/>
            <p:cNvSpPr/>
            <p:nvPr/>
          </p:nvSpPr>
          <p:spPr>
            <a:xfrm>
              <a:off x="328046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9" name="Oval 258"/>
            <p:cNvSpPr/>
            <p:nvPr/>
          </p:nvSpPr>
          <p:spPr>
            <a:xfrm>
              <a:off x="406483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273" name="Group 272"/>
          <p:cNvGrpSpPr/>
          <p:nvPr/>
        </p:nvGrpSpPr>
        <p:grpSpPr>
          <a:xfrm>
            <a:off x="528347" y="3740559"/>
            <a:ext cx="2690020" cy="776548"/>
            <a:chOff x="1277547" y="2217128"/>
            <a:chExt cx="2690020" cy="776548"/>
          </a:xfrm>
        </p:grpSpPr>
        <p:sp>
          <p:nvSpPr>
            <p:cNvPr id="274" name="TextBox 273"/>
            <p:cNvSpPr txBox="1"/>
            <p:nvPr/>
          </p:nvSpPr>
          <p:spPr>
            <a:xfrm>
              <a:off x="1277547"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OLTP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75" name="Freeform 274"/>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6" name="Oval 275"/>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7" name="TextBox 276"/>
            <p:cNvSpPr txBox="1"/>
            <p:nvPr/>
          </p:nvSpPr>
          <p:spPr>
            <a:xfrm>
              <a:off x="2057539"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ERP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78" name="Freeform 277"/>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9" name="Oval 278"/>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0" name="TextBox 279"/>
            <p:cNvSpPr txBox="1"/>
            <p:nvPr/>
          </p:nvSpPr>
          <p:spPr>
            <a:xfrm>
              <a:off x="2817437" y="27967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CRM</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81" name="Freeform 280"/>
            <p:cNvSpPr/>
            <p:nvPr/>
          </p:nvSpPr>
          <p:spPr>
            <a:xfrm>
              <a:off x="284200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2" name="Oval 281"/>
            <p:cNvSpPr/>
            <p:nvPr/>
          </p:nvSpPr>
          <p:spPr>
            <a:xfrm>
              <a:off x="287177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3" name="TextBox 282"/>
            <p:cNvSpPr txBox="1"/>
            <p:nvPr/>
          </p:nvSpPr>
          <p:spPr>
            <a:xfrm>
              <a:off x="3601807" y="2796741"/>
              <a:ext cx="365760" cy="196935"/>
            </a:xfrm>
            <a:prstGeom prst="rect">
              <a:avLst/>
            </a:prstGeom>
            <a:noFill/>
          </p:spPr>
          <p:txBody>
            <a:bodyPr wrap="square" lIns="0" tIns="0" rIns="0" bIns="0" rtlCol="0">
              <a:no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LOB</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84" name="Freeform 283"/>
            <p:cNvSpPr/>
            <p:nvPr/>
          </p:nvSpPr>
          <p:spPr>
            <a:xfrm>
              <a:off x="362637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5" name="Oval 284"/>
            <p:cNvSpPr/>
            <p:nvPr/>
          </p:nvSpPr>
          <p:spPr>
            <a:xfrm>
              <a:off x="365614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Tree>
    <p:extLst>
      <p:ext uri="{BB962C8B-B14F-4D97-AF65-F5344CB8AC3E}">
        <p14:creationId xmlns:p14="http://schemas.microsoft.com/office/powerpoint/2010/main" val="71383133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39"/>
                                        </p:tgtEl>
                                        <p:attrNameLst>
                                          <p:attrName>style.visibility</p:attrName>
                                        </p:attrNameLst>
                                      </p:cBhvr>
                                      <p:to>
                                        <p:strVal val="visible"/>
                                      </p:to>
                                    </p:set>
                                    <p:animEffect transition="in" filter="fade">
                                      <p:cBhvr>
                                        <p:cTn id="7" dur="5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Breaking points of traditional approach</a:t>
            </a:r>
          </a:p>
        </p:txBody>
      </p:sp>
      <p:sp>
        <p:nvSpPr>
          <p:cNvPr id="210" name="Rectangle 209">
            <a:hlinkClick r:id="rId3" action="ppaction://hlinksldjump"/>
          </p:cNvPr>
          <p:cNvSpPr/>
          <p:nvPr/>
        </p:nvSpPr>
        <p:spPr bwMode="auto">
          <a:xfrm>
            <a:off x="3740887" y="2736491"/>
            <a:ext cx="8427028" cy="2460507"/>
          </a:xfrm>
          <a:prstGeom prst="rect">
            <a:avLst/>
          </a:prstGeom>
          <a:solidFill>
            <a:srgbClr val="E6E6E6"/>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37160" rIns="182880" bIns="45720" numCol="1" spcCol="0" rtlCol="0" fromWordArt="0" anchor="t" anchorCtr="0" forceAA="0" compatLnSpc="1">
            <a:prstTxWarp prst="textNoShape">
              <a:avLst/>
            </a:prstTxWarp>
            <a:noAutofit/>
          </a:bodyPr>
          <a:lstStyle/>
          <a:p>
            <a:pPr defTabSz="776927">
              <a:lnSpc>
                <a:spcPct val="90000"/>
              </a:lnSpc>
              <a:defRPr/>
            </a:pPr>
            <a:endParaRPr lang="en-US" sz="1400" kern="0" dirty="0" smtClean="0">
              <a:ln>
                <a:solidFill>
                  <a:srgbClr val="FFFFFF">
                    <a:alpha val="0"/>
                  </a:srgbClr>
                </a:solidFill>
              </a:ln>
              <a:gradFill>
                <a:gsLst>
                  <a:gs pos="85841">
                    <a:srgbClr val="000000"/>
                  </a:gs>
                  <a:gs pos="0">
                    <a:srgbClr val="000000"/>
                  </a:gs>
                </a:gsLst>
                <a:lin ang="5400000" scaled="0"/>
              </a:gradFill>
              <a:latin typeface="Segoe UI Light"/>
            </a:endParaRPr>
          </a:p>
        </p:txBody>
      </p:sp>
      <p:sp>
        <p:nvSpPr>
          <p:cNvPr id="211" name="Rectangle 210">
            <a:hlinkClick r:id="rId3" action="ppaction://hlinksldjump"/>
          </p:cNvPr>
          <p:cNvSpPr/>
          <p:nvPr/>
        </p:nvSpPr>
        <p:spPr bwMode="auto">
          <a:xfrm>
            <a:off x="9186642" y="2956332"/>
            <a:ext cx="2771780" cy="2020824"/>
          </a:xfrm>
          <a:prstGeom prst="rect">
            <a:avLst/>
          </a:prstGeom>
          <a:solidFill>
            <a:schemeClr val="accent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BI &amp; analytics</a:t>
            </a:r>
          </a:p>
        </p:txBody>
      </p:sp>
      <p:sp>
        <p:nvSpPr>
          <p:cNvPr id="212" name="Rectangle 211">
            <a:hlinkClick r:id="rId3" action="ppaction://hlinksldjump"/>
          </p:cNvPr>
          <p:cNvSpPr/>
          <p:nvPr/>
        </p:nvSpPr>
        <p:spPr bwMode="auto">
          <a:xfrm>
            <a:off x="5974947" y="2956332"/>
            <a:ext cx="2771780" cy="2020824"/>
          </a:xfrm>
          <a:prstGeom prst="rec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Data warehouse</a:t>
            </a:r>
          </a:p>
        </p:txBody>
      </p:sp>
      <p:sp>
        <p:nvSpPr>
          <p:cNvPr id="213" name="Rectangle 212">
            <a:hlinkClick r:id="rId3" action="ppaction://hlinksldjump"/>
          </p:cNvPr>
          <p:cNvSpPr/>
          <p:nvPr/>
        </p:nvSpPr>
        <p:spPr bwMode="auto">
          <a:xfrm>
            <a:off x="3923879" y="2956332"/>
            <a:ext cx="1611154" cy="2020824"/>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smtClean="0">
                <a:ln>
                  <a:solidFill>
                    <a:srgbClr val="FFFFFF">
                      <a:alpha val="0"/>
                    </a:srgbClr>
                  </a:solidFill>
                </a:ln>
                <a:gradFill>
                  <a:gsLst>
                    <a:gs pos="56637">
                      <a:srgbClr val="FFFFFF"/>
                    </a:gs>
                    <a:gs pos="11000">
                      <a:srgbClr val="FFFFFF"/>
                    </a:gs>
                  </a:gsLst>
                  <a:lin ang="5400000" scaled="0"/>
                </a:gradFill>
              </a:rPr>
              <a:t>ETL</a:t>
            </a:r>
            <a:endParaRPr lang="en-US" kern="0" dirty="0" smtClean="0">
              <a:ln>
                <a:solidFill>
                  <a:srgbClr val="FFFFFF">
                    <a:alpha val="0"/>
                  </a:srgbClr>
                </a:solidFill>
              </a:ln>
              <a:gradFill>
                <a:gsLst>
                  <a:gs pos="56637">
                    <a:srgbClr val="FFFFFF"/>
                  </a:gs>
                  <a:gs pos="11000">
                    <a:srgbClr val="FFFFFF"/>
                  </a:gs>
                </a:gsLst>
                <a:lin ang="5400000" scaled="0"/>
              </a:gradFill>
            </a:endParaRPr>
          </a:p>
        </p:txBody>
      </p:sp>
      <p:sp>
        <p:nvSpPr>
          <p:cNvPr id="214" name="TextBox 213"/>
          <p:cNvSpPr txBox="1"/>
          <p:nvPr/>
        </p:nvSpPr>
        <p:spPr>
          <a:xfrm>
            <a:off x="9535615" y="4381125"/>
            <a:ext cx="88171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Dashboards</a:t>
            </a:r>
          </a:p>
        </p:txBody>
      </p:sp>
      <p:sp>
        <p:nvSpPr>
          <p:cNvPr id="215" name="TextBox 214"/>
          <p:cNvSpPr txBox="1"/>
          <p:nvPr/>
        </p:nvSpPr>
        <p:spPr>
          <a:xfrm>
            <a:off x="10766301" y="4381125"/>
            <a:ext cx="74380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Reporting</a:t>
            </a:r>
          </a:p>
        </p:txBody>
      </p:sp>
      <p:pic>
        <p:nvPicPr>
          <p:cNvPr id="216" name="Picture 2" descr="\\MAGNUM\Projects\Microsoft\Cloud Power FY12\Design\ICONS_PNG\Pie.png"/>
          <p:cNvPicPr>
            <a:picLocks noChangeAspect="1" noChangeArrowheads="1"/>
          </p:cNvPicPr>
          <p:nvPr/>
        </p:nvPicPr>
        <p:blipFill rotWithShape="1">
          <a:blip r:embed="rId4" cstate="print">
            <a:lum bright="100000"/>
          </a:blip>
          <a:srcRect l="7278" t="7278" r="7278" b="7278"/>
          <a:stretch/>
        </p:blipFill>
        <p:spPr bwMode="auto">
          <a:xfrm>
            <a:off x="9597655" y="3577146"/>
            <a:ext cx="759284" cy="706546"/>
          </a:xfrm>
          <a:prstGeom prst="rect">
            <a:avLst/>
          </a:prstGeom>
          <a:noFill/>
          <a:ln w="15875">
            <a:noFill/>
          </a:ln>
        </p:spPr>
      </p:pic>
      <p:sp>
        <p:nvSpPr>
          <p:cNvPr id="217" name="Freeform 6"/>
          <p:cNvSpPr>
            <a:spLocks noChangeAspect="1" noEditPoints="1"/>
          </p:cNvSpPr>
          <p:nvPr/>
        </p:nvSpPr>
        <p:spPr bwMode="black">
          <a:xfrm>
            <a:off x="10856205" y="3593756"/>
            <a:ext cx="565646" cy="673326"/>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18" name="Right Arrow 217"/>
          <p:cNvSpPr/>
          <p:nvPr/>
        </p:nvSpPr>
        <p:spPr bwMode="auto">
          <a:xfrm>
            <a:off x="3475654" y="3803600"/>
            <a:ext cx="434161"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grpSp>
        <p:nvGrpSpPr>
          <p:cNvPr id="219" name="Group 218"/>
          <p:cNvGrpSpPr/>
          <p:nvPr/>
        </p:nvGrpSpPr>
        <p:grpSpPr>
          <a:xfrm>
            <a:off x="4366213" y="3564755"/>
            <a:ext cx="731272" cy="1180771"/>
            <a:chOff x="1654067" y="3061822"/>
            <a:chExt cx="316629" cy="432723"/>
          </a:xfrm>
        </p:grpSpPr>
        <p:sp>
          <p:nvSpPr>
            <p:cNvPr id="220" name="Freeform 219"/>
            <p:cNvSpPr/>
            <p:nvPr/>
          </p:nvSpPr>
          <p:spPr>
            <a:xfrm>
              <a:off x="1654067" y="3061822"/>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gradFill>
                    <a:gsLst>
                      <a:gs pos="0">
                        <a:srgbClr val="000000"/>
                      </a:gs>
                      <a:gs pos="100000">
                        <a:srgbClr val="000000"/>
                      </a:gs>
                    </a:gsLst>
                    <a:lin ang="5400000" scaled="1"/>
                  </a:gradFill>
                </a:rPr>
                <a:t>Staging</a:t>
              </a:r>
              <a:endParaRPr lang="en-US" sz="1200" dirty="0">
                <a:gradFill>
                  <a:gsLst>
                    <a:gs pos="0">
                      <a:srgbClr val="000000"/>
                    </a:gs>
                    <a:gs pos="100000">
                      <a:srgbClr val="000000"/>
                    </a:gs>
                  </a:gsLst>
                  <a:lin ang="5400000" scaled="1"/>
                </a:gradFill>
              </a:endParaRPr>
            </a:p>
          </p:txBody>
        </p:sp>
        <p:sp>
          <p:nvSpPr>
            <p:cNvPr id="221" name="Oval 220"/>
            <p:cNvSpPr/>
            <p:nvPr/>
          </p:nvSpPr>
          <p:spPr>
            <a:xfrm>
              <a:off x="1683843" y="3075398"/>
              <a:ext cx="257076" cy="860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222" name="Right Arrow 221"/>
          <p:cNvSpPr/>
          <p:nvPr/>
        </p:nvSpPr>
        <p:spPr bwMode="auto">
          <a:xfrm>
            <a:off x="5535534" y="3803600"/>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pic>
        <p:nvPicPr>
          <p:cNvPr id="223" name="Picture 222"/>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358338"/>
            <a:ext cx="448110" cy="414502"/>
          </a:xfrm>
          <a:prstGeom prst="rect">
            <a:avLst/>
          </a:prstGeom>
          <a:solidFill>
            <a:srgbClr val="68217A"/>
          </a:solidFill>
        </p:spPr>
      </p:pic>
      <p:pic>
        <p:nvPicPr>
          <p:cNvPr id="224" name="Picture 223"/>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881648"/>
            <a:ext cx="448110" cy="414502"/>
          </a:xfrm>
          <a:prstGeom prst="rect">
            <a:avLst/>
          </a:prstGeom>
          <a:solidFill>
            <a:srgbClr val="68217A"/>
          </a:solidFill>
        </p:spPr>
      </p:pic>
      <p:pic>
        <p:nvPicPr>
          <p:cNvPr id="225" name="Picture 224"/>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4422276"/>
            <a:ext cx="448110" cy="414502"/>
          </a:xfrm>
          <a:prstGeom prst="rect">
            <a:avLst/>
          </a:prstGeom>
          <a:solidFill>
            <a:srgbClr val="68217A"/>
          </a:solidFill>
        </p:spPr>
      </p:pic>
      <p:sp>
        <p:nvSpPr>
          <p:cNvPr id="226" name="Right Arrow 225"/>
          <p:cNvSpPr/>
          <p:nvPr/>
        </p:nvSpPr>
        <p:spPr bwMode="auto">
          <a:xfrm>
            <a:off x="8747228" y="3803600"/>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sp>
        <p:nvSpPr>
          <p:cNvPr id="227" name="Curved Down Arrow 226"/>
          <p:cNvSpPr/>
          <p:nvPr/>
        </p:nvSpPr>
        <p:spPr bwMode="auto">
          <a:xfrm>
            <a:off x="4504830" y="3247772"/>
            <a:ext cx="534208" cy="316777"/>
          </a:xfrm>
          <a:prstGeom prst="curvedDown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cxnSp>
        <p:nvCxnSpPr>
          <p:cNvPr id="228" name="Straight Arrow Connector 227"/>
          <p:cNvCxnSpPr/>
          <p:nvPr/>
        </p:nvCxnSpPr>
        <p:spPr>
          <a:xfrm flipV="1">
            <a:off x="7493066" y="3530865"/>
            <a:ext cx="492378" cy="556806"/>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9" name="Straight Arrow Connector 228"/>
          <p:cNvCxnSpPr>
            <a:endCxn id="225" idx="1"/>
          </p:cNvCxnSpPr>
          <p:nvPr/>
        </p:nvCxnSpPr>
        <p:spPr>
          <a:xfrm>
            <a:off x="7492992" y="4081840"/>
            <a:ext cx="515602" cy="547687"/>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0" name="Straight Arrow Connector 229"/>
          <p:cNvCxnSpPr>
            <a:endCxn id="224" idx="1"/>
          </p:cNvCxnSpPr>
          <p:nvPr/>
        </p:nvCxnSpPr>
        <p:spPr>
          <a:xfrm>
            <a:off x="7504185" y="4087671"/>
            <a:ext cx="504409" cy="1228"/>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1" name="Group 230"/>
          <p:cNvGrpSpPr/>
          <p:nvPr/>
        </p:nvGrpSpPr>
        <p:grpSpPr>
          <a:xfrm>
            <a:off x="6269382" y="3547755"/>
            <a:ext cx="1234803" cy="1147763"/>
            <a:chOff x="1729819" y="2834923"/>
            <a:chExt cx="316629" cy="432723"/>
          </a:xfrm>
        </p:grpSpPr>
        <p:sp>
          <p:nvSpPr>
            <p:cNvPr id="232" name="Freeform 231"/>
            <p:cNvSpPr/>
            <p:nvPr/>
          </p:nvSpPr>
          <p:spPr>
            <a:xfrm>
              <a:off x="1729819" y="2834923"/>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33" name="Oval 232"/>
            <p:cNvSpPr/>
            <p:nvPr/>
          </p:nvSpPr>
          <p:spPr>
            <a:xfrm>
              <a:off x="1758170" y="2852266"/>
              <a:ext cx="257076" cy="860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234" name="Group 233"/>
          <p:cNvGrpSpPr/>
          <p:nvPr/>
        </p:nvGrpSpPr>
        <p:grpSpPr>
          <a:xfrm>
            <a:off x="3681825" y="1977647"/>
            <a:ext cx="2975728" cy="921151"/>
            <a:chOff x="2269714" y="4361895"/>
            <a:chExt cx="2975728" cy="921151"/>
          </a:xfrm>
        </p:grpSpPr>
        <p:sp>
          <p:nvSpPr>
            <p:cNvPr id="235" name="Rectangle 234"/>
            <p:cNvSpPr/>
            <p:nvPr/>
          </p:nvSpPr>
          <p:spPr bwMode="auto">
            <a:xfrm>
              <a:off x="2269714" y="4675193"/>
              <a:ext cx="2975728" cy="60785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smtClean="0">
                  <a:ln>
                    <a:solidFill>
                      <a:srgbClr val="FFFFFF">
                        <a:alpha val="0"/>
                      </a:srgbClr>
                    </a:solidFill>
                  </a:ln>
                  <a:gradFill>
                    <a:gsLst>
                      <a:gs pos="79646">
                        <a:srgbClr val="505050"/>
                      </a:gs>
                      <a:gs pos="56637">
                        <a:srgbClr val="505050"/>
                      </a:gs>
                    </a:gsLst>
                    <a:lin ang="5400000" scaled="0"/>
                  </a:gradFill>
                </a:rPr>
                <a:t>Increasing data volumes</a:t>
              </a:r>
              <a:endParaRPr lang="en-US" sz="1600" kern="0" dirty="0">
                <a:ln>
                  <a:solidFill>
                    <a:srgbClr val="FFFFFF">
                      <a:alpha val="0"/>
                    </a:srgbClr>
                  </a:solidFill>
                </a:ln>
                <a:gradFill>
                  <a:gsLst>
                    <a:gs pos="79646">
                      <a:srgbClr val="505050"/>
                    </a:gs>
                    <a:gs pos="56637">
                      <a:srgbClr val="505050"/>
                    </a:gs>
                  </a:gsLst>
                  <a:lin ang="5400000" scaled="0"/>
                </a:gradFill>
              </a:endParaRPr>
            </a:p>
          </p:txBody>
        </p:sp>
        <p:grpSp>
          <p:nvGrpSpPr>
            <p:cNvPr id="236" name="Group 235"/>
            <p:cNvGrpSpPr/>
            <p:nvPr/>
          </p:nvGrpSpPr>
          <p:grpSpPr>
            <a:xfrm>
              <a:off x="2393081" y="4361895"/>
              <a:ext cx="365760" cy="370523"/>
              <a:chOff x="2393081" y="4361895"/>
              <a:chExt cx="365760" cy="370523"/>
            </a:xfrm>
          </p:grpSpPr>
          <p:sp>
            <p:nvSpPr>
              <p:cNvPr id="237" name="Oval 236"/>
              <p:cNvSpPr/>
              <p:nvPr/>
            </p:nvSpPr>
            <p:spPr>
              <a:xfrm>
                <a:off x="2393081" y="4361895"/>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238" name="TextBox 237"/>
              <p:cNvSpPr txBox="1"/>
              <p:nvPr/>
            </p:nvSpPr>
            <p:spPr>
              <a:xfrm>
                <a:off x="2393081" y="4366658"/>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1</a:t>
                </a:r>
              </a:p>
            </p:txBody>
          </p:sp>
        </p:grpSp>
      </p:grpSp>
      <p:sp>
        <p:nvSpPr>
          <p:cNvPr id="260" name="Lightning Bolt 259"/>
          <p:cNvSpPr/>
          <p:nvPr/>
        </p:nvSpPr>
        <p:spPr bwMode="auto">
          <a:xfrm rot="7027223">
            <a:off x="6126655" y="3605791"/>
            <a:ext cx="1534573" cy="1224466"/>
          </a:xfrm>
          <a:prstGeom prst="lightningBol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776927">
              <a:lnSpc>
                <a:spcPct val="90000"/>
              </a:lnSpc>
            </a:pPr>
            <a:endParaRPr lang="en-US" kern="0" dirty="0" smtClean="0">
              <a:ln>
                <a:solidFill>
                  <a:srgbClr val="FFFFFF">
                    <a:alpha val="0"/>
                  </a:srgbClr>
                </a:solidFill>
              </a:ln>
              <a:gradFill>
                <a:gsLst>
                  <a:gs pos="56637">
                    <a:srgbClr val="FFFFFF"/>
                  </a:gs>
                  <a:gs pos="11000">
                    <a:srgbClr val="FFFFFF"/>
                  </a:gs>
                </a:gsLst>
                <a:lin ang="5400000" scaled="0"/>
              </a:gradFill>
            </a:endParaRPr>
          </a:p>
        </p:txBody>
      </p:sp>
      <p:sp>
        <p:nvSpPr>
          <p:cNvPr id="272" name="Rectangle 271">
            <a:hlinkClick r:id="rId3" action="ppaction://hlinksldjump"/>
          </p:cNvPr>
          <p:cNvSpPr/>
          <p:nvPr/>
        </p:nvSpPr>
        <p:spPr bwMode="auto">
          <a:xfrm>
            <a:off x="274638" y="2957790"/>
            <a:ext cx="3203249" cy="2020824"/>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Source Systems</a:t>
            </a:r>
          </a:p>
        </p:txBody>
      </p:sp>
      <p:grpSp>
        <p:nvGrpSpPr>
          <p:cNvPr id="239" name="Group 238"/>
          <p:cNvGrpSpPr/>
          <p:nvPr/>
        </p:nvGrpSpPr>
        <p:grpSpPr>
          <a:xfrm>
            <a:off x="353724" y="3622064"/>
            <a:ext cx="3049573" cy="436702"/>
            <a:chOff x="1302113" y="2217128"/>
            <a:chExt cx="3049573" cy="436702"/>
          </a:xfrm>
        </p:grpSpPr>
        <p:sp>
          <p:nvSpPr>
            <p:cNvPr id="241" name="Freeform 240"/>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2" name="Oval 241"/>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4" name="Freeform 243"/>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5" name="Oval 244"/>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7" name="Freeform 246"/>
            <p:cNvSpPr/>
            <p:nvPr/>
          </p:nvSpPr>
          <p:spPr>
            <a:xfrm>
              <a:off x="288107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8" name="Oval 247"/>
            <p:cNvSpPr/>
            <p:nvPr/>
          </p:nvSpPr>
          <p:spPr>
            <a:xfrm>
              <a:off x="291085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0" name="Freeform 249"/>
            <p:cNvSpPr/>
            <p:nvPr/>
          </p:nvSpPr>
          <p:spPr>
            <a:xfrm>
              <a:off x="366544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1" name="Oval 250"/>
            <p:cNvSpPr/>
            <p:nvPr/>
          </p:nvSpPr>
          <p:spPr>
            <a:xfrm>
              <a:off x="369522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2" name="Freeform 251"/>
            <p:cNvSpPr/>
            <p:nvPr/>
          </p:nvSpPr>
          <p:spPr>
            <a:xfrm>
              <a:off x="1671724"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3" name="Oval 252"/>
            <p:cNvSpPr/>
            <p:nvPr/>
          </p:nvSpPr>
          <p:spPr>
            <a:xfrm>
              <a:off x="1701500"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4" name="Freeform 253"/>
            <p:cNvSpPr/>
            <p:nvPr/>
          </p:nvSpPr>
          <p:spPr>
            <a:xfrm>
              <a:off x="2447167"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5" name="Oval 254"/>
            <p:cNvSpPr/>
            <p:nvPr/>
          </p:nvSpPr>
          <p:spPr>
            <a:xfrm>
              <a:off x="2476943"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6" name="Freeform 255"/>
            <p:cNvSpPr/>
            <p:nvPr/>
          </p:nvSpPr>
          <p:spPr>
            <a:xfrm>
              <a:off x="325068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7" name="Oval 256"/>
            <p:cNvSpPr/>
            <p:nvPr/>
          </p:nvSpPr>
          <p:spPr>
            <a:xfrm>
              <a:off x="328046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8" name="Freeform 257"/>
            <p:cNvSpPr/>
            <p:nvPr/>
          </p:nvSpPr>
          <p:spPr>
            <a:xfrm>
              <a:off x="403505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9" name="Oval 258"/>
            <p:cNvSpPr/>
            <p:nvPr/>
          </p:nvSpPr>
          <p:spPr>
            <a:xfrm>
              <a:off x="406483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273" name="Group 272"/>
          <p:cNvGrpSpPr/>
          <p:nvPr/>
        </p:nvGrpSpPr>
        <p:grpSpPr>
          <a:xfrm>
            <a:off x="528347" y="3740559"/>
            <a:ext cx="2690020" cy="776548"/>
            <a:chOff x="1277547" y="2217128"/>
            <a:chExt cx="2690020" cy="776548"/>
          </a:xfrm>
        </p:grpSpPr>
        <p:sp>
          <p:nvSpPr>
            <p:cNvPr id="274" name="TextBox 273"/>
            <p:cNvSpPr txBox="1"/>
            <p:nvPr/>
          </p:nvSpPr>
          <p:spPr>
            <a:xfrm>
              <a:off x="1277547"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OLTP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75" name="Freeform 274"/>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6" name="Oval 275"/>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7" name="TextBox 276"/>
            <p:cNvSpPr txBox="1"/>
            <p:nvPr/>
          </p:nvSpPr>
          <p:spPr>
            <a:xfrm>
              <a:off x="2057539"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ERP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78" name="Freeform 277"/>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9" name="Oval 278"/>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0" name="TextBox 279"/>
            <p:cNvSpPr txBox="1"/>
            <p:nvPr/>
          </p:nvSpPr>
          <p:spPr>
            <a:xfrm>
              <a:off x="2817437" y="27967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CRM</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81" name="Freeform 280"/>
            <p:cNvSpPr/>
            <p:nvPr/>
          </p:nvSpPr>
          <p:spPr>
            <a:xfrm>
              <a:off x="284200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2" name="Oval 281"/>
            <p:cNvSpPr/>
            <p:nvPr/>
          </p:nvSpPr>
          <p:spPr>
            <a:xfrm>
              <a:off x="287177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3" name="TextBox 282"/>
            <p:cNvSpPr txBox="1"/>
            <p:nvPr/>
          </p:nvSpPr>
          <p:spPr>
            <a:xfrm>
              <a:off x="3601807" y="2796741"/>
              <a:ext cx="365760" cy="196935"/>
            </a:xfrm>
            <a:prstGeom prst="rect">
              <a:avLst/>
            </a:prstGeom>
            <a:noFill/>
          </p:spPr>
          <p:txBody>
            <a:bodyPr wrap="square" lIns="0" tIns="0" rIns="0" bIns="0" rtlCol="0">
              <a:no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LOB</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84" name="Freeform 283"/>
            <p:cNvSpPr/>
            <p:nvPr/>
          </p:nvSpPr>
          <p:spPr>
            <a:xfrm>
              <a:off x="362637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5" name="Oval 284"/>
            <p:cNvSpPr/>
            <p:nvPr/>
          </p:nvSpPr>
          <p:spPr>
            <a:xfrm>
              <a:off x="365614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107" name="Rectangle 106"/>
          <p:cNvSpPr/>
          <p:nvPr/>
        </p:nvSpPr>
        <p:spPr bwMode="auto">
          <a:xfrm>
            <a:off x="6008354" y="1508135"/>
            <a:ext cx="1051560"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5</a:t>
            </a:r>
            <a:r>
              <a:rPr lang="en-US" sz="28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0x</a:t>
            </a:r>
            <a:r>
              <a:rPr lang="en-US" sz="14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 Data growth 2010-2020</a:t>
            </a:r>
            <a:endPar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10" name="Rectangle 109"/>
          <p:cNvSpPr/>
          <p:nvPr/>
        </p:nvSpPr>
        <p:spPr bwMode="auto">
          <a:xfrm>
            <a:off x="8456703" y="1508135"/>
            <a:ext cx="1027247"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40ZB</a:t>
            </a:r>
            <a:r>
              <a:rPr lang="en-US" sz="28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 </a:t>
            </a: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Digital</a:t>
            </a:r>
            <a:r>
              <a:rPr lang="en-US" sz="14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 Universe 2020</a:t>
            </a:r>
            <a:endPar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11" name="Rectangle 110"/>
          <p:cNvSpPr/>
          <p:nvPr/>
        </p:nvSpPr>
        <p:spPr bwMode="auto">
          <a:xfrm>
            <a:off x="7084116" y="1508135"/>
            <a:ext cx="1348384"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1Trillion</a:t>
            </a:r>
            <a:r>
              <a:rPr lang="en-US" sz="28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 </a:t>
            </a: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Web</a:t>
            </a:r>
            <a:r>
              <a:rPr lang="en-US" sz="14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 pages</a:t>
            </a:r>
            <a:endPar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pic>
        <p:nvPicPr>
          <p:cNvPr id="112" name="Picture 111"/>
          <p:cNvPicPr>
            <a:picLocks noChangeAspect="1"/>
          </p:cNvPicPr>
          <p:nvPr/>
        </p:nvPicPr>
        <p:blipFill>
          <a:blip r:embed="rId6"/>
          <a:stretch>
            <a:fillRect/>
          </a:stretch>
        </p:blipFill>
        <p:spPr>
          <a:xfrm>
            <a:off x="4132591" y="919745"/>
            <a:ext cx="2091614" cy="2091614"/>
          </a:xfrm>
          <a:prstGeom prst="rect">
            <a:avLst/>
          </a:prstGeom>
        </p:spPr>
      </p:pic>
    </p:spTree>
    <p:extLst>
      <p:ext uri="{BB962C8B-B14F-4D97-AF65-F5344CB8AC3E}">
        <p14:creationId xmlns:p14="http://schemas.microsoft.com/office/powerpoint/2010/main" val="372746245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4"/>
                                        </p:tgtEl>
                                        <p:attrNameLst>
                                          <p:attrName>style.visibility</p:attrName>
                                        </p:attrNameLst>
                                      </p:cBhvr>
                                      <p:to>
                                        <p:strVal val="visible"/>
                                      </p:to>
                                    </p:set>
                                    <p:animEffect transition="in" filter="fade">
                                      <p:cBhvr>
                                        <p:cTn id="7" dur="500"/>
                                        <p:tgtEl>
                                          <p:spTgt spid="234"/>
                                        </p:tgtEl>
                                      </p:cBhvr>
                                    </p:animEffect>
                                  </p:childTnLst>
                                </p:cTn>
                              </p:par>
                              <p:par>
                                <p:cTn id="8" presetID="10" presetClass="entr" presetSubtype="0" fill="hold" nodeType="withEffect">
                                  <p:stCondLst>
                                    <p:cond delay="0"/>
                                  </p:stCondLst>
                                  <p:childTnLst>
                                    <p:set>
                                      <p:cBhvr>
                                        <p:cTn id="9" dur="1" fill="hold">
                                          <p:stCondLst>
                                            <p:cond delay="0"/>
                                          </p:stCondLst>
                                        </p:cTn>
                                        <p:tgtEl>
                                          <p:spTgt spid="239"/>
                                        </p:tgtEl>
                                        <p:attrNameLst>
                                          <p:attrName>style.visibility</p:attrName>
                                        </p:attrNameLst>
                                      </p:cBhvr>
                                      <p:to>
                                        <p:strVal val="visible"/>
                                      </p:to>
                                    </p:set>
                                    <p:animEffect transition="in" filter="fade">
                                      <p:cBhvr>
                                        <p:cTn id="10" dur="500"/>
                                        <p:tgtEl>
                                          <p:spTgt spid="23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0"/>
                                        </p:tgtEl>
                                        <p:attrNameLst>
                                          <p:attrName>style.visibility</p:attrName>
                                        </p:attrNameLst>
                                      </p:cBhvr>
                                      <p:to>
                                        <p:strVal val="visible"/>
                                      </p:to>
                                    </p:set>
                                    <p:animEffect transition="in" filter="fade">
                                      <p:cBhvr>
                                        <p:cTn id="13" dur="500"/>
                                        <p:tgtEl>
                                          <p:spTgt spid="26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7"/>
                                        </p:tgtEl>
                                        <p:attrNameLst>
                                          <p:attrName>style.visibility</p:attrName>
                                        </p:attrNameLst>
                                      </p:cBhvr>
                                      <p:to>
                                        <p:strVal val="visible"/>
                                      </p:to>
                                    </p:set>
                                    <p:animEffect transition="in" filter="fade">
                                      <p:cBhvr>
                                        <p:cTn id="16" dur="500"/>
                                        <p:tgtEl>
                                          <p:spTgt spid="10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0"/>
                                        </p:tgtEl>
                                        <p:attrNameLst>
                                          <p:attrName>style.visibility</p:attrName>
                                        </p:attrNameLst>
                                      </p:cBhvr>
                                      <p:to>
                                        <p:strVal val="visible"/>
                                      </p:to>
                                    </p:set>
                                    <p:animEffect transition="in" filter="fade">
                                      <p:cBhvr>
                                        <p:cTn id="19" dur="500"/>
                                        <p:tgtEl>
                                          <p:spTgt spid="1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1"/>
                                        </p:tgtEl>
                                        <p:attrNameLst>
                                          <p:attrName>style.visibility</p:attrName>
                                        </p:attrNameLst>
                                      </p:cBhvr>
                                      <p:to>
                                        <p:strVal val="visible"/>
                                      </p:to>
                                    </p:set>
                                    <p:animEffect transition="in" filter="fade">
                                      <p:cBhvr>
                                        <p:cTn id="22" dur="500"/>
                                        <p:tgtEl>
                                          <p:spTgt spid="111"/>
                                        </p:tgtEl>
                                      </p:cBhvr>
                                    </p:animEffect>
                                  </p:childTnLst>
                                </p:cTn>
                              </p:par>
                              <p:par>
                                <p:cTn id="23" presetID="10" presetClass="entr" presetSubtype="0" fill="hold" nodeType="withEffect">
                                  <p:stCondLst>
                                    <p:cond delay="0"/>
                                  </p:stCondLst>
                                  <p:childTnLst>
                                    <p:set>
                                      <p:cBhvr>
                                        <p:cTn id="24" dur="1" fill="hold">
                                          <p:stCondLst>
                                            <p:cond delay="0"/>
                                          </p:stCondLst>
                                        </p:cTn>
                                        <p:tgtEl>
                                          <p:spTgt spid="112"/>
                                        </p:tgtEl>
                                        <p:attrNameLst>
                                          <p:attrName>style.visibility</p:attrName>
                                        </p:attrNameLst>
                                      </p:cBhvr>
                                      <p:to>
                                        <p:strVal val="visible"/>
                                      </p:to>
                                    </p:set>
                                    <p:animEffect transition="in" filter="fade">
                                      <p:cBhvr>
                                        <p:cTn id="25"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0" grpId="0" animBg="1"/>
      <p:bldP spid="107" grpId="0" animBg="1"/>
      <p:bldP spid="110" grpId="0" animBg="1"/>
      <p:bldP spid="1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Breaking points of traditional approach</a:t>
            </a:r>
          </a:p>
        </p:txBody>
      </p:sp>
      <p:sp>
        <p:nvSpPr>
          <p:cNvPr id="210" name="Rectangle 209">
            <a:hlinkClick r:id="rId3" action="ppaction://hlinksldjump"/>
          </p:cNvPr>
          <p:cNvSpPr/>
          <p:nvPr/>
        </p:nvSpPr>
        <p:spPr bwMode="auto">
          <a:xfrm>
            <a:off x="3740887" y="2544763"/>
            <a:ext cx="8427028" cy="2460507"/>
          </a:xfrm>
          <a:prstGeom prst="rect">
            <a:avLst/>
          </a:prstGeom>
          <a:solidFill>
            <a:srgbClr val="E6E6E6"/>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37160" rIns="182880" bIns="45720" numCol="1" spcCol="0" rtlCol="0" fromWordArt="0" anchor="t" anchorCtr="0" forceAA="0" compatLnSpc="1">
            <a:prstTxWarp prst="textNoShape">
              <a:avLst/>
            </a:prstTxWarp>
            <a:noAutofit/>
          </a:bodyPr>
          <a:lstStyle/>
          <a:p>
            <a:pPr defTabSz="776927">
              <a:lnSpc>
                <a:spcPct val="90000"/>
              </a:lnSpc>
              <a:defRPr/>
            </a:pPr>
            <a:endParaRPr lang="en-US" sz="1400" kern="0" dirty="0" smtClean="0">
              <a:ln>
                <a:solidFill>
                  <a:srgbClr val="FFFFFF">
                    <a:alpha val="0"/>
                  </a:srgbClr>
                </a:solidFill>
              </a:ln>
              <a:gradFill>
                <a:gsLst>
                  <a:gs pos="85841">
                    <a:srgbClr val="000000"/>
                  </a:gs>
                  <a:gs pos="0">
                    <a:srgbClr val="000000"/>
                  </a:gs>
                </a:gsLst>
                <a:lin ang="5400000" scaled="0"/>
              </a:gradFill>
              <a:latin typeface="Segoe UI Light"/>
            </a:endParaRPr>
          </a:p>
        </p:txBody>
      </p:sp>
      <p:sp>
        <p:nvSpPr>
          <p:cNvPr id="211" name="Rectangle 210">
            <a:hlinkClick r:id="rId3" action="ppaction://hlinksldjump"/>
          </p:cNvPr>
          <p:cNvSpPr/>
          <p:nvPr/>
        </p:nvSpPr>
        <p:spPr bwMode="auto">
          <a:xfrm>
            <a:off x="9186642" y="2764604"/>
            <a:ext cx="2771780" cy="2020824"/>
          </a:xfrm>
          <a:prstGeom prst="rect">
            <a:avLst/>
          </a:prstGeom>
          <a:solidFill>
            <a:schemeClr val="accent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BI &amp; analytics</a:t>
            </a:r>
          </a:p>
        </p:txBody>
      </p:sp>
      <p:sp>
        <p:nvSpPr>
          <p:cNvPr id="212" name="Rectangle 211">
            <a:hlinkClick r:id="rId3" action="ppaction://hlinksldjump"/>
          </p:cNvPr>
          <p:cNvSpPr/>
          <p:nvPr/>
        </p:nvSpPr>
        <p:spPr bwMode="auto">
          <a:xfrm>
            <a:off x="5974947" y="2764604"/>
            <a:ext cx="2771780" cy="2020824"/>
          </a:xfrm>
          <a:prstGeom prst="rec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Data warehouse</a:t>
            </a:r>
          </a:p>
        </p:txBody>
      </p:sp>
      <p:sp>
        <p:nvSpPr>
          <p:cNvPr id="213" name="Rectangle 212">
            <a:hlinkClick r:id="rId3" action="ppaction://hlinksldjump"/>
          </p:cNvPr>
          <p:cNvSpPr/>
          <p:nvPr/>
        </p:nvSpPr>
        <p:spPr bwMode="auto">
          <a:xfrm>
            <a:off x="3923879" y="2764604"/>
            <a:ext cx="1611154" cy="2020824"/>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smtClean="0">
                <a:ln>
                  <a:solidFill>
                    <a:srgbClr val="FFFFFF">
                      <a:alpha val="0"/>
                    </a:srgbClr>
                  </a:solidFill>
                </a:ln>
                <a:gradFill>
                  <a:gsLst>
                    <a:gs pos="56637">
                      <a:srgbClr val="FFFFFF"/>
                    </a:gs>
                    <a:gs pos="11000">
                      <a:srgbClr val="FFFFFF"/>
                    </a:gs>
                  </a:gsLst>
                  <a:lin ang="5400000" scaled="0"/>
                </a:gradFill>
              </a:rPr>
              <a:t>ETL</a:t>
            </a:r>
            <a:endParaRPr lang="en-US" kern="0" dirty="0" smtClean="0">
              <a:ln>
                <a:solidFill>
                  <a:srgbClr val="FFFFFF">
                    <a:alpha val="0"/>
                  </a:srgbClr>
                </a:solidFill>
              </a:ln>
              <a:gradFill>
                <a:gsLst>
                  <a:gs pos="56637">
                    <a:srgbClr val="FFFFFF"/>
                  </a:gs>
                  <a:gs pos="11000">
                    <a:srgbClr val="FFFFFF"/>
                  </a:gs>
                </a:gsLst>
                <a:lin ang="5400000" scaled="0"/>
              </a:gradFill>
            </a:endParaRPr>
          </a:p>
        </p:txBody>
      </p:sp>
      <p:sp>
        <p:nvSpPr>
          <p:cNvPr id="214" name="TextBox 213"/>
          <p:cNvSpPr txBox="1"/>
          <p:nvPr/>
        </p:nvSpPr>
        <p:spPr>
          <a:xfrm>
            <a:off x="9535615" y="4189397"/>
            <a:ext cx="88171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Dashboards</a:t>
            </a:r>
          </a:p>
        </p:txBody>
      </p:sp>
      <p:sp>
        <p:nvSpPr>
          <p:cNvPr id="215" name="TextBox 214"/>
          <p:cNvSpPr txBox="1"/>
          <p:nvPr/>
        </p:nvSpPr>
        <p:spPr>
          <a:xfrm>
            <a:off x="10766301" y="4189397"/>
            <a:ext cx="74380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Reporting</a:t>
            </a:r>
          </a:p>
        </p:txBody>
      </p:sp>
      <p:pic>
        <p:nvPicPr>
          <p:cNvPr id="216" name="Picture 2" descr="\\MAGNUM\Projects\Microsoft\Cloud Power FY12\Design\ICONS_PNG\Pie.png"/>
          <p:cNvPicPr>
            <a:picLocks noChangeAspect="1" noChangeArrowheads="1"/>
          </p:cNvPicPr>
          <p:nvPr/>
        </p:nvPicPr>
        <p:blipFill rotWithShape="1">
          <a:blip r:embed="rId4" cstate="print">
            <a:lum bright="100000"/>
          </a:blip>
          <a:srcRect l="7278" t="7278" r="7278" b="7278"/>
          <a:stretch/>
        </p:blipFill>
        <p:spPr bwMode="auto">
          <a:xfrm>
            <a:off x="9597655" y="3385418"/>
            <a:ext cx="759284" cy="706546"/>
          </a:xfrm>
          <a:prstGeom prst="rect">
            <a:avLst/>
          </a:prstGeom>
          <a:noFill/>
          <a:ln w="15875">
            <a:noFill/>
          </a:ln>
        </p:spPr>
      </p:pic>
      <p:sp>
        <p:nvSpPr>
          <p:cNvPr id="217" name="Freeform 6"/>
          <p:cNvSpPr>
            <a:spLocks noChangeAspect="1" noEditPoints="1"/>
          </p:cNvSpPr>
          <p:nvPr/>
        </p:nvSpPr>
        <p:spPr bwMode="black">
          <a:xfrm>
            <a:off x="10856205" y="3402028"/>
            <a:ext cx="565646" cy="673326"/>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18" name="Right Arrow 217"/>
          <p:cNvSpPr/>
          <p:nvPr/>
        </p:nvSpPr>
        <p:spPr bwMode="auto">
          <a:xfrm>
            <a:off x="3475654" y="3611872"/>
            <a:ext cx="434161"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grpSp>
        <p:nvGrpSpPr>
          <p:cNvPr id="219" name="Group 218"/>
          <p:cNvGrpSpPr/>
          <p:nvPr/>
        </p:nvGrpSpPr>
        <p:grpSpPr>
          <a:xfrm>
            <a:off x="4366213" y="3373027"/>
            <a:ext cx="731272" cy="1180771"/>
            <a:chOff x="1654067" y="3061822"/>
            <a:chExt cx="316629" cy="432723"/>
          </a:xfrm>
        </p:grpSpPr>
        <p:sp>
          <p:nvSpPr>
            <p:cNvPr id="220" name="Freeform 219"/>
            <p:cNvSpPr/>
            <p:nvPr/>
          </p:nvSpPr>
          <p:spPr>
            <a:xfrm>
              <a:off x="1654067" y="3061822"/>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gradFill>
                    <a:gsLst>
                      <a:gs pos="0">
                        <a:srgbClr val="000000"/>
                      </a:gs>
                      <a:gs pos="100000">
                        <a:srgbClr val="000000"/>
                      </a:gs>
                    </a:gsLst>
                    <a:lin ang="5400000" scaled="1"/>
                  </a:gradFill>
                </a:rPr>
                <a:t>Staging</a:t>
              </a:r>
              <a:endParaRPr lang="en-US" sz="1200" dirty="0">
                <a:gradFill>
                  <a:gsLst>
                    <a:gs pos="0">
                      <a:srgbClr val="000000"/>
                    </a:gs>
                    <a:gs pos="100000">
                      <a:srgbClr val="000000"/>
                    </a:gs>
                  </a:gsLst>
                  <a:lin ang="5400000" scaled="1"/>
                </a:gradFill>
              </a:endParaRPr>
            </a:p>
          </p:txBody>
        </p:sp>
        <p:sp>
          <p:nvSpPr>
            <p:cNvPr id="221" name="Oval 220"/>
            <p:cNvSpPr/>
            <p:nvPr/>
          </p:nvSpPr>
          <p:spPr>
            <a:xfrm>
              <a:off x="1683843" y="3075398"/>
              <a:ext cx="257076" cy="860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222" name="Right Arrow 221"/>
          <p:cNvSpPr/>
          <p:nvPr/>
        </p:nvSpPr>
        <p:spPr bwMode="auto">
          <a:xfrm>
            <a:off x="5535534" y="3611872"/>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pic>
        <p:nvPicPr>
          <p:cNvPr id="223" name="Picture 222"/>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166610"/>
            <a:ext cx="448110" cy="414502"/>
          </a:xfrm>
          <a:prstGeom prst="rect">
            <a:avLst/>
          </a:prstGeom>
          <a:solidFill>
            <a:srgbClr val="68217A"/>
          </a:solidFill>
        </p:spPr>
      </p:pic>
      <p:pic>
        <p:nvPicPr>
          <p:cNvPr id="224" name="Picture 223"/>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689920"/>
            <a:ext cx="448110" cy="414502"/>
          </a:xfrm>
          <a:prstGeom prst="rect">
            <a:avLst/>
          </a:prstGeom>
          <a:solidFill>
            <a:srgbClr val="68217A"/>
          </a:solidFill>
        </p:spPr>
      </p:pic>
      <p:pic>
        <p:nvPicPr>
          <p:cNvPr id="225" name="Picture 224"/>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4230548"/>
            <a:ext cx="448110" cy="414502"/>
          </a:xfrm>
          <a:prstGeom prst="rect">
            <a:avLst/>
          </a:prstGeom>
          <a:solidFill>
            <a:srgbClr val="68217A"/>
          </a:solidFill>
        </p:spPr>
      </p:pic>
      <p:sp>
        <p:nvSpPr>
          <p:cNvPr id="226" name="Right Arrow 225"/>
          <p:cNvSpPr/>
          <p:nvPr/>
        </p:nvSpPr>
        <p:spPr bwMode="auto">
          <a:xfrm>
            <a:off x="8747228" y="3611872"/>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sp>
        <p:nvSpPr>
          <p:cNvPr id="227" name="Curved Down Arrow 226"/>
          <p:cNvSpPr/>
          <p:nvPr/>
        </p:nvSpPr>
        <p:spPr bwMode="auto">
          <a:xfrm>
            <a:off x="4504830" y="3056044"/>
            <a:ext cx="534208" cy="316777"/>
          </a:xfrm>
          <a:prstGeom prst="curvedDown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cxnSp>
        <p:nvCxnSpPr>
          <p:cNvPr id="228" name="Straight Arrow Connector 227"/>
          <p:cNvCxnSpPr/>
          <p:nvPr/>
        </p:nvCxnSpPr>
        <p:spPr>
          <a:xfrm flipV="1">
            <a:off x="7493066" y="3339137"/>
            <a:ext cx="492378" cy="556806"/>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9" name="Straight Arrow Connector 228"/>
          <p:cNvCxnSpPr>
            <a:endCxn id="225" idx="1"/>
          </p:cNvCxnSpPr>
          <p:nvPr/>
        </p:nvCxnSpPr>
        <p:spPr>
          <a:xfrm>
            <a:off x="7492992" y="3890112"/>
            <a:ext cx="515602" cy="547687"/>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0" name="Straight Arrow Connector 229"/>
          <p:cNvCxnSpPr>
            <a:endCxn id="224" idx="1"/>
          </p:cNvCxnSpPr>
          <p:nvPr/>
        </p:nvCxnSpPr>
        <p:spPr>
          <a:xfrm>
            <a:off x="7504185" y="3895943"/>
            <a:ext cx="504409" cy="1228"/>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1" name="Group 230"/>
          <p:cNvGrpSpPr/>
          <p:nvPr/>
        </p:nvGrpSpPr>
        <p:grpSpPr>
          <a:xfrm>
            <a:off x="6269382" y="3356027"/>
            <a:ext cx="1234803" cy="1147763"/>
            <a:chOff x="1729819" y="2834923"/>
            <a:chExt cx="316629" cy="432723"/>
          </a:xfrm>
        </p:grpSpPr>
        <p:sp>
          <p:nvSpPr>
            <p:cNvPr id="232" name="Freeform 231"/>
            <p:cNvSpPr/>
            <p:nvPr/>
          </p:nvSpPr>
          <p:spPr>
            <a:xfrm>
              <a:off x="1729819" y="2834923"/>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33" name="Oval 232"/>
            <p:cNvSpPr/>
            <p:nvPr/>
          </p:nvSpPr>
          <p:spPr>
            <a:xfrm>
              <a:off x="1758170" y="2852266"/>
              <a:ext cx="257076" cy="860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234" name="Group 233"/>
          <p:cNvGrpSpPr/>
          <p:nvPr/>
        </p:nvGrpSpPr>
        <p:grpSpPr>
          <a:xfrm>
            <a:off x="3681825" y="1785919"/>
            <a:ext cx="2975728" cy="921151"/>
            <a:chOff x="2269714" y="4361895"/>
            <a:chExt cx="2975728" cy="921151"/>
          </a:xfrm>
        </p:grpSpPr>
        <p:sp>
          <p:nvSpPr>
            <p:cNvPr id="235" name="Rectangle 234"/>
            <p:cNvSpPr/>
            <p:nvPr/>
          </p:nvSpPr>
          <p:spPr bwMode="auto">
            <a:xfrm>
              <a:off x="2269714" y="4675193"/>
              <a:ext cx="2975728" cy="60785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smtClean="0">
                  <a:ln>
                    <a:solidFill>
                      <a:srgbClr val="FFFFFF">
                        <a:alpha val="0"/>
                      </a:srgbClr>
                    </a:solidFill>
                  </a:ln>
                  <a:gradFill>
                    <a:gsLst>
                      <a:gs pos="79646">
                        <a:srgbClr val="505050"/>
                      </a:gs>
                      <a:gs pos="56637">
                        <a:srgbClr val="505050"/>
                      </a:gs>
                    </a:gsLst>
                    <a:lin ang="5400000" scaled="0"/>
                  </a:gradFill>
                </a:rPr>
                <a:t>Increasing data volumes</a:t>
              </a:r>
              <a:endParaRPr lang="en-US" sz="1600" kern="0" dirty="0">
                <a:ln>
                  <a:solidFill>
                    <a:srgbClr val="FFFFFF">
                      <a:alpha val="0"/>
                    </a:srgbClr>
                  </a:solidFill>
                </a:ln>
                <a:gradFill>
                  <a:gsLst>
                    <a:gs pos="79646">
                      <a:srgbClr val="505050"/>
                    </a:gs>
                    <a:gs pos="56637">
                      <a:srgbClr val="505050"/>
                    </a:gs>
                  </a:gsLst>
                  <a:lin ang="5400000" scaled="0"/>
                </a:gradFill>
              </a:endParaRPr>
            </a:p>
          </p:txBody>
        </p:sp>
        <p:grpSp>
          <p:nvGrpSpPr>
            <p:cNvPr id="236" name="Group 235"/>
            <p:cNvGrpSpPr/>
            <p:nvPr/>
          </p:nvGrpSpPr>
          <p:grpSpPr>
            <a:xfrm>
              <a:off x="2393081" y="4361895"/>
              <a:ext cx="365760" cy="370523"/>
              <a:chOff x="2393081" y="4361895"/>
              <a:chExt cx="365760" cy="370523"/>
            </a:xfrm>
          </p:grpSpPr>
          <p:sp>
            <p:nvSpPr>
              <p:cNvPr id="237" name="Oval 236"/>
              <p:cNvSpPr/>
              <p:nvPr/>
            </p:nvSpPr>
            <p:spPr>
              <a:xfrm>
                <a:off x="2393081" y="4361895"/>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238" name="TextBox 237"/>
              <p:cNvSpPr txBox="1"/>
              <p:nvPr/>
            </p:nvSpPr>
            <p:spPr>
              <a:xfrm>
                <a:off x="2393081" y="4366658"/>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1</a:t>
                </a:r>
              </a:p>
            </p:txBody>
          </p:sp>
        </p:grpSp>
      </p:grpSp>
      <p:sp>
        <p:nvSpPr>
          <p:cNvPr id="260" name="Lightning Bolt 259"/>
          <p:cNvSpPr/>
          <p:nvPr/>
        </p:nvSpPr>
        <p:spPr bwMode="auto">
          <a:xfrm rot="7027223">
            <a:off x="6126655" y="3414063"/>
            <a:ext cx="1534573" cy="1224466"/>
          </a:xfrm>
          <a:prstGeom prst="lightningBol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776927">
              <a:lnSpc>
                <a:spcPct val="90000"/>
              </a:lnSpc>
            </a:pPr>
            <a:endParaRPr lang="en-US" kern="0" dirty="0" smtClean="0">
              <a:ln>
                <a:solidFill>
                  <a:srgbClr val="FFFFFF">
                    <a:alpha val="0"/>
                  </a:srgbClr>
                </a:solidFill>
              </a:ln>
              <a:gradFill>
                <a:gsLst>
                  <a:gs pos="56637">
                    <a:srgbClr val="FFFFFF"/>
                  </a:gs>
                  <a:gs pos="11000">
                    <a:srgbClr val="FFFFFF"/>
                  </a:gs>
                </a:gsLst>
                <a:lin ang="5400000" scaled="0"/>
              </a:gradFill>
            </a:endParaRPr>
          </a:p>
        </p:txBody>
      </p:sp>
      <p:sp>
        <p:nvSpPr>
          <p:cNvPr id="272" name="Rectangle 271">
            <a:hlinkClick r:id="rId3" action="ppaction://hlinksldjump"/>
          </p:cNvPr>
          <p:cNvSpPr/>
          <p:nvPr/>
        </p:nvSpPr>
        <p:spPr bwMode="auto">
          <a:xfrm>
            <a:off x="274638" y="2766062"/>
            <a:ext cx="3203249" cy="2020824"/>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Source Systems</a:t>
            </a:r>
          </a:p>
        </p:txBody>
      </p:sp>
      <p:grpSp>
        <p:nvGrpSpPr>
          <p:cNvPr id="239" name="Group 238"/>
          <p:cNvGrpSpPr/>
          <p:nvPr/>
        </p:nvGrpSpPr>
        <p:grpSpPr>
          <a:xfrm>
            <a:off x="353724" y="3430336"/>
            <a:ext cx="3049573" cy="436702"/>
            <a:chOff x="1302113" y="2217128"/>
            <a:chExt cx="3049573" cy="436702"/>
          </a:xfrm>
        </p:grpSpPr>
        <p:sp>
          <p:nvSpPr>
            <p:cNvPr id="241" name="Freeform 240"/>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2" name="Oval 241"/>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4" name="Freeform 243"/>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5" name="Oval 244"/>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7" name="Freeform 246"/>
            <p:cNvSpPr/>
            <p:nvPr/>
          </p:nvSpPr>
          <p:spPr>
            <a:xfrm>
              <a:off x="288107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8" name="Oval 247"/>
            <p:cNvSpPr/>
            <p:nvPr/>
          </p:nvSpPr>
          <p:spPr>
            <a:xfrm>
              <a:off x="291085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0" name="Freeform 249"/>
            <p:cNvSpPr/>
            <p:nvPr/>
          </p:nvSpPr>
          <p:spPr>
            <a:xfrm>
              <a:off x="366544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1" name="Oval 250"/>
            <p:cNvSpPr/>
            <p:nvPr/>
          </p:nvSpPr>
          <p:spPr>
            <a:xfrm>
              <a:off x="369522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2" name="Freeform 251"/>
            <p:cNvSpPr/>
            <p:nvPr/>
          </p:nvSpPr>
          <p:spPr>
            <a:xfrm>
              <a:off x="1671724"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3" name="Oval 252"/>
            <p:cNvSpPr/>
            <p:nvPr/>
          </p:nvSpPr>
          <p:spPr>
            <a:xfrm>
              <a:off x="1701500"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4" name="Freeform 253"/>
            <p:cNvSpPr/>
            <p:nvPr/>
          </p:nvSpPr>
          <p:spPr>
            <a:xfrm>
              <a:off x="2447167"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5" name="Oval 254"/>
            <p:cNvSpPr/>
            <p:nvPr/>
          </p:nvSpPr>
          <p:spPr>
            <a:xfrm>
              <a:off x="2476943"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6" name="Freeform 255"/>
            <p:cNvSpPr/>
            <p:nvPr/>
          </p:nvSpPr>
          <p:spPr>
            <a:xfrm>
              <a:off x="325068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7" name="Oval 256"/>
            <p:cNvSpPr/>
            <p:nvPr/>
          </p:nvSpPr>
          <p:spPr>
            <a:xfrm>
              <a:off x="328046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8" name="Freeform 257"/>
            <p:cNvSpPr/>
            <p:nvPr/>
          </p:nvSpPr>
          <p:spPr>
            <a:xfrm>
              <a:off x="403505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9" name="Oval 258"/>
            <p:cNvSpPr/>
            <p:nvPr/>
          </p:nvSpPr>
          <p:spPr>
            <a:xfrm>
              <a:off x="406483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273" name="Group 272"/>
          <p:cNvGrpSpPr/>
          <p:nvPr/>
        </p:nvGrpSpPr>
        <p:grpSpPr>
          <a:xfrm>
            <a:off x="528347" y="3548831"/>
            <a:ext cx="2690020" cy="776548"/>
            <a:chOff x="1277547" y="2217128"/>
            <a:chExt cx="2690020" cy="776548"/>
          </a:xfrm>
        </p:grpSpPr>
        <p:sp>
          <p:nvSpPr>
            <p:cNvPr id="274" name="TextBox 273"/>
            <p:cNvSpPr txBox="1"/>
            <p:nvPr/>
          </p:nvSpPr>
          <p:spPr>
            <a:xfrm>
              <a:off x="1277547"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OLTP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75" name="Freeform 274"/>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6" name="Oval 275"/>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7" name="TextBox 276"/>
            <p:cNvSpPr txBox="1"/>
            <p:nvPr/>
          </p:nvSpPr>
          <p:spPr>
            <a:xfrm>
              <a:off x="2057539"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ERP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78" name="Freeform 277"/>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9" name="Oval 278"/>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0" name="TextBox 279"/>
            <p:cNvSpPr txBox="1"/>
            <p:nvPr/>
          </p:nvSpPr>
          <p:spPr>
            <a:xfrm>
              <a:off x="2817437" y="27967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CRM</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81" name="Freeform 280"/>
            <p:cNvSpPr/>
            <p:nvPr/>
          </p:nvSpPr>
          <p:spPr>
            <a:xfrm>
              <a:off x="284200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2" name="Oval 281"/>
            <p:cNvSpPr/>
            <p:nvPr/>
          </p:nvSpPr>
          <p:spPr>
            <a:xfrm>
              <a:off x="287177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3" name="TextBox 282"/>
            <p:cNvSpPr txBox="1"/>
            <p:nvPr/>
          </p:nvSpPr>
          <p:spPr>
            <a:xfrm>
              <a:off x="3601807" y="2796741"/>
              <a:ext cx="365760" cy="196935"/>
            </a:xfrm>
            <a:prstGeom prst="rect">
              <a:avLst/>
            </a:prstGeom>
            <a:noFill/>
          </p:spPr>
          <p:txBody>
            <a:bodyPr wrap="square" lIns="0" tIns="0" rIns="0" bIns="0" rtlCol="0">
              <a:no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LOB</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84" name="Freeform 283"/>
            <p:cNvSpPr/>
            <p:nvPr/>
          </p:nvSpPr>
          <p:spPr>
            <a:xfrm>
              <a:off x="362637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5" name="Oval 284"/>
            <p:cNvSpPr/>
            <p:nvPr/>
          </p:nvSpPr>
          <p:spPr>
            <a:xfrm>
              <a:off x="365614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107" name="Rectangle 106"/>
          <p:cNvSpPr/>
          <p:nvPr/>
        </p:nvSpPr>
        <p:spPr bwMode="auto">
          <a:xfrm>
            <a:off x="6008354" y="1316407"/>
            <a:ext cx="1051560"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a:gradFill>
                  <a:gsLst>
                    <a:gs pos="0">
                      <a:srgbClr val="FFFFFF"/>
                    </a:gs>
                    <a:gs pos="100000">
                      <a:srgbClr val="FFFFFF"/>
                    </a:gs>
                  </a:gsLst>
                  <a:lin ang="5400000" scaled="0"/>
                </a:gradFill>
                <a:latin typeface="Segoe UI" pitchFamily="34" charset="0"/>
                <a:ea typeface="Segoe UI" pitchFamily="34" charset="0"/>
                <a:cs typeface="Segoe UI" pitchFamily="34" charset="0"/>
              </a:rPr>
              <a:t>204M</a:t>
            </a:r>
          </a:p>
          <a:p>
            <a:pPr defTabSz="913477">
              <a:lnSpc>
                <a:spcPct val="90000"/>
              </a:lnSpc>
              <a:defRPr/>
            </a:pP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Emails sent every minute</a:t>
            </a:r>
          </a:p>
        </p:txBody>
      </p:sp>
      <p:sp>
        <p:nvSpPr>
          <p:cNvPr id="110" name="Rectangle 109"/>
          <p:cNvSpPr/>
          <p:nvPr/>
        </p:nvSpPr>
        <p:spPr bwMode="auto">
          <a:xfrm>
            <a:off x="8373611" y="1316407"/>
            <a:ext cx="1110340"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340M</a:t>
            </a:r>
            <a:endParaRPr lang="en-US" sz="48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endParaRPr>
          </a:p>
          <a:p>
            <a:pPr defTabSz="913477">
              <a:lnSpc>
                <a:spcPct val="90000"/>
              </a:lnSpc>
              <a:defRPr/>
            </a:pP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Tweets sent every day</a:t>
            </a:r>
          </a:p>
        </p:txBody>
      </p:sp>
      <p:sp>
        <p:nvSpPr>
          <p:cNvPr id="111" name="Rectangle 110"/>
          <p:cNvSpPr/>
          <p:nvPr/>
        </p:nvSpPr>
        <p:spPr bwMode="auto">
          <a:xfrm>
            <a:off x="7084117" y="1316407"/>
            <a:ext cx="1265292"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231B</a:t>
            </a:r>
            <a:endParaRPr lang="en-US" sz="48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endParaRPr>
          </a:p>
          <a:p>
            <a:pPr defTabSz="913477">
              <a:lnSpc>
                <a:spcPct val="90000"/>
              </a:lnSpc>
              <a:defRPr/>
            </a:pP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US Ecommerce  </a:t>
            </a:r>
            <a:r>
              <a:rPr lang="en-US" sz="14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
            </a:r>
            <a:br>
              <a:rPr lang="en-US" sz="14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br>
            <a:r>
              <a:rPr lang="en-US" sz="14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in </a:t>
            </a: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2012</a:t>
            </a:r>
          </a:p>
        </p:txBody>
      </p:sp>
      <p:pic>
        <p:nvPicPr>
          <p:cNvPr id="112" name="Picture 111"/>
          <p:cNvPicPr>
            <a:picLocks noChangeAspect="1"/>
          </p:cNvPicPr>
          <p:nvPr/>
        </p:nvPicPr>
        <p:blipFill>
          <a:blip r:embed="rId6"/>
          <a:stretch>
            <a:fillRect/>
          </a:stretch>
        </p:blipFill>
        <p:spPr>
          <a:xfrm>
            <a:off x="4132591" y="683772"/>
            <a:ext cx="2091614" cy="2091614"/>
          </a:xfrm>
          <a:prstGeom prst="rect">
            <a:avLst/>
          </a:prstGeom>
        </p:spPr>
      </p:pic>
      <p:grpSp>
        <p:nvGrpSpPr>
          <p:cNvPr id="73" name="Group 72"/>
          <p:cNvGrpSpPr/>
          <p:nvPr/>
        </p:nvGrpSpPr>
        <p:grpSpPr>
          <a:xfrm>
            <a:off x="9562753" y="1785919"/>
            <a:ext cx="2765434" cy="830380"/>
            <a:chOff x="9181924" y="1785919"/>
            <a:chExt cx="2765434" cy="830380"/>
          </a:xfrm>
        </p:grpSpPr>
        <p:grpSp>
          <p:nvGrpSpPr>
            <p:cNvPr id="74" name="Group 73"/>
            <p:cNvGrpSpPr/>
            <p:nvPr/>
          </p:nvGrpSpPr>
          <p:grpSpPr>
            <a:xfrm>
              <a:off x="9181924" y="1833664"/>
              <a:ext cx="843937" cy="631099"/>
              <a:chOff x="9523115" y="2546730"/>
              <a:chExt cx="749631" cy="603503"/>
            </a:xfrm>
            <a:solidFill>
              <a:schemeClr val="bg2">
                <a:lumMod val="90000"/>
              </a:schemeClr>
            </a:solidFill>
          </p:grpSpPr>
          <p:sp>
            <p:nvSpPr>
              <p:cNvPr id="80" name="Freeform 57"/>
              <p:cNvSpPr>
                <a:spLocks/>
              </p:cNvSpPr>
              <p:nvPr/>
            </p:nvSpPr>
            <p:spPr bwMode="auto">
              <a:xfrm>
                <a:off x="9990721" y="2546730"/>
                <a:ext cx="282025" cy="518749"/>
              </a:xfrm>
              <a:custGeom>
                <a:avLst/>
                <a:gdLst>
                  <a:gd name="T0" fmla="*/ 146 w 150"/>
                  <a:gd name="T1" fmla="*/ 130 h 275"/>
                  <a:gd name="T2" fmla="*/ 98 w 150"/>
                  <a:gd name="T3" fmla="*/ 105 h 275"/>
                  <a:gd name="T4" fmla="*/ 98 w 150"/>
                  <a:gd name="T5" fmla="*/ 88 h 275"/>
                  <a:gd name="T6" fmla="*/ 105 w 150"/>
                  <a:gd name="T7" fmla="*/ 75 h 275"/>
                  <a:gd name="T8" fmla="*/ 111 w 150"/>
                  <a:gd name="T9" fmla="*/ 67 h 275"/>
                  <a:gd name="T10" fmla="*/ 113 w 150"/>
                  <a:gd name="T11" fmla="*/ 54 h 275"/>
                  <a:gd name="T12" fmla="*/ 109 w 150"/>
                  <a:gd name="T13" fmla="*/ 46 h 275"/>
                  <a:gd name="T14" fmla="*/ 70 w 150"/>
                  <a:gd name="T15" fmla="*/ 0 h 275"/>
                  <a:gd name="T16" fmla="*/ 32 w 150"/>
                  <a:gd name="T17" fmla="*/ 46 h 275"/>
                  <a:gd name="T18" fmla="*/ 28 w 150"/>
                  <a:gd name="T19" fmla="*/ 54 h 275"/>
                  <a:gd name="T20" fmla="*/ 30 w 150"/>
                  <a:gd name="T21" fmla="*/ 67 h 275"/>
                  <a:gd name="T22" fmla="*/ 36 w 150"/>
                  <a:gd name="T23" fmla="*/ 75 h 275"/>
                  <a:gd name="T24" fmla="*/ 43 w 150"/>
                  <a:gd name="T25" fmla="*/ 88 h 275"/>
                  <a:gd name="T26" fmla="*/ 43 w 150"/>
                  <a:gd name="T27" fmla="*/ 105 h 275"/>
                  <a:gd name="T28" fmla="*/ 0 w 150"/>
                  <a:gd name="T29" fmla="*/ 124 h 275"/>
                  <a:gd name="T30" fmla="*/ 22 w 150"/>
                  <a:gd name="T31" fmla="*/ 133 h 275"/>
                  <a:gd name="T32" fmla="*/ 50 w 150"/>
                  <a:gd name="T33" fmla="*/ 159 h 275"/>
                  <a:gd name="T34" fmla="*/ 51 w 150"/>
                  <a:gd name="T35" fmla="*/ 275 h 275"/>
                  <a:gd name="T36" fmla="*/ 70 w 150"/>
                  <a:gd name="T37" fmla="*/ 275 h 275"/>
                  <a:gd name="T38" fmla="*/ 146 w 150"/>
                  <a:gd name="T39" fmla="*/ 249 h 275"/>
                  <a:gd name="T40" fmla="*/ 146 w 150"/>
                  <a:gd name="T41" fmla="*/ 13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0" h="275">
                    <a:moveTo>
                      <a:pt x="146" y="130"/>
                    </a:moveTo>
                    <a:cubicBezTo>
                      <a:pt x="145" y="123"/>
                      <a:pt x="116" y="110"/>
                      <a:pt x="98" y="105"/>
                    </a:cubicBezTo>
                    <a:cubicBezTo>
                      <a:pt x="98" y="88"/>
                      <a:pt x="98" y="88"/>
                      <a:pt x="98" y="88"/>
                    </a:cubicBezTo>
                    <a:cubicBezTo>
                      <a:pt x="101" y="84"/>
                      <a:pt x="103" y="80"/>
                      <a:pt x="105" y="75"/>
                    </a:cubicBezTo>
                    <a:cubicBezTo>
                      <a:pt x="108" y="74"/>
                      <a:pt x="111" y="71"/>
                      <a:pt x="111" y="67"/>
                    </a:cubicBezTo>
                    <a:cubicBezTo>
                      <a:pt x="113" y="54"/>
                      <a:pt x="113" y="54"/>
                      <a:pt x="113" y="54"/>
                    </a:cubicBezTo>
                    <a:cubicBezTo>
                      <a:pt x="113" y="51"/>
                      <a:pt x="112" y="47"/>
                      <a:pt x="109" y="46"/>
                    </a:cubicBezTo>
                    <a:cubicBezTo>
                      <a:pt x="108" y="17"/>
                      <a:pt x="99" y="0"/>
                      <a:pt x="70" y="0"/>
                    </a:cubicBezTo>
                    <a:cubicBezTo>
                      <a:pt x="42" y="0"/>
                      <a:pt x="32" y="17"/>
                      <a:pt x="32" y="46"/>
                    </a:cubicBezTo>
                    <a:cubicBezTo>
                      <a:pt x="29" y="47"/>
                      <a:pt x="28" y="51"/>
                      <a:pt x="28" y="54"/>
                    </a:cubicBezTo>
                    <a:cubicBezTo>
                      <a:pt x="30" y="67"/>
                      <a:pt x="30" y="67"/>
                      <a:pt x="30" y="67"/>
                    </a:cubicBezTo>
                    <a:cubicBezTo>
                      <a:pt x="30" y="71"/>
                      <a:pt x="33" y="74"/>
                      <a:pt x="36" y="75"/>
                    </a:cubicBezTo>
                    <a:cubicBezTo>
                      <a:pt x="38" y="80"/>
                      <a:pt x="40" y="84"/>
                      <a:pt x="43" y="88"/>
                    </a:cubicBezTo>
                    <a:cubicBezTo>
                      <a:pt x="43" y="105"/>
                      <a:pt x="43" y="105"/>
                      <a:pt x="43" y="105"/>
                    </a:cubicBezTo>
                    <a:cubicBezTo>
                      <a:pt x="29" y="109"/>
                      <a:pt x="9" y="117"/>
                      <a:pt x="0" y="124"/>
                    </a:cubicBezTo>
                    <a:cubicBezTo>
                      <a:pt x="7" y="126"/>
                      <a:pt x="15" y="129"/>
                      <a:pt x="22" y="133"/>
                    </a:cubicBezTo>
                    <a:cubicBezTo>
                      <a:pt x="40" y="142"/>
                      <a:pt x="48" y="149"/>
                      <a:pt x="50" y="159"/>
                    </a:cubicBezTo>
                    <a:cubicBezTo>
                      <a:pt x="52" y="174"/>
                      <a:pt x="54" y="228"/>
                      <a:pt x="51" y="275"/>
                    </a:cubicBezTo>
                    <a:cubicBezTo>
                      <a:pt x="57" y="275"/>
                      <a:pt x="64" y="275"/>
                      <a:pt x="70" y="275"/>
                    </a:cubicBezTo>
                    <a:cubicBezTo>
                      <a:pt x="110" y="275"/>
                      <a:pt x="144" y="270"/>
                      <a:pt x="146" y="249"/>
                    </a:cubicBezTo>
                    <a:cubicBezTo>
                      <a:pt x="150" y="203"/>
                      <a:pt x="148" y="144"/>
                      <a:pt x="146" y="130"/>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sp>
            <p:nvSpPr>
              <p:cNvPr id="81" name="Freeform 58"/>
              <p:cNvSpPr>
                <a:spLocks/>
              </p:cNvSpPr>
              <p:nvPr/>
            </p:nvSpPr>
            <p:spPr bwMode="auto">
              <a:xfrm>
                <a:off x="9523115" y="2546730"/>
                <a:ext cx="283486" cy="518749"/>
              </a:xfrm>
              <a:custGeom>
                <a:avLst/>
                <a:gdLst>
                  <a:gd name="T0" fmla="*/ 101 w 150"/>
                  <a:gd name="T1" fmla="*/ 159 h 275"/>
                  <a:gd name="T2" fmla="*/ 129 w 150"/>
                  <a:gd name="T3" fmla="*/ 133 h 275"/>
                  <a:gd name="T4" fmla="*/ 150 w 150"/>
                  <a:gd name="T5" fmla="*/ 124 h 275"/>
                  <a:gd name="T6" fmla="*/ 108 w 150"/>
                  <a:gd name="T7" fmla="*/ 105 h 275"/>
                  <a:gd name="T8" fmla="*/ 108 w 150"/>
                  <a:gd name="T9" fmla="*/ 88 h 275"/>
                  <a:gd name="T10" fmla="*/ 114 w 150"/>
                  <a:gd name="T11" fmla="*/ 75 h 275"/>
                  <a:gd name="T12" fmla="*/ 121 w 150"/>
                  <a:gd name="T13" fmla="*/ 67 h 275"/>
                  <a:gd name="T14" fmla="*/ 122 w 150"/>
                  <a:gd name="T15" fmla="*/ 54 h 275"/>
                  <a:gd name="T16" fmla="*/ 119 w 150"/>
                  <a:gd name="T17" fmla="*/ 46 h 275"/>
                  <a:gd name="T18" fmla="*/ 80 w 150"/>
                  <a:gd name="T19" fmla="*/ 0 h 275"/>
                  <a:gd name="T20" fmla="*/ 41 w 150"/>
                  <a:gd name="T21" fmla="*/ 46 h 275"/>
                  <a:gd name="T22" fmla="*/ 38 w 150"/>
                  <a:gd name="T23" fmla="*/ 54 h 275"/>
                  <a:gd name="T24" fmla="*/ 39 w 150"/>
                  <a:gd name="T25" fmla="*/ 67 h 275"/>
                  <a:gd name="T26" fmla="*/ 46 w 150"/>
                  <a:gd name="T27" fmla="*/ 75 h 275"/>
                  <a:gd name="T28" fmla="*/ 52 w 150"/>
                  <a:gd name="T29" fmla="*/ 88 h 275"/>
                  <a:gd name="T30" fmla="*/ 52 w 150"/>
                  <a:gd name="T31" fmla="*/ 105 h 275"/>
                  <a:gd name="T32" fmla="*/ 4 w 150"/>
                  <a:gd name="T33" fmla="*/ 130 h 275"/>
                  <a:gd name="T34" fmla="*/ 4 w 150"/>
                  <a:gd name="T35" fmla="*/ 249 h 275"/>
                  <a:gd name="T36" fmla="*/ 80 w 150"/>
                  <a:gd name="T37" fmla="*/ 275 h 275"/>
                  <a:gd name="T38" fmla="*/ 99 w 150"/>
                  <a:gd name="T39" fmla="*/ 275 h 275"/>
                  <a:gd name="T40" fmla="*/ 101 w 150"/>
                  <a:gd name="T41" fmla="*/ 15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0" h="275">
                    <a:moveTo>
                      <a:pt x="101" y="159"/>
                    </a:moveTo>
                    <a:cubicBezTo>
                      <a:pt x="102" y="149"/>
                      <a:pt x="110" y="142"/>
                      <a:pt x="129" y="133"/>
                    </a:cubicBezTo>
                    <a:cubicBezTo>
                      <a:pt x="135" y="129"/>
                      <a:pt x="143" y="126"/>
                      <a:pt x="150" y="124"/>
                    </a:cubicBezTo>
                    <a:cubicBezTo>
                      <a:pt x="141" y="117"/>
                      <a:pt x="122" y="109"/>
                      <a:pt x="108" y="105"/>
                    </a:cubicBezTo>
                    <a:cubicBezTo>
                      <a:pt x="108" y="88"/>
                      <a:pt x="108" y="88"/>
                      <a:pt x="108" y="88"/>
                    </a:cubicBezTo>
                    <a:cubicBezTo>
                      <a:pt x="110" y="84"/>
                      <a:pt x="113" y="80"/>
                      <a:pt x="114" y="75"/>
                    </a:cubicBezTo>
                    <a:cubicBezTo>
                      <a:pt x="118" y="74"/>
                      <a:pt x="120" y="71"/>
                      <a:pt x="121" y="67"/>
                    </a:cubicBezTo>
                    <a:cubicBezTo>
                      <a:pt x="122" y="54"/>
                      <a:pt x="122" y="54"/>
                      <a:pt x="122" y="54"/>
                    </a:cubicBezTo>
                    <a:cubicBezTo>
                      <a:pt x="123" y="51"/>
                      <a:pt x="121" y="47"/>
                      <a:pt x="119" y="46"/>
                    </a:cubicBezTo>
                    <a:cubicBezTo>
                      <a:pt x="118" y="17"/>
                      <a:pt x="109" y="0"/>
                      <a:pt x="80" y="0"/>
                    </a:cubicBezTo>
                    <a:cubicBezTo>
                      <a:pt x="51" y="0"/>
                      <a:pt x="42" y="17"/>
                      <a:pt x="41" y="46"/>
                    </a:cubicBezTo>
                    <a:cubicBezTo>
                      <a:pt x="39" y="47"/>
                      <a:pt x="37" y="51"/>
                      <a:pt x="38" y="54"/>
                    </a:cubicBezTo>
                    <a:cubicBezTo>
                      <a:pt x="39" y="67"/>
                      <a:pt x="39" y="67"/>
                      <a:pt x="39" y="67"/>
                    </a:cubicBezTo>
                    <a:cubicBezTo>
                      <a:pt x="40" y="71"/>
                      <a:pt x="42" y="74"/>
                      <a:pt x="46" y="75"/>
                    </a:cubicBezTo>
                    <a:cubicBezTo>
                      <a:pt x="47" y="80"/>
                      <a:pt x="50" y="84"/>
                      <a:pt x="52" y="88"/>
                    </a:cubicBezTo>
                    <a:cubicBezTo>
                      <a:pt x="52" y="105"/>
                      <a:pt x="52" y="105"/>
                      <a:pt x="52" y="105"/>
                    </a:cubicBezTo>
                    <a:cubicBezTo>
                      <a:pt x="34" y="110"/>
                      <a:pt x="5" y="123"/>
                      <a:pt x="4" y="130"/>
                    </a:cubicBezTo>
                    <a:cubicBezTo>
                      <a:pt x="2" y="144"/>
                      <a:pt x="0" y="203"/>
                      <a:pt x="4" y="249"/>
                    </a:cubicBezTo>
                    <a:cubicBezTo>
                      <a:pt x="6" y="270"/>
                      <a:pt x="40" y="275"/>
                      <a:pt x="80" y="275"/>
                    </a:cubicBezTo>
                    <a:cubicBezTo>
                      <a:pt x="87" y="275"/>
                      <a:pt x="93" y="275"/>
                      <a:pt x="99" y="275"/>
                    </a:cubicBezTo>
                    <a:cubicBezTo>
                      <a:pt x="97" y="228"/>
                      <a:pt x="98" y="174"/>
                      <a:pt x="101" y="159"/>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sp>
            <p:nvSpPr>
              <p:cNvPr id="82" name="Freeform 59"/>
              <p:cNvSpPr>
                <a:spLocks/>
              </p:cNvSpPr>
              <p:nvPr/>
            </p:nvSpPr>
            <p:spPr bwMode="auto">
              <a:xfrm>
                <a:off x="9810985" y="2584723"/>
                <a:ext cx="175352" cy="220651"/>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sp>
            <p:nvSpPr>
              <p:cNvPr id="83" name="Freeform 60"/>
              <p:cNvSpPr>
                <a:spLocks/>
              </p:cNvSpPr>
              <p:nvPr/>
            </p:nvSpPr>
            <p:spPr bwMode="auto">
              <a:xfrm>
                <a:off x="9735000" y="2802451"/>
                <a:ext cx="327323" cy="347782"/>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grpSp>
        <p:grpSp>
          <p:nvGrpSpPr>
            <p:cNvPr id="75" name="Group 74"/>
            <p:cNvGrpSpPr/>
            <p:nvPr/>
          </p:nvGrpSpPr>
          <p:grpSpPr>
            <a:xfrm>
              <a:off x="10133156" y="1785919"/>
              <a:ext cx="1814202" cy="830380"/>
              <a:chOff x="8048424" y="2193902"/>
              <a:chExt cx="1814202" cy="830380"/>
            </a:xfrm>
          </p:grpSpPr>
          <p:sp>
            <p:nvSpPr>
              <p:cNvPr id="76" name="Rectangle 75"/>
              <p:cNvSpPr/>
              <p:nvPr/>
            </p:nvSpPr>
            <p:spPr bwMode="auto">
              <a:xfrm>
                <a:off x="8048424" y="2512309"/>
                <a:ext cx="1814202" cy="51197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a:ln>
                      <a:solidFill>
                        <a:srgbClr val="FFFFFF">
                          <a:alpha val="0"/>
                        </a:srgbClr>
                      </a:solidFill>
                    </a:ln>
                    <a:gradFill>
                      <a:gsLst>
                        <a:gs pos="79646">
                          <a:srgbClr val="505050"/>
                        </a:gs>
                        <a:gs pos="56637">
                          <a:srgbClr val="505050"/>
                        </a:gs>
                      </a:gsLst>
                      <a:lin ang="5400000" scaled="0"/>
                    </a:gradFill>
                  </a:rPr>
                  <a:t>Real-time </a:t>
                </a:r>
                <a:r>
                  <a:rPr lang="en-US" sz="1600" kern="0" dirty="0" smtClean="0">
                    <a:ln>
                      <a:solidFill>
                        <a:srgbClr val="FFFFFF">
                          <a:alpha val="0"/>
                        </a:srgbClr>
                      </a:solidFill>
                    </a:ln>
                    <a:gradFill>
                      <a:gsLst>
                        <a:gs pos="79646">
                          <a:srgbClr val="505050"/>
                        </a:gs>
                        <a:gs pos="56637">
                          <a:srgbClr val="505050"/>
                        </a:gs>
                      </a:gsLst>
                      <a:lin ang="5400000" scaled="0"/>
                    </a:gradFill>
                  </a:rPr>
                  <a:t>data</a:t>
                </a:r>
                <a:endParaRPr lang="en-US" sz="1600" kern="0" dirty="0">
                  <a:ln>
                    <a:solidFill>
                      <a:srgbClr val="FFFFFF">
                        <a:alpha val="0"/>
                      </a:srgbClr>
                    </a:solidFill>
                  </a:ln>
                  <a:gradFill>
                    <a:gsLst>
                      <a:gs pos="79646">
                        <a:srgbClr val="505050"/>
                      </a:gs>
                      <a:gs pos="56637">
                        <a:srgbClr val="505050"/>
                      </a:gs>
                    </a:gsLst>
                    <a:lin ang="5400000" scaled="0"/>
                  </a:gradFill>
                </a:endParaRPr>
              </a:p>
            </p:txBody>
          </p:sp>
          <p:grpSp>
            <p:nvGrpSpPr>
              <p:cNvPr id="77" name="Group 76"/>
              <p:cNvGrpSpPr/>
              <p:nvPr/>
            </p:nvGrpSpPr>
            <p:grpSpPr>
              <a:xfrm>
                <a:off x="8175613" y="2193902"/>
                <a:ext cx="368141" cy="370523"/>
                <a:chOff x="8175613" y="2193902"/>
                <a:chExt cx="368141" cy="370523"/>
              </a:xfrm>
            </p:grpSpPr>
            <p:sp>
              <p:nvSpPr>
                <p:cNvPr id="78" name="Oval 77"/>
                <p:cNvSpPr/>
                <p:nvPr/>
              </p:nvSpPr>
              <p:spPr>
                <a:xfrm>
                  <a:off x="8175613" y="2193902"/>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79" name="TextBox 78"/>
                <p:cNvSpPr txBox="1"/>
                <p:nvPr/>
              </p:nvSpPr>
              <p:spPr>
                <a:xfrm>
                  <a:off x="8177994" y="2198665"/>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2</a:t>
                  </a:r>
                </a:p>
              </p:txBody>
            </p:sp>
          </p:grpSp>
        </p:grpSp>
      </p:grpSp>
    </p:spTree>
    <p:extLst>
      <p:ext uri="{BB962C8B-B14F-4D97-AF65-F5344CB8AC3E}">
        <p14:creationId xmlns:p14="http://schemas.microsoft.com/office/powerpoint/2010/main" val="162578591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500"/>
                                        <p:tgtEl>
                                          <p:spTgt spid="7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7"/>
                                        </p:tgtEl>
                                        <p:attrNameLst>
                                          <p:attrName>style.visibility</p:attrName>
                                        </p:attrNameLst>
                                      </p:cBhvr>
                                      <p:to>
                                        <p:strVal val="visible"/>
                                      </p:to>
                                    </p:set>
                                    <p:animEffect transition="in" filter="fade">
                                      <p:cBhvr>
                                        <p:cTn id="10" dur="500"/>
                                        <p:tgtEl>
                                          <p:spTgt spid="10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0"/>
                                        </p:tgtEl>
                                        <p:attrNameLst>
                                          <p:attrName>style.visibility</p:attrName>
                                        </p:attrNameLst>
                                      </p:cBhvr>
                                      <p:to>
                                        <p:strVal val="visible"/>
                                      </p:to>
                                    </p:set>
                                    <p:animEffect transition="in" filter="fade">
                                      <p:cBhvr>
                                        <p:cTn id="13" dur="500"/>
                                        <p:tgtEl>
                                          <p:spTgt spid="11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1"/>
                                        </p:tgtEl>
                                        <p:attrNameLst>
                                          <p:attrName>style.visibility</p:attrName>
                                        </p:attrNameLst>
                                      </p:cBhvr>
                                      <p:to>
                                        <p:strVal val="visible"/>
                                      </p:to>
                                    </p:set>
                                    <p:animEffect transition="in" filter="fade">
                                      <p:cBhvr>
                                        <p:cTn id="16" dur="500"/>
                                        <p:tgtEl>
                                          <p:spTgt spid="111"/>
                                        </p:tgtEl>
                                      </p:cBhvr>
                                    </p:animEffect>
                                  </p:childTnLst>
                                </p:cTn>
                              </p:par>
                              <p:par>
                                <p:cTn id="17" presetID="10" presetClass="entr" presetSubtype="0" fill="hold" nodeType="withEffect">
                                  <p:stCondLst>
                                    <p:cond delay="0"/>
                                  </p:stCondLst>
                                  <p:childTnLst>
                                    <p:set>
                                      <p:cBhvr>
                                        <p:cTn id="18" dur="1" fill="hold">
                                          <p:stCondLst>
                                            <p:cond delay="0"/>
                                          </p:stCondLst>
                                        </p:cTn>
                                        <p:tgtEl>
                                          <p:spTgt spid="112"/>
                                        </p:tgtEl>
                                        <p:attrNameLst>
                                          <p:attrName>style.visibility</p:attrName>
                                        </p:attrNameLst>
                                      </p:cBhvr>
                                      <p:to>
                                        <p:strVal val="visible"/>
                                      </p:to>
                                    </p:set>
                                    <p:animEffect transition="in" filter="fade">
                                      <p:cBhvr>
                                        <p:cTn id="19"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10" grpId="0" animBg="1"/>
      <p:bldP spid="1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Breaking points of traditional approach</a:t>
            </a:r>
          </a:p>
        </p:txBody>
      </p:sp>
      <p:sp>
        <p:nvSpPr>
          <p:cNvPr id="210" name="Rectangle 209">
            <a:hlinkClick r:id="rId3" action="ppaction://hlinksldjump"/>
          </p:cNvPr>
          <p:cNvSpPr/>
          <p:nvPr/>
        </p:nvSpPr>
        <p:spPr bwMode="auto">
          <a:xfrm>
            <a:off x="3740887" y="2544763"/>
            <a:ext cx="8427028" cy="2460507"/>
          </a:xfrm>
          <a:prstGeom prst="rect">
            <a:avLst/>
          </a:prstGeom>
          <a:solidFill>
            <a:srgbClr val="E6E6E6"/>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37160" rIns="182880" bIns="45720" numCol="1" spcCol="0" rtlCol="0" fromWordArt="0" anchor="t" anchorCtr="0" forceAA="0" compatLnSpc="1">
            <a:prstTxWarp prst="textNoShape">
              <a:avLst/>
            </a:prstTxWarp>
            <a:noAutofit/>
          </a:bodyPr>
          <a:lstStyle/>
          <a:p>
            <a:pPr defTabSz="776927">
              <a:lnSpc>
                <a:spcPct val="90000"/>
              </a:lnSpc>
              <a:defRPr/>
            </a:pPr>
            <a:endParaRPr lang="en-US" sz="1400" kern="0" dirty="0" smtClean="0">
              <a:ln>
                <a:solidFill>
                  <a:srgbClr val="FFFFFF">
                    <a:alpha val="0"/>
                  </a:srgbClr>
                </a:solidFill>
              </a:ln>
              <a:gradFill>
                <a:gsLst>
                  <a:gs pos="85841">
                    <a:srgbClr val="000000"/>
                  </a:gs>
                  <a:gs pos="0">
                    <a:srgbClr val="000000"/>
                  </a:gs>
                </a:gsLst>
                <a:lin ang="5400000" scaled="0"/>
              </a:gradFill>
              <a:latin typeface="Segoe UI Light"/>
            </a:endParaRPr>
          </a:p>
        </p:txBody>
      </p:sp>
      <p:sp>
        <p:nvSpPr>
          <p:cNvPr id="211" name="Rectangle 210">
            <a:hlinkClick r:id="rId3" action="ppaction://hlinksldjump"/>
          </p:cNvPr>
          <p:cNvSpPr/>
          <p:nvPr/>
        </p:nvSpPr>
        <p:spPr bwMode="auto">
          <a:xfrm>
            <a:off x="9186642" y="2764604"/>
            <a:ext cx="2771780" cy="2020824"/>
          </a:xfrm>
          <a:prstGeom prst="rect">
            <a:avLst/>
          </a:prstGeom>
          <a:solidFill>
            <a:schemeClr val="accent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BI &amp; analytics</a:t>
            </a:r>
          </a:p>
        </p:txBody>
      </p:sp>
      <p:sp>
        <p:nvSpPr>
          <p:cNvPr id="212" name="Rectangle 211">
            <a:hlinkClick r:id="rId3" action="ppaction://hlinksldjump"/>
          </p:cNvPr>
          <p:cNvSpPr/>
          <p:nvPr/>
        </p:nvSpPr>
        <p:spPr bwMode="auto">
          <a:xfrm>
            <a:off x="5974947" y="2764604"/>
            <a:ext cx="2771780" cy="2020824"/>
          </a:xfrm>
          <a:prstGeom prst="rec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Data warehouse</a:t>
            </a:r>
          </a:p>
        </p:txBody>
      </p:sp>
      <p:sp>
        <p:nvSpPr>
          <p:cNvPr id="213" name="Rectangle 212">
            <a:hlinkClick r:id="rId3" action="ppaction://hlinksldjump"/>
          </p:cNvPr>
          <p:cNvSpPr/>
          <p:nvPr/>
        </p:nvSpPr>
        <p:spPr bwMode="auto">
          <a:xfrm>
            <a:off x="3923879" y="2764604"/>
            <a:ext cx="1611154" cy="2020824"/>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smtClean="0">
                <a:ln>
                  <a:solidFill>
                    <a:srgbClr val="FFFFFF">
                      <a:alpha val="0"/>
                    </a:srgbClr>
                  </a:solidFill>
                </a:ln>
                <a:gradFill>
                  <a:gsLst>
                    <a:gs pos="56637">
                      <a:srgbClr val="FFFFFF"/>
                    </a:gs>
                    <a:gs pos="11000">
                      <a:srgbClr val="FFFFFF"/>
                    </a:gs>
                  </a:gsLst>
                  <a:lin ang="5400000" scaled="0"/>
                </a:gradFill>
              </a:rPr>
              <a:t>ETL</a:t>
            </a:r>
            <a:endParaRPr lang="en-US" kern="0" dirty="0" smtClean="0">
              <a:ln>
                <a:solidFill>
                  <a:srgbClr val="FFFFFF">
                    <a:alpha val="0"/>
                  </a:srgbClr>
                </a:solidFill>
              </a:ln>
              <a:gradFill>
                <a:gsLst>
                  <a:gs pos="56637">
                    <a:srgbClr val="FFFFFF"/>
                  </a:gs>
                  <a:gs pos="11000">
                    <a:srgbClr val="FFFFFF"/>
                  </a:gs>
                </a:gsLst>
                <a:lin ang="5400000" scaled="0"/>
              </a:gradFill>
            </a:endParaRPr>
          </a:p>
        </p:txBody>
      </p:sp>
      <p:sp>
        <p:nvSpPr>
          <p:cNvPr id="214" name="TextBox 213"/>
          <p:cNvSpPr txBox="1"/>
          <p:nvPr/>
        </p:nvSpPr>
        <p:spPr>
          <a:xfrm>
            <a:off x="9535615" y="4189397"/>
            <a:ext cx="88171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Dashboards</a:t>
            </a:r>
          </a:p>
        </p:txBody>
      </p:sp>
      <p:sp>
        <p:nvSpPr>
          <p:cNvPr id="215" name="TextBox 214"/>
          <p:cNvSpPr txBox="1"/>
          <p:nvPr/>
        </p:nvSpPr>
        <p:spPr>
          <a:xfrm>
            <a:off x="10766301" y="4189397"/>
            <a:ext cx="74380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Reporting</a:t>
            </a:r>
          </a:p>
        </p:txBody>
      </p:sp>
      <p:pic>
        <p:nvPicPr>
          <p:cNvPr id="216" name="Picture 2" descr="\\MAGNUM\Projects\Microsoft\Cloud Power FY12\Design\ICONS_PNG\Pie.png"/>
          <p:cNvPicPr>
            <a:picLocks noChangeAspect="1" noChangeArrowheads="1"/>
          </p:cNvPicPr>
          <p:nvPr/>
        </p:nvPicPr>
        <p:blipFill rotWithShape="1">
          <a:blip r:embed="rId4" cstate="print">
            <a:lum bright="100000"/>
          </a:blip>
          <a:srcRect l="7278" t="7278" r="7278" b="7278"/>
          <a:stretch/>
        </p:blipFill>
        <p:spPr bwMode="auto">
          <a:xfrm>
            <a:off x="9597655" y="3385418"/>
            <a:ext cx="759284" cy="706546"/>
          </a:xfrm>
          <a:prstGeom prst="rect">
            <a:avLst/>
          </a:prstGeom>
          <a:noFill/>
          <a:ln w="15875">
            <a:noFill/>
          </a:ln>
        </p:spPr>
      </p:pic>
      <p:sp>
        <p:nvSpPr>
          <p:cNvPr id="217" name="Freeform 6"/>
          <p:cNvSpPr>
            <a:spLocks noChangeAspect="1" noEditPoints="1"/>
          </p:cNvSpPr>
          <p:nvPr/>
        </p:nvSpPr>
        <p:spPr bwMode="black">
          <a:xfrm>
            <a:off x="10856205" y="3402028"/>
            <a:ext cx="565646" cy="673326"/>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18" name="Right Arrow 217"/>
          <p:cNvSpPr/>
          <p:nvPr/>
        </p:nvSpPr>
        <p:spPr bwMode="auto">
          <a:xfrm>
            <a:off x="3475654" y="3611872"/>
            <a:ext cx="434161"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grpSp>
        <p:nvGrpSpPr>
          <p:cNvPr id="219" name="Group 218"/>
          <p:cNvGrpSpPr/>
          <p:nvPr/>
        </p:nvGrpSpPr>
        <p:grpSpPr>
          <a:xfrm>
            <a:off x="4366213" y="3373027"/>
            <a:ext cx="731272" cy="1180771"/>
            <a:chOff x="1654067" y="3061822"/>
            <a:chExt cx="316629" cy="432723"/>
          </a:xfrm>
        </p:grpSpPr>
        <p:sp>
          <p:nvSpPr>
            <p:cNvPr id="220" name="Freeform 219"/>
            <p:cNvSpPr/>
            <p:nvPr/>
          </p:nvSpPr>
          <p:spPr>
            <a:xfrm>
              <a:off x="1654067" y="3061822"/>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gradFill>
                    <a:gsLst>
                      <a:gs pos="0">
                        <a:srgbClr val="000000"/>
                      </a:gs>
                      <a:gs pos="100000">
                        <a:srgbClr val="000000"/>
                      </a:gs>
                    </a:gsLst>
                    <a:lin ang="5400000" scaled="1"/>
                  </a:gradFill>
                </a:rPr>
                <a:t>Staging</a:t>
              </a:r>
              <a:endParaRPr lang="en-US" sz="1200" dirty="0">
                <a:gradFill>
                  <a:gsLst>
                    <a:gs pos="0">
                      <a:srgbClr val="000000"/>
                    </a:gs>
                    <a:gs pos="100000">
                      <a:srgbClr val="000000"/>
                    </a:gs>
                  </a:gsLst>
                  <a:lin ang="5400000" scaled="1"/>
                </a:gradFill>
              </a:endParaRPr>
            </a:p>
          </p:txBody>
        </p:sp>
        <p:sp>
          <p:nvSpPr>
            <p:cNvPr id="221" name="Oval 220"/>
            <p:cNvSpPr/>
            <p:nvPr/>
          </p:nvSpPr>
          <p:spPr>
            <a:xfrm>
              <a:off x="1683843" y="3075398"/>
              <a:ext cx="257076" cy="860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222" name="Right Arrow 221"/>
          <p:cNvSpPr/>
          <p:nvPr/>
        </p:nvSpPr>
        <p:spPr bwMode="auto">
          <a:xfrm>
            <a:off x="5535534" y="3611872"/>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pic>
        <p:nvPicPr>
          <p:cNvPr id="223" name="Picture 222"/>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166610"/>
            <a:ext cx="448110" cy="414502"/>
          </a:xfrm>
          <a:prstGeom prst="rect">
            <a:avLst/>
          </a:prstGeom>
          <a:solidFill>
            <a:srgbClr val="68217A"/>
          </a:solidFill>
        </p:spPr>
      </p:pic>
      <p:pic>
        <p:nvPicPr>
          <p:cNvPr id="224" name="Picture 223"/>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689920"/>
            <a:ext cx="448110" cy="414502"/>
          </a:xfrm>
          <a:prstGeom prst="rect">
            <a:avLst/>
          </a:prstGeom>
          <a:solidFill>
            <a:srgbClr val="68217A"/>
          </a:solidFill>
        </p:spPr>
      </p:pic>
      <p:pic>
        <p:nvPicPr>
          <p:cNvPr id="225" name="Picture 224"/>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4230548"/>
            <a:ext cx="448110" cy="414502"/>
          </a:xfrm>
          <a:prstGeom prst="rect">
            <a:avLst/>
          </a:prstGeom>
          <a:solidFill>
            <a:srgbClr val="68217A"/>
          </a:solidFill>
        </p:spPr>
      </p:pic>
      <p:sp>
        <p:nvSpPr>
          <p:cNvPr id="226" name="Right Arrow 225"/>
          <p:cNvSpPr/>
          <p:nvPr/>
        </p:nvSpPr>
        <p:spPr bwMode="auto">
          <a:xfrm>
            <a:off x="8747228" y="3611872"/>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sp>
        <p:nvSpPr>
          <p:cNvPr id="227" name="Curved Down Arrow 226"/>
          <p:cNvSpPr/>
          <p:nvPr/>
        </p:nvSpPr>
        <p:spPr bwMode="auto">
          <a:xfrm>
            <a:off x="4504830" y="3056044"/>
            <a:ext cx="534208" cy="316777"/>
          </a:xfrm>
          <a:prstGeom prst="curvedDown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cxnSp>
        <p:nvCxnSpPr>
          <p:cNvPr id="228" name="Straight Arrow Connector 227"/>
          <p:cNvCxnSpPr/>
          <p:nvPr/>
        </p:nvCxnSpPr>
        <p:spPr>
          <a:xfrm flipV="1">
            <a:off x="7493066" y="3339137"/>
            <a:ext cx="492378" cy="556806"/>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9" name="Straight Arrow Connector 228"/>
          <p:cNvCxnSpPr>
            <a:endCxn id="225" idx="1"/>
          </p:cNvCxnSpPr>
          <p:nvPr/>
        </p:nvCxnSpPr>
        <p:spPr>
          <a:xfrm>
            <a:off x="7492992" y="3890112"/>
            <a:ext cx="515602" cy="547687"/>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0" name="Straight Arrow Connector 229"/>
          <p:cNvCxnSpPr>
            <a:endCxn id="224" idx="1"/>
          </p:cNvCxnSpPr>
          <p:nvPr/>
        </p:nvCxnSpPr>
        <p:spPr>
          <a:xfrm>
            <a:off x="7504185" y="3895943"/>
            <a:ext cx="504409" cy="1228"/>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1" name="Group 230"/>
          <p:cNvGrpSpPr/>
          <p:nvPr/>
        </p:nvGrpSpPr>
        <p:grpSpPr>
          <a:xfrm>
            <a:off x="6269382" y="3356027"/>
            <a:ext cx="1234803" cy="1147763"/>
            <a:chOff x="1729819" y="2834923"/>
            <a:chExt cx="316629" cy="432723"/>
          </a:xfrm>
        </p:grpSpPr>
        <p:sp>
          <p:nvSpPr>
            <p:cNvPr id="232" name="Freeform 231"/>
            <p:cNvSpPr/>
            <p:nvPr/>
          </p:nvSpPr>
          <p:spPr>
            <a:xfrm>
              <a:off x="1729819" y="2834923"/>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33" name="Oval 232"/>
            <p:cNvSpPr/>
            <p:nvPr/>
          </p:nvSpPr>
          <p:spPr>
            <a:xfrm>
              <a:off x="1758170" y="2852266"/>
              <a:ext cx="257076" cy="860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234" name="Group 233"/>
          <p:cNvGrpSpPr/>
          <p:nvPr/>
        </p:nvGrpSpPr>
        <p:grpSpPr>
          <a:xfrm>
            <a:off x="3681825" y="1785919"/>
            <a:ext cx="2975728" cy="921151"/>
            <a:chOff x="2269714" y="4361895"/>
            <a:chExt cx="2975728" cy="921151"/>
          </a:xfrm>
        </p:grpSpPr>
        <p:sp>
          <p:nvSpPr>
            <p:cNvPr id="235" name="Rectangle 234"/>
            <p:cNvSpPr/>
            <p:nvPr/>
          </p:nvSpPr>
          <p:spPr bwMode="auto">
            <a:xfrm>
              <a:off x="2269714" y="4675193"/>
              <a:ext cx="2975728" cy="60785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smtClean="0">
                  <a:ln>
                    <a:solidFill>
                      <a:srgbClr val="FFFFFF">
                        <a:alpha val="0"/>
                      </a:srgbClr>
                    </a:solidFill>
                  </a:ln>
                  <a:gradFill>
                    <a:gsLst>
                      <a:gs pos="79646">
                        <a:srgbClr val="505050"/>
                      </a:gs>
                      <a:gs pos="56637">
                        <a:srgbClr val="505050"/>
                      </a:gs>
                    </a:gsLst>
                    <a:lin ang="5400000" scaled="0"/>
                  </a:gradFill>
                </a:rPr>
                <a:t>Increasing data volumes</a:t>
              </a:r>
              <a:endParaRPr lang="en-US" sz="1600" kern="0" dirty="0">
                <a:ln>
                  <a:solidFill>
                    <a:srgbClr val="FFFFFF">
                      <a:alpha val="0"/>
                    </a:srgbClr>
                  </a:solidFill>
                </a:ln>
                <a:gradFill>
                  <a:gsLst>
                    <a:gs pos="79646">
                      <a:srgbClr val="505050"/>
                    </a:gs>
                    <a:gs pos="56637">
                      <a:srgbClr val="505050"/>
                    </a:gs>
                  </a:gsLst>
                  <a:lin ang="5400000" scaled="0"/>
                </a:gradFill>
              </a:endParaRPr>
            </a:p>
          </p:txBody>
        </p:sp>
        <p:grpSp>
          <p:nvGrpSpPr>
            <p:cNvPr id="236" name="Group 235"/>
            <p:cNvGrpSpPr/>
            <p:nvPr/>
          </p:nvGrpSpPr>
          <p:grpSpPr>
            <a:xfrm>
              <a:off x="2393081" y="4361895"/>
              <a:ext cx="365760" cy="370523"/>
              <a:chOff x="2393081" y="4361895"/>
              <a:chExt cx="365760" cy="370523"/>
            </a:xfrm>
          </p:grpSpPr>
          <p:sp>
            <p:nvSpPr>
              <p:cNvPr id="237" name="Oval 236"/>
              <p:cNvSpPr/>
              <p:nvPr/>
            </p:nvSpPr>
            <p:spPr>
              <a:xfrm>
                <a:off x="2393081" y="4361895"/>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238" name="TextBox 237"/>
              <p:cNvSpPr txBox="1"/>
              <p:nvPr/>
            </p:nvSpPr>
            <p:spPr>
              <a:xfrm>
                <a:off x="2393081" y="4366658"/>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1</a:t>
                </a:r>
              </a:p>
            </p:txBody>
          </p:sp>
        </p:grpSp>
      </p:grpSp>
      <p:sp>
        <p:nvSpPr>
          <p:cNvPr id="260" name="Lightning Bolt 259"/>
          <p:cNvSpPr/>
          <p:nvPr/>
        </p:nvSpPr>
        <p:spPr bwMode="auto">
          <a:xfrm rot="7027223">
            <a:off x="6126655" y="3414063"/>
            <a:ext cx="1534573" cy="1224466"/>
          </a:xfrm>
          <a:prstGeom prst="lightningBol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776927">
              <a:lnSpc>
                <a:spcPct val="90000"/>
              </a:lnSpc>
            </a:pPr>
            <a:endParaRPr lang="en-US" kern="0" dirty="0" smtClean="0">
              <a:ln>
                <a:solidFill>
                  <a:srgbClr val="FFFFFF">
                    <a:alpha val="0"/>
                  </a:srgbClr>
                </a:solidFill>
              </a:ln>
              <a:gradFill>
                <a:gsLst>
                  <a:gs pos="56637">
                    <a:srgbClr val="FFFFFF"/>
                  </a:gs>
                  <a:gs pos="11000">
                    <a:srgbClr val="FFFFFF"/>
                  </a:gs>
                </a:gsLst>
                <a:lin ang="5400000" scaled="0"/>
              </a:gradFill>
            </a:endParaRPr>
          </a:p>
        </p:txBody>
      </p:sp>
      <p:grpSp>
        <p:nvGrpSpPr>
          <p:cNvPr id="3" name="Group 2"/>
          <p:cNvGrpSpPr/>
          <p:nvPr/>
        </p:nvGrpSpPr>
        <p:grpSpPr>
          <a:xfrm>
            <a:off x="9562753" y="1785919"/>
            <a:ext cx="2765434" cy="830380"/>
            <a:chOff x="9181924" y="1785919"/>
            <a:chExt cx="2765434" cy="830380"/>
          </a:xfrm>
        </p:grpSpPr>
        <p:grpSp>
          <p:nvGrpSpPr>
            <p:cNvPr id="262" name="Group 261"/>
            <p:cNvGrpSpPr/>
            <p:nvPr/>
          </p:nvGrpSpPr>
          <p:grpSpPr>
            <a:xfrm>
              <a:off x="9181924" y="1833664"/>
              <a:ext cx="843937" cy="631099"/>
              <a:chOff x="9523115" y="2546730"/>
              <a:chExt cx="749631" cy="603503"/>
            </a:xfrm>
            <a:solidFill>
              <a:schemeClr val="bg2">
                <a:lumMod val="90000"/>
              </a:schemeClr>
            </a:solidFill>
          </p:grpSpPr>
          <p:sp>
            <p:nvSpPr>
              <p:cNvPr id="268" name="Freeform 57"/>
              <p:cNvSpPr>
                <a:spLocks/>
              </p:cNvSpPr>
              <p:nvPr/>
            </p:nvSpPr>
            <p:spPr bwMode="auto">
              <a:xfrm>
                <a:off x="9990721" y="2546730"/>
                <a:ext cx="282025" cy="518749"/>
              </a:xfrm>
              <a:custGeom>
                <a:avLst/>
                <a:gdLst>
                  <a:gd name="T0" fmla="*/ 146 w 150"/>
                  <a:gd name="T1" fmla="*/ 130 h 275"/>
                  <a:gd name="T2" fmla="*/ 98 w 150"/>
                  <a:gd name="T3" fmla="*/ 105 h 275"/>
                  <a:gd name="T4" fmla="*/ 98 w 150"/>
                  <a:gd name="T5" fmla="*/ 88 h 275"/>
                  <a:gd name="T6" fmla="*/ 105 w 150"/>
                  <a:gd name="T7" fmla="*/ 75 h 275"/>
                  <a:gd name="T8" fmla="*/ 111 w 150"/>
                  <a:gd name="T9" fmla="*/ 67 h 275"/>
                  <a:gd name="T10" fmla="*/ 113 w 150"/>
                  <a:gd name="T11" fmla="*/ 54 h 275"/>
                  <a:gd name="T12" fmla="*/ 109 w 150"/>
                  <a:gd name="T13" fmla="*/ 46 h 275"/>
                  <a:gd name="T14" fmla="*/ 70 w 150"/>
                  <a:gd name="T15" fmla="*/ 0 h 275"/>
                  <a:gd name="T16" fmla="*/ 32 w 150"/>
                  <a:gd name="T17" fmla="*/ 46 h 275"/>
                  <a:gd name="T18" fmla="*/ 28 w 150"/>
                  <a:gd name="T19" fmla="*/ 54 h 275"/>
                  <a:gd name="T20" fmla="*/ 30 w 150"/>
                  <a:gd name="T21" fmla="*/ 67 h 275"/>
                  <a:gd name="T22" fmla="*/ 36 w 150"/>
                  <a:gd name="T23" fmla="*/ 75 h 275"/>
                  <a:gd name="T24" fmla="*/ 43 w 150"/>
                  <a:gd name="T25" fmla="*/ 88 h 275"/>
                  <a:gd name="T26" fmla="*/ 43 w 150"/>
                  <a:gd name="T27" fmla="*/ 105 h 275"/>
                  <a:gd name="T28" fmla="*/ 0 w 150"/>
                  <a:gd name="T29" fmla="*/ 124 h 275"/>
                  <a:gd name="T30" fmla="*/ 22 w 150"/>
                  <a:gd name="T31" fmla="*/ 133 h 275"/>
                  <a:gd name="T32" fmla="*/ 50 w 150"/>
                  <a:gd name="T33" fmla="*/ 159 h 275"/>
                  <a:gd name="T34" fmla="*/ 51 w 150"/>
                  <a:gd name="T35" fmla="*/ 275 h 275"/>
                  <a:gd name="T36" fmla="*/ 70 w 150"/>
                  <a:gd name="T37" fmla="*/ 275 h 275"/>
                  <a:gd name="T38" fmla="*/ 146 w 150"/>
                  <a:gd name="T39" fmla="*/ 249 h 275"/>
                  <a:gd name="T40" fmla="*/ 146 w 150"/>
                  <a:gd name="T41" fmla="*/ 13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0" h="275">
                    <a:moveTo>
                      <a:pt x="146" y="130"/>
                    </a:moveTo>
                    <a:cubicBezTo>
                      <a:pt x="145" y="123"/>
                      <a:pt x="116" y="110"/>
                      <a:pt x="98" y="105"/>
                    </a:cubicBezTo>
                    <a:cubicBezTo>
                      <a:pt x="98" y="88"/>
                      <a:pt x="98" y="88"/>
                      <a:pt x="98" y="88"/>
                    </a:cubicBezTo>
                    <a:cubicBezTo>
                      <a:pt x="101" y="84"/>
                      <a:pt x="103" y="80"/>
                      <a:pt x="105" y="75"/>
                    </a:cubicBezTo>
                    <a:cubicBezTo>
                      <a:pt x="108" y="74"/>
                      <a:pt x="111" y="71"/>
                      <a:pt x="111" y="67"/>
                    </a:cubicBezTo>
                    <a:cubicBezTo>
                      <a:pt x="113" y="54"/>
                      <a:pt x="113" y="54"/>
                      <a:pt x="113" y="54"/>
                    </a:cubicBezTo>
                    <a:cubicBezTo>
                      <a:pt x="113" y="51"/>
                      <a:pt x="112" y="47"/>
                      <a:pt x="109" y="46"/>
                    </a:cubicBezTo>
                    <a:cubicBezTo>
                      <a:pt x="108" y="17"/>
                      <a:pt x="99" y="0"/>
                      <a:pt x="70" y="0"/>
                    </a:cubicBezTo>
                    <a:cubicBezTo>
                      <a:pt x="42" y="0"/>
                      <a:pt x="32" y="17"/>
                      <a:pt x="32" y="46"/>
                    </a:cubicBezTo>
                    <a:cubicBezTo>
                      <a:pt x="29" y="47"/>
                      <a:pt x="28" y="51"/>
                      <a:pt x="28" y="54"/>
                    </a:cubicBezTo>
                    <a:cubicBezTo>
                      <a:pt x="30" y="67"/>
                      <a:pt x="30" y="67"/>
                      <a:pt x="30" y="67"/>
                    </a:cubicBezTo>
                    <a:cubicBezTo>
                      <a:pt x="30" y="71"/>
                      <a:pt x="33" y="74"/>
                      <a:pt x="36" y="75"/>
                    </a:cubicBezTo>
                    <a:cubicBezTo>
                      <a:pt x="38" y="80"/>
                      <a:pt x="40" y="84"/>
                      <a:pt x="43" y="88"/>
                    </a:cubicBezTo>
                    <a:cubicBezTo>
                      <a:pt x="43" y="105"/>
                      <a:pt x="43" y="105"/>
                      <a:pt x="43" y="105"/>
                    </a:cubicBezTo>
                    <a:cubicBezTo>
                      <a:pt x="29" y="109"/>
                      <a:pt x="9" y="117"/>
                      <a:pt x="0" y="124"/>
                    </a:cubicBezTo>
                    <a:cubicBezTo>
                      <a:pt x="7" y="126"/>
                      <a:pt x="15" y="129"/>
                      <a:pt x="22" y="133"/>
                    </a:cubicBezTo>
                    <a:cubicBezTo>
                      <a:pt x="40" y="142"/>
                      <a:pt x="48" y="149"/>
                      <a:pt x="50" y="159"/>
                    </a:cubicBezTo>
                    <a:cubicBezTo>
                      <a:pt x="52" y="174"/>
                      <a:pt x="54" y="228"/>
                      <a:pt x="51" y="275"/>
                    </a:cubicBezTo>
                    <a:cubicBezTo>
                      <a:pt x="57" y="275"/>
                      <a:pt x="64" y="275"/>
                      <a:pt x="70" y="275"/>
                    </a:cubicBezTo>
                    <a:cubicBezTo>
                      <a:pt x="110" y="275"/>
                      <a:pt x="144" y="270"/>
                      <a:pt x="146" y="249"/>
                    </a:cubicBezTo>
                    <a:cubicBezTo>
                      <a:pt x="150" y="203"/>
                      <a:pt x="148" y="144"/>
                      <a:pt x="146" y="130"/>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sp>
            <p:nvSpPr>
              <p:cNvPr id="269" name="Freeform 58"/>
              <p:cNvSpPr>
                <a:spLocks/>
              </p:cNvSpPr>
              <p:nvPr/>
            </p:nvSpPr>
            <p:spPr bwMode="auto">
              <a:xfrm>
                <a:off x="9523115" y="2546730"/>
                <a:ext cx="283486" cy="518749"/>
              </a:xfrm>
              <a:custGeom>
                <a:avLst/>
                <a:gdLst>
                  <a:gd name="T0" fmla="*/ 101 w 150"/>
                  <a:gd name="T1" fmla="*/ 159 h 275"/>
                  <a:gd name="T2" fmla="*/ 129 w 150"/>
                  <a:gd name="T3" fmla="*/ 133 h 275"/>
                  <a:gd name="T4" fmla="*/ 150 w 150"/>
                  <a:gd name="T5" fmla="*/ 124 h 275"/>
                  <a:gd name="T6" fmla="*/ 108 w 150"/>
                  <a:gd name="T7" fmla="*/ 105 h 275"/>
                  <a:gd name="T8" fmla="*/ 108 w 150"/>
                  <a:gd name="T9" fmla="*/ 88 h 275"/>
                  <a:gd name="T10" fmla="*/ 114 w 150"/>
                  <a:gd name="T11" fmla="*/ 75 h 275"/>
                  <a:gd name="T12" fmla="*/ 121 w 150"/>
                  <a:gd name="T13" fmla="*/ 67 h 275"/>
                  <a:gd name="T14" fmla="*/ 122 w 150"/>
                  <a:gd name="T15" fmla="*/ 54 h 275"/>
                  <a:gd name="T16" fmla="*/ 119 w 150"/>
                  <a:gd name="T17" fmla="*/ 46 h 275"/>
                  <a:gd name="T18" fmla="*/ 80 w 150"/>
                  <a:gd name="T19" fmla="*/ 0 h 275"/>
                  <a:gd name="T20" fmla="*/ 41 w 150"/>
                  <a:gd name="T21" fmla="*/ 46 h 275"/>
                  <a:gd name="T22" fmla="*/ 38 w 150"/>
                  <a:gd name="T23" fmla="*/ 54 h 275"/>
                  <a:gd name="T24" fmla="*/ 39 w 150"/>
                  <a:gd name="T25" fmla="*/ 67 h 275"/>
                  <a:gd name="T26" fmla="*/ 46 w 150"/>
                  <a:gd name="T27" fmla="*/ 75 h 275"/>
                  <a:gd name="T28" fmla="*/ 52 w 150"/>
                  <a:gd name="T29" fmla="*/ 88 h 275"/>
                  <a:gd name="T30" fmla="*/ 52 w 150"/>
                  <a:gd name="T31" fmla="*/ 105 h 275"/>
                  <a:gd name="T32" fmla="*/ 4 w 150"/>
                  <a:gd name="T33" fmla="*/ 130 h 275"/>
                  <a:gd name="T34" fmla="*/ 4 w 150"/>
                  <a:gd name="T35" fmla="*/ 249 h 275"/>
                  <a:gd name="T36" fmla="*/ 80 w 150"/>
                  <a:gd name="T37" fmla="*/ 275 h 275"/>
                  <a:gd name="T38" fmla="*/ 99 w 150"/>
                  <a:gd name="T39" fmla="*/ 275 h 275"/>
                  <a:gd name="T40" fmla="*/ 101 w 150"/>
                  <a:gd name="T41" fmla="*/ 15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0" h="275">
                    <a:moveTo>
                      <a:pt x="101" y="159"/>
                    </a:moveTo>
                    <a:cubicBezTo>
                      <a:pt x="102" y="149"/>
                      <a:pt x="110" y="142"/>
                      <a:pt x="129" y="133"/>
                    </a:cubicBezTo>
                    <a:cubicBezTo>
                      <a:pt x="135" y="129"/>
                      <a:pt x="143" y="126"/>
                      <a:pt x="150" y="124"/>
                    </a:cubicBezTo>
                    <a:cubicBezTo>
                      <a:pt x="141" y="117"/>
                      <a:pt x="122" y="109"/>
                      <a:pt x="108" y="105"/>
                    </a:cubicBezTo>
                    <a:cubicBezTo>
                      <a:pt x="108" y="88"/>
                      <a:pt x="108" y="88"/>
                      <a:pt x="108" y="88"/>
                    </a:cubicBezTo>
                    <a:cubicBezTo>
                      <a:pt x="110" y="84"/>
                      <a:pt x="113" y="80"/>
                      <a:pt x="114" y="75"/>
                    </a:cubicBezTo>
                    <a:cubicBezTo>
                      <a:pt x="118" y="74"/>
                      <a:pt x="120" y="71"/>
                      <a:pt x="121" y="67"/>
                    </a:cubicBezTo>
                    <a:cubicBezTo>
                      <a:pt x="122" y="54"/>
                      <a:pt x="122" y="54"/>
                      <a:pt x="122" y="54"/>
                    </a:cubicBezTo>
                    <a:cubicBezTo>
                      <a:pt x="123" y="51"/>
                      <a:pt x="121" y="47"/>
                      <a:pt x="119" y="46"/>
                    </a:cubicBezTo>
                    <a:cubicBezTo>
                      <a:pt x="118" y="17"/>
                      <a:pt x="109" y="0"/>
                      <a:pt x="80" y="0"/>
                    </a:cubicBezTo>
                    <a:cubicBezTo>
                      <a:pt x="51" y="0"/>
                      <a:pt x="42" y="17"/>
                      <a:pt x="41" y="46"/>
                    </a:cubicBezTo>
                    <a:cubicBezTo>
                      <a:pt x="39" y="47"/>
                      <a:pt x="37" y="51"/>
                      <a:pt x="38" y="54"/>
                    </a:cubicBezTo>
                    <a:cubicBezTo>
                      <a:pt x="39" y="67"/>
                      <a:pt x="39" y="67"/>
                      <a:pt x="39" y="67"/>
                    </a:cubicBezTo>
                    <a:cubicBezTo>
                      <a:pt x="40" y="71"/>
                      <a:pt x="42" y="74"/>
                      <a:pt x="46" y="75"/>
                    </a:cubicBezTo>
                    <a:cubicBezTo>
                      <a:pt x="47" y="80"/>
                      <a:pt x="50" y="84"/>
                      <a:pt x="52" y="88"/>
                    </a:cubicBezTo>
                    <a:cubicBezTo>
                      <a:pt x="52" y="105"/>
                      <a:pt x="52" y="105"/>
                      <a:pt x="52" y="105"/>
                    </a:cubicBezTo>
                    <a:cubicBezTo>
                      <a:pt x="34" y="110"/>
                      <a:pt x="5" y="123"/>
                      <a:pt x="4" y="130"/>
                    </a:cubicBezTo>
                    <a:cubicBezTo>
                      <a:pt x="2" y="144"/>
                      <a:pt x="0" y="203"/>
                      <a:pt x="4" y="249"/>
                    </a:cubicBezTo>
                    <a:cubicBezTo>
                      <a:pt x="6" y="270"/>
                      <a:pt x="40" y="275"/>
                      <a:pt x="80" y="275"/>
                    </a:cubicBezTo>
                    <a:cubicBezTo>
                      <a:pt x="87" y="275"/>
                      <a:pt x="93" y="275"/>
                      <a:pt x="99" y="275"/>
                    </a:cubicBezTo>
                    <a:cubicBezTo>
                      <a:pt x="97" y="228"/>
                      <a:pt x="98" y="174"/>
                      <a:pt x="101" y="159"/>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sp>
            <p:nvSpPr>
              <p:cNvPr id="270" name="Freeform 59"/>
              <p:cNvSpPr>
                <a:spLocks/>
              </p:cNvSpPr>
              <p:nvPr/>
            </p:nvSpPr>
            <p:spPr bwMode="auto">
              <a:xfrm>
                <a:off x="9810985" y="2584723"/>
                <a:ext cx="175352" cy="220651"/>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sp>
            <p:nvSpPr>
              <p:cNvPr id="271" name="Freeform 60"/>
              <p:cNvSpPr>
                <a:spLocks/>
              </p:cNvSpPr>
              <p:nvPr/>
            </p:nvSpPr>
            <p:spPr bwMode="auto">
              <a:xfrm>
                <a:off x="9735000" y="2802451"/>
                <a:ext cx="327323" cy="347782"/>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grpSp>
        <p:grpSp>
          <p:nvGrpSpPr>
            <p:cNvPr id="263" name="Group 262"/>
            <p:cNvGrpSpPr/>
            <p:nvPr/>
          </p:nvGrpSpPr>
          <p:grpSpPr>
            <a:xfrm>
              <a:off x="10133156" y="1785919"/>
              <a:ext cx="1814202" cy="830380"/>
              <a:chOff x="8048424" y="2193902"/>
              <a:chExt cx="1814202" cy="830380"/>
            </a:xfrm>
          </p:grpSpPr>
          <p:sp>
            <p:nvSpPr>
              <p:cNvPr id="264" name="Rectangle 263"/>
              <p:cNvSpPr/>
              <p:nvPr/>
            </p:nvSpPr>
            <p:spPr bwMode="auto">
              <a:xfrm>
                <a:off x="8048424" y="2512309"/>
                <a:ext cx="1814202" cy="51197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a:ln>
                      <a:solidFill>
                        <a:srgbClr val="FFFFFF">
                          <a:alpha val="0"/>
                        </a:srgbClr>
                      </a:solidFill>
                    </a:ln>
                    <a:gradFill>
                      <a:gsLst>
                        <a:gs pos="79646">
                          <a:srgbClr val="505050"/>
                        </a:gs>
                        <a:gs pos="56637">
                          <a:srgbClr val="505050"/>
                        </a:gs>
                      </a:gsLst>
                      <a:lin ang="5400000" scaled="0"/>
                    </a:gradFill>
                  </a:rPr>
                  <a:t>Real-time </a:t>
                </a:r>
                <a:r>
                  <a:rPr lang="en-US" sz="1600" kern="0" dirty="0" smtClean="0">
                    <a:ln>
                      <a:solidFill>
                        <a:srgbClr val="FFFFFF">
                          <a:alpha val="0"/>
                        </a:srgbClr>
                      </a:solidFill>
                    </a:ln>
                    <a:gradFill>
                      <a:gsLst>
                        <a:gs pos="79646">
                          <a:srgbClr val="505050"/>
                        </a:gs>
                        <a:gs pos="56637">
                          <a:srgbClr val="505050"/>
                        </a:gs>
                      </a:gsLst>
                      <a:lin ang="5400000" scaled="0"/>
                    </a:gradFill>
                  </a:rPr>
                  <a:t>data</a:t>
                </a:r>
                <a:endParaRPr lang="en-US" sz="1600" kern="0" dirty="0">
                  <a:ln>
                    <a:solidFill>
                      <a:srgbClr val="FFFFFF">
                        <a:alpha val="0"/>
                      </a:srgbClr>
                    </a:solidFill>
                  </a:ln>
                  <a:gradFill>
                    <a:gsLst>
                      <a:gs pos="79646">
                        <a:srgbClr val="505050"/>
                      </a:gs>
                      <a:gs pos="56637">
                        <a:srgbClr val="505050"/>
                      </a:gs>
                    </a:gsLst>
                    <a:lin ang="5400000" scaled="0"/>
                  </a:gradFill>
                </a:endParaRPr>
              </a:p>
            </p:txBody>
          </p:sp>
          <p:grpSp>
            <p:nvGrpSpPr>
              <p:cNvPr id="265" name="Group 264"/>
              <p:cNvGrpSpPr/>
              <p:nvPr/>
            </p:nvGrpSpPr>
            <p:grpSpPr>
              <a:xfrm>
                <a:off x="8175613" y="2193902"/>
                <a:ext cx="368141" cy="370523"/>
                <a:chOff x="8175613" y="2193902"/>
                <a:chExt cx="368141" cy="370523"/>
              </a:xfrm>
            </p:grpSpPr>
            <p:sp>
              <p:nvSpPr>
                <p:cNvPr id="266" name="Oval 265"/>
                <p:cNvSpPr/>
                <p:nvPr/>
              </p:nvSpPr>
              <p:spPr>
                <a:xfrm>
                  <a:off x="8175613" y="2193902"/>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267" name="TextBox 266"/>
                <p:cNvSpPr txBox="1"/>
                <p:nvPr/>
              </p:nvSpPr>
              <p:spPr>
                <a:xfrm>
                  <a:off x="8177994" y="2198665"/>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2</a:t>
                  </a:r>
                </a:p>
              </p:txBody>
            </p:sp>
          </p:grpSp>
        </p:grpSp>
      </p:grpSp>
      <p:sp>
        <p:nvSpPr>
          <p:cNvPr id="272" name="Rectangle 271">
            <a:hlinkClick r:id="rId3" action="ppaction://hlinksldjump"/>
          </p:cNvPr>
          <p:cNvSpPr/>
          <p:nvPr/>
        </p:nvSpPr>
        <p:spPr bwMode="auto">
          <a:xfrm>
            <a:off x="274638" y="2766062"/>
            <a:ext cx="3203249" cy="2020824"/>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Source </a:t>
            </a:r>
            <a:r>
              <a:rPr lang="en-US" sz="2000" kern="0" dirty="0" smtClean="0">
                <a:ln>
                  <a:solidFill>
                    <a:srgbClr val="FFFFFF">
                      <a:alpha val="0"/>
                    </a:srgbClr>
                  </a:solidFill>
                </a:ln>
                <a:gradFill>
                  <a:gsLst>
                    <a:gs pos="56637">
                      <a:srgbClr val="FFFFFF"/>
                    </a:gs>
                    <a:gs pos="11000">
                      <a:srgbClr val="FFFFFF"/>
                    </a:gs>
                  </a:gsLst>
                  <a:lin ang="5400000" scaled="0"/>
                </a:gradFill>
              </a:rPr>
              <a:t>systems</a:t>
            </a:r>
            <a:endParaRPr lang="en-US" sz="2000" kern="0" dirty="0">
              <a:ln>
                <a:solidFill>
                  <a:srgbClr val="FFFFFF">
                    <a:alpha val="0"/>
                  </a:srgbClr>
                </a:solidFill>
              </a:ln>
              <a:gradFill>
                <a:gsLst>
                  <a:gs pos="56637">
                    <a:srgbClr val="FFFFFF"/>
                  </a:gs>
                  <a:gs pos="11000">
                    <a:srgbClr val="FFFFFF"/>
                  </a:gs>
                </a:gsLst>
                <a:lin ang="5400000" scaled="0"/>
              </a:gradFill>
            </a:endParaRPr>
          </a:p>
        </p:txBody>
      </p:sp>
      <p:grpSp>
        <p:nvGrpSpPr>
          <p:cNvPr id="239" name="Group 238"/>
          <p:cNvGrpSpPr/>
          <p:nvPr/>
        </p:nvGrpSpPr>
        <p:grpSpPr>
          <a:xfrm>
            <a:off x="353724" y="3430336"/>
            <a:ext cx="3049573" cy="436702"/>
            <a:chOff x="1302113" y="2217128"/>
            <a:chExt cx="3049573" cy="436702"/>
          </a:xfrm>
        </p:grpSpPr>
        <p:sp>
          <p:nvSpPr>
            <p:cNvPr id="241" name="Freeform 240"/>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2" name="Oval 241"/>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4" name="Freeform 243"/>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5" name="Oval 244"/>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7" name="Freeform 246"/>
            <p:cNvSpPr/>
            <p:nvPr/>
          </p:nvSpPr>
          <p:spPr>
            <a:xfrm>
              <a:off x="288107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8" name="Oval 247"/>
            <p:cNvSpPr/>
            <p:nvPr/>
          </p:nvSpPr>
          <p:spPr>
            <a:xfrm>
              <a:off x="291085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0" name="Freeform 249"/>
            <p:cNvSpPr/>
            <p:nvPr/>
          </p:nvSpPr>
          <p:spPr>
            <a:xfrm>
              <a:off x="366544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1" name="Oval 250"/>
            <p:cNvSpPr/>
            <p:nvPr/>
          </p:nvSpPr>
          <p:spPr>
            <a:xfrm>
              <a:off x="369522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2" name="Freeform 251"/>
            <p:cNvSpPr/>
            <p:nvPr/>
          </p:nvSpPr>
          <p:spPr>
            <a:xfrm>
              <a:off x="1671724"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3" name="Oval 252"/>
            <p:cNvSpPr/>
            <p:nvPr/>
          </p:nvSpPr>
          <p:spPr>
            <a:xfrm>
              <a:off x="1701500"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4" name="Freeform 253"/>
            <p:cNvSpPr/>
            <p:nvPr/>
          </p:nvSpPr>
          <p:spPr>
            <a:xfrm>
              <a:off x="2447167"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5" name="Oval 254"/>
            <p:cNvSpPr/>
            <p:nvPr/>
          </p:nvSpPr>
          <p:spPr>
            <a:xfrm>
              <a:off x="2476943"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6" name="Freeform 255"/>
            <p:cNvSpPr/>
            <p:nvPr/>
          </p:nvSpPr>
          <p:spPr>
            <a:xfrm>
              <a:off x="325068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7" name="Oval 256"/>
            <p:cNvSpPr/>
            <p:nvPr/>
          </p:nvSpPr>
          <p:spPr>
            <a:xfrm>
              <a:off x="328046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8" name="Freeform 257"/>
            <p:cNvSpPr/>
            <p:nvPr/>
          </p:nvSpPr>
          <p:spPr>
            <a:xfrm>
              <a:off x="403505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9" name="Oval 258"/>
            <p:cNvSpPr/>
            <p:nvPr/>
          </p:nvSpPr>
          <p:spPr>
            <a:xfrm>
              <a:off x="406483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273" name="Group 272"/>
          <p:cNvGrpSpPr/>
          <p:nvPr/>
        </p:nvGrpSpPr>
        <p:grpSpPr>
          <a:xfrm>
            <a:off x="528347" y="3548831"/>
            <a:ext cx="2690020" cy="776548"/>
            <a:chOff x="1277547" y="2217128"/>
            <a:chExt cx="2690020" cy="776548"/>
          </a:xfrm>
        </p:grpSpPr>
        <p:sp>
          <p:nvSpPr>
            <p:cNvPr id="274" name="TextBox 273"/>
            <p:cNvSpPr txBox="1"/>
            <p:nvPr/>
          </p:nvSpPr>
          <p:spPr>
            <a:xfrm>
              <a:off x="1277547"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OLTP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75" name="Freeform 274"/>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6" name="Oval 275"/>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7" name="TextBox 276"/>
            <p:cNvSpPr txBox="1"/>
            <p:nvPr/>
          </p:nvSpPr>
          <p:spPr>
            <a:xfrm>
              <a:off x="2057539"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ERP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78" name="Freeform 277"/>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9" name="Oval 278"/>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0" name="TextBox 279"/>
            <p:cNvSpPr txBox="1"/>
            <p:nvPr/>
          </p:nvSpPr>
          <p:spPr>
            <a:xfrm>
              <a:off x="2817437" y="27967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CRM</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81" name="Freeform 280"/>
            <p:cNvSpPr/>
            <p:nvPr/>
          </p:nvSpPr>
          <p:spPr>
            <a:xfrm>
              <a:off x="284200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2" name="Oval 281"/>
            <p:cNvSpPr/>
            <p:nvPr/>
          </p:nvSpPr>
          <p:spPr>
            <a:xfrm>
              <a:off x="287177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3" name="TextBox 282"/>
            <p:cNvSpPr txBox="1"/>
            <p:nvPr/>
          </p:nvSpPr>
          <p:spPr>
            <a:xfrm>
              <a:off x="3601807" y="2796741"/>
              <a:ext cx="365760" cy="196935"/>
            </a:xfrm>
            <a:prstGeom prst="rect">
              <a:avLst/>
            </a:prstGeom>
            <a:noFill/>
          </p:spPr>
          <p:txBody>
            <a:bodyPr wrap="square" lIns="0" tIns="0" rIns="0" bIns="0" rtlCol="0">
              <a:no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LOB</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84" name="Freeform 283"/>
            <p:cNvSpPr/>
            <p:nvPr/>
          </p:nvSpPr>
          <p:spPr>
            <a:xfrm>
              <a:off x="362637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5" name="Oval 284"/>
            <p:cNvSpPr/>
            <p:nvPr/>
          </p:nvSpPr>
          <p:spPr>
            <a:xfrm>
              <a:off x="365614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5" name="Group 4"/>
          <p:cNvGrpSpPr/>
          <p:nvPr/>
        </p:nvGrpSpPr>
        <p:grpSpPr>
          <a:xfrm>
            <a:off x="274638" y="4933776"/>
            <a:ext cx="3201016" cy="1659529"/>
            <a:chOff x="274638" y="4933776"/>
            <a:chExt cx="3201016" cy="1659529"/>
          </a:xfrm>
        </p:grpSpPr>
        <p:sp>
          <p:nvSpPr>
            <p:cNvPr id="287" name="Rectangle 286">
              <a:hlinkClick r:id="rId3" action="ppaction://hlinksldjump"/>
            </p:cNvPr>
            <p:cNvSpPr/>
            <p:nvPr/>
          </p:nvSpPr>
          <p:spPr bwMode="auto">
            <a:xfrm>
              <a:off x="274638" y="4933776"/>
              <a:ext cx="3201016" cy="1659529"/>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pPr>
              <a:r>
                <a:rPr lang="en-US" sz="2000" kern="0" dirty="0">
                  <a:ln>
                    <a:solidFill>
                      <a:srgbClr val="FFFFFF">
                        <a:alpha val="0"/>
                      </a:srgbClr>
                    </a:solidFill>
                  </a:ln>
                  <a:gradFill>
                    <a:gsLst>
                      <a:gs pos="56637">
                        <a:srgbClr val="FFFFFF"/>
                      </a:gs>
                      <a:gs pos="11000">
                        <a:srgbClr val="FFFFFF"/>
                      </a:gs>
                    </a:gsLst>
                    <a:lin ang="5400000" scaled="0"/>
                  </a:gradFill>
                </a:rPr>
                <a:t>New </a:t>
              </a:r>
              <a:r>
                <a:rPr lang="en-US" sz="2000" kern="0" dirty="0" smtClean="0">
                  <a:ln>
                    <a:solidFill>
                      <a:srgbClr val="FFFFFF">
                        <a:alpha val="0"/>
                      </a:srgbClr>
                    </a:solidFill>
                  </a:ln>
                  <a:gradFill>
                    <a:gsLst>
                      <a:gs pos="56637">
                        <a:srgbClr val="FFFFFF"/>
                      </a:gs>
                      <a:gs pos="11000">
                        <a:srgbClr val="FFFFFF"/>
                      </a:gs>
                    </a:gsLst>
                    <a:lin ang="5400000" scaled="0"/>
                  </a:gradFill>
                </a:rPr>
                <a:t>data</a:t>
              </a:r>
              <a:endParaRPr lang="en-US" sz="2000" kern="0" dirty="0">
                <a:ln>
                  <a:solidFill>
                    <a:srgbClr val="FFFFFF">
                      <a:alpha val="0"/>
                    </a:srgbClr>
                  </a:solidFill>
                </a:ln>
                <a:gradFill>
                  <a:gsLst>
                    <a:gs pos="56637">
                      <a:srgbClr val="FFFFFF"/>
                    </a:gs>
                    <a:gs pos="11000">
                      <a:srgbClr val="FFFFFF"/>
                    </a:gs>
                  </a:gsLst>
                  <a:lin ang="5400000" scaled="0"/>
                </a:gradFill>
              </a:endParaRPr>
            </a:p>
          </p:txBody>
        </p:sp>
        <p:sp>
          <p:nvSpPr>
            <p:cNvPr id="288" name="TextBox 287"/>
            <p:cNvSpPr txBox="1"/>
            <p:nvPr/>
          </p:nvSpPr>
          <p:spPr>
            <a:xfrm>
              <a:off x="479982"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Devices</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89" name="TextBox 288"/>
            <p:cNvSpPr txBox="1"/>
            <p:nvPr/>
          </p:nvSpPr>
          <p:spPr>
            <a:xfrm>
              <a:off x="1226808"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Web</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90" name="TextBox 289"/>
            <p:cNvSpPr txBox="1"/>
            <p:nvPr/>
          </p:nvSpPr>
          <p:spPr>
            <a:xfrm>
              <a:off x="1949570"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Sensors</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291" name="TextBox 290"/>
            <p:cNvSpPr txBox="1"/>
            <p:nvPr/>
          </p:nvSpPr>
          <p:spPr>
            <a:xfrm>
              <a:off x="2684365" y="6087678"/>
              <a:ext cx="548640" cy="182880"/>
            </a:xfrm>
            <a:prstGeom prst="rect">
              <a:avLst/>
            </a:prstGeom>
            <a:noFill/>
          </p:spPr>
          <p:txBody>
            <a:bodyPr wrap="square" lIns="0" tIns="0" rIns="0" bIns="0" rtlCol="0">
              <a:no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Social</a:t>
              </a:r>
              <a:endParaRPr lang="en-US" sz="1200" dirty="0">
                <a:ln>
                  <a:solidFill>
                    <a:srgbClr val="FFFFFF">
                      <a:alpha val="0"/>
                    </a:srgbClr>
                  </a:solidFill>
                </a:ln>
                <a:gradFill>
                  <a:gsLst>
                    <a:gs pos="11504">
                      <a:srgbClr val="FFFFFF"/>
                    </a:gs>
                    <a:gs pos="49000">
                      <a:srgbClr val="FFFFFF"/>
                    </a:gs>
                  </a:gsLst>
                  <a:lin ang="5400000" scaled="1"/>
                </a:gradFill>
              </a:endParaRPr>
            </a:p>
          </p:txBody>
        </p:sp>
        <p:grpSp>
          <p:nvGrpSpPr>
            <p:cNvPr id="292" name="Group 291"/>
            <p:cNvGrpSpPr/>
            <p:nvPr/>
          </p:nvGrpSpPr>
          <p:grpSpPr>
            <a:xfrm>
              <a:off x="436083" y="5604303"/>
              <a:ext cx="645829" cy="382091"/>
              <a:chOff x="2850175" y="4068514"/>
              <a:chExt cx="724051" cy="428369"/>
            </a:xfrm>
            <a:solidFill>
              <a:schemeClr val="bg1"/>
            </a:solidFill>
          </p:grpSpPr>
          <p:sp>
            <p:nvSpPr>
              <p:cNvPr id="300" name="Freeform 43"/>
              <p:cNvSpPr>
                <a:spLocks noChangeAspect="1" noEditPoints="1"/>
              </p:cNvSpPr>
              <p:nvPr/>
            </p:nvSpPr>
            <p:spPr bwMode="black">
              <a:xfrm>
                <a:off x="2850175" y="4068514"/>
                <a:ext cx="220416" cy="424898"/>
              </a:xfrm>
              <a:custGeom>
                <a:avLst/>
                <a:gdLst>
                  <a:gd name="T0" fmla="*/ 544 w 602"/>
                  <a:gd name="T1" fmla="*/ 95 h 1156"/>
                  <a:gd name="T2" fmla="*/ 119 w 602"/>
                  <a:gd name="T3" fmla="*/ 1068 h 1156"/>
                  <a:gd name="T4" fmla="*/ 112 w 602"/>
                  <a:gd name="T5" fmla="*/ 1048 h 1156"/>
                  <a:gd name="T6" fmla="*/ 288 w 602"/>
                  <a:gd name="T7" fmla="*/ 1050 h 1156"/>
                  <a:gd name="T8" fmla="*/ 296 w 602"/>
                  <a:gd name="T9" fmla="*/ 1053 h 1156"/>
                  <a:gd name="T10" fmla="*/ 291 w 602"/>
                  <a:gd name="T11" fmla="*/ 1071 h 1156"/>
                  <a:gd name="T12" fmla="*/ 290 w 602"/>
                  <a:gd name="T13" fmla="*/ 1072 h 1156"/>
                  <a:gd name="T14" fmla="*/ 290 w 602"/>
                  <a:gd name="T15" fmla="*/ 1072 h 1156"/>
                  <a:gd name="T16" fmla="*/ 276 w 602"/>
                  <a:gd name="T17" fmla="*/ 1069 h 1156"/>
                  <a:gd name="T18" fmla="*/ 271 w 602"/>
                  <a:gd name="T19" fmla="*/ 1071 h 1156"/>
                  <a:gd name="T20" fmla="*/ 275 w 602"/>
                  <a:gd name="T21" fmla="*/ 1052 h 1156"/>
                  <a:gd name="T22" fmla="*/ 285 w 602"/>
                  <a:gd name="T23" fmla="*/ 1050 h 1156"/>
                  <a:gd name="T24" fmla="*/ 298 w 602"/>
                  <a:gd name="T25" fmla="*/ 1055 h 1156"/>
                  <a:gd name="T26" fmla="*/ 315 w 602"/>
                  <a:gd name="T27" fmla="*/ 1058 h 1156"/>
                  <a:gd name="T28" fmla="*/ 319 w 602"/>
                  <a:gd name="T29" fmla="*/ 1057 h 1156"/>
                  <a:gd name="T30" fmla="*/ 320 w 602"/>
                  <a:gd name="T31" fmla="*/ 1057 h 1156"/>
                  <a:gd name="T32" fmla="*/ 314 w 602"/>
                  <a:gd name="T33" fmla="*/ 1075 h 1156"/>
                  <a:gd name="T34" fmla="*/ 301 w 602"/>
                  <a:gd name="T35" fmla="*/ 1077 h 1156"/>
                  <a:gd name="T36" fmla="*/ 292 w 602"/>
                  <a:gd name="T37" fmla="*/ 1073 h 1156"/>
                  <a:gd name="T38" fmla="*/ 298 w 602"/>
                  <a:gd name="T39" fmla="*/ 1055 h 1156"/>
                  <a:gd name="T40" fmla="*/ 298 w 602"/>
                  <a:gd name="T41" fmla="*/ 1055 h 1156"/>
                  <a:gd name="T42" fmla="*/ 298 w 602"/>
                  <a:gd name="T43" fmla="*/ 1055 h 1156"/>
                  <a:gd name="T44" fmla="*/ 305 w 602"/>
                  <a:gd name="T45" fmla="*/ 1034 h 1156"/>
                  <a:gd name="T46" fmla="*/ 318 w 602"/>
                  <a:gd name="T47" fmla="*/ 1037 h 1156"/>
                  <a:gd name="T48" fmla="*/ 325 w 602"/>
                  <a:gd name="T49" fmla="*/ 1035 h 1156"/>
                  <a:gd name="T50" fmla="*/ 326 w 602"/>
                  <a:gd name="T51" fmla="*/ 1035 h 1156"/>
                  <a:gd name="T52" fmla="*/ 314 w 602"/>
                  <a:gd name="T53" fmla="*/ 1056 h 1156"/>
                  <a:gd name="T54" fmla="*/ 299 w 602"/>
                  <a:gd name="T55" fmla="*/ 1052 h 1156"/>
                  <a:gd name="T56" fmla="*/ 299 w 602"/>
                  <a:gd name="T57" fmla="*/ 1052 h 1156"/>
                  <a:gd name="T58" fmla="*/ 304 w 602"/>
                  <a:gd name="T59" fmla="*/ 1034 h 1156"/>
                  <a:gd name="T60" fmla="*/ 292 w 602"/>
                  <a:gd name="T61" fmla="*/ 1028 h 1156"/>
                  <a:gd name="T62" fmla="*/ 302 w 602"/>
                  <a:gd name="T63" fmla="*/ 1032 h 1156"/>
                  <a:gd name="T64" fmla="*/ 302 w 602"/>
                  <a:gd name="T65" fmla="*/ 1032 h 1156"/>
                  <a:gd name="T66" fmla="*/ 297 w 602"/>
                  <a:gd name="T67" fmla="*/ 1050 h 1156"/>
                  <a:gd name="T68" fmla="*/ 297 w 602"/>
                  <a:gd name="T69" fmla="*/ 1050 h 1156"/>
                  <a:gd name="T70" fmla="*/ 296 w 602"/>
                  <a:gd name="T71" fmla="*/ 1050 h 1156"/>
                  <a:gd name="T72" fmla="*/ 296 w 602"/>
                  <a:gd name="T73" fmla="*/ 1050 h 1156"/>
                  <a:gd name="T74" fmla="*/ 296 w 602"/>
                  <a:gd name="T75" fmla="*/ 1050 h 1156"/>
                  <a:gd name="T76" fmla="*/ 277 w 602"/>
                  <a:gd name="T77" fmla="*/ 1049 h 1156"/>
                  <a:gd name="T78" fmla="*/ 277 w 602"/>
                  <a:gd name="T79" fmla="*/ 1049 h 1156"/>
                  <a:gd name="T80" fmla="*/ 277 w 602"/>
                  <a:gd name="T81" fmla="*/ 1049 h 1156"/>
                  <a:gd name="T82" fmla="*/ 276 w 602"/>
                  <a:gd name="T83" fmla="*/ 1049 h 1156"/>
                  <a:gd name="T84" fmla="*/ 281 w 602"/>
                  <a:gd name="T85" fmla="*/ 1032 h 1156"/>
                  <a:gd name="T86" fmla="*/ 287 w 602"/>
                  <a:gd name="T87" fmla="*/ 1029 h 1156"/>
                  <a:gd name="T88" fmla="*/ 467 w 602"/>
                  <a:gd name="T89" fmla="*/ 1059 h 1156"/>
                  <a:gd name="T90" fmla="*/ 478 w 602"/>
                  <a:gd name="T91" fmla="*/ 1064 h 1156"/>
                  <a:gd name="T92" fmla="*/ 466 w 602"/>
                  <a:gd name="T93" fmla="*/ 1048 h 1156"/>
                  <a:gd name="T94" fmla="*/ 602 w 602"/>
                  <a:gd name="T95" fmla="*/ 1116 h 1156"/>
                  <a:gd name="T96" fmla="*/ 0 w 602"/>
                  <a:gd name="T97" fmla="*/ 40 h 1156"/>
                  <a:gd name="T98" fmla="*/ 602 w 602"/>
                  <a:gd name="T99" fmla="*/ 1116 h 1156"/>
                  <a:gd name="T100" fmla="*/ 273 w 602"/>
                  <a:gd name="T101" fmla="*/ 202 h 1156"/>
                  <a:gd name="T102" fmla="*/ 273 w 602"/>
                  <a:gd name="T103" fmla="*/ 911 h 1156"/>
                  <a:gd name="T104" fmla="*/ 462 w 602"/>
                  <a:gd name="T105" fmla="*/ 581 h 1156"/>
                  <a:gd name="T106" fmla="*/ 284 w 602"/>
                  <a:gd name="T107" fmla="*/ 391 h 1156"/>
                  <a:gd name="T108" fmla="*/ 284 w 602"/>
                  <a:gd name="T109" fmla="*/ 391 h 1156"/>
                  <a:gd name="T110" fmla="*/ 273 w 602"/>
                  <a:gd name="T111" fmla="*/ 391 h 1156"/>
                  <a:gd name="T112" fmla="*/ 462 w 602"/>
                  <a:gd name="T113" fmla="*/ 911 h 1156"/>
                  <a:gd name="T114" fmla="*/ 462 w 602"/>
                  <a:gd name="T115" fmla="*/ 379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2" h="1156">
                    <a:moveTo>
                      <a:pt x="54" y="95"/>
                    </a:moveTo>
                    <a:cubicBezTo>
                      <a:pt x="54" y="367"/>
                      <a:pt x="54" y="639"/>
                      <a:pt x="54" y="911"/>
                    </a:cubicBezTo>
                    <a:cubicBezTo>
                      <a:pt x="217" y="911"/>
                      <a:pt x="381" y="911"/>
                      <a:pt x="544" y="911"/>
                    </a:cubicBezTo>
                    <a:cubicBezTo>
                      <a:pt x="544" y="639"/>
                      <a:pt x="544" y="367"/>
                      <a:pt x="544" y="95"/>
                    </a:cubicBezTo>
                    <a:cubicBezTo>
                      <a:pt x="381" y="95"/>
                      <a:pt x="217" y="95"/>
                      <a:pt x="54" y="95"/>
                    </a:cubicBezTo>
                    <a:close/>
                    <a:moveTo>
                      <a:pt x="112" y="1053"/>
                    </a:moveTo>
                    <a:cubicBezTo>
                      <a:pt x="126" y="1068"/>
                      <a:pt x="126" y="1068"/>
                      <a:pt x="126" y="1068"/>
                    </a:cubicBezTo>
                    <a:cubicBezTo>
                      <a:pt x="119" y="1068"/>
                      <a:pt x="119" y="1068"/>
                      <a:pt x="119" y="1068"/>
                    </a:cubicBezTo>
                    <a:cubicBezTo>
                      <a:pt x="103" y="1050"/>
                      <a:pt x="103" y="1050"/>
                      <a:pt x="103" y="1050"/>
                    </a:cubicBezTo>
                    <a:cubicBezTo>
                      <a:pt x="119" y="1034"/>
                      <a:pt x="119" y="1034"/>
                      <a:pt x="119" y="1034"/>
                    </a:cubicBezTo>
                    <a:cubicBezTo>
                      <a:pt x="126" y="1034"/>
                      <a:pt x="126" y="1034"/>
                      <a:pt x="126" y="1034"/>
                    </a:cubicBezTo>
                    <a:cubicBezTo>
                      <a:pt x="112" y="1048"/>
                      <a:pt x="112" y="1048"/>
                      <a:pt x="112" y="1048"/>
                    </a:cubicBezTo>
                    <a:cubicBezTo>
                      <a:pt x="137" y="1048"/>
                      <a:pt x="137" y="1048"/>
                      <a:pt x="137" y="1048"/>
                    </a:cubicBezTo>
                    <a:cubicBezTo>
                      <a:pt x="137" y="1053"/>
                      <a:pt x="137" y="1053"/>
                      <a:pt x="137" y="1053"/>
                    </a:cubicBezTo>
                    <a:lnTo>
                      <a:pt x="112" y="1053"/>
                    </a:lnTo>
                    <a:close/>
                    <a:moveTo>
                      <a:pt x="288" y="1050"/>
                    </a:moveTo>
                    <a:cubicBezTo>
                      <a:pt x="291" y="1050"/>
                      <a:pt x="294" y="1052"/>
                      <a:pt x="296" y="1053"/>
                    </a:cubicBezTo>
                    <a:cubicBezTo>
                      <a:pt x="296" y="1053"/>
                      <a:pt x="296" y="1053"/>
                      <a:pt x="296" y="1053"/>
                    </a:cubicBezTo>
                    <a:cubicBezTo>
                      <a:pt x="296" y="1053"/>
                      <a:pt x="296" y="1053"/>
                      <a:pt x="296" y="1053"/>
                    </a:cubicBezTo>
                    <a:cubicBezTo>
                      <a:pt x="296" y="1053"/>
                      <a:pt x="296" y="1053"/>
                      <a:pt x="296" y="1053"/>
                    </a:cubicBezTo>
                    <a:cubicBezTo>
                      <a:pt x="296" y="1053"/>
                      <a:pt x="296" y="1053"/>
                      <a:pt x="296" y="1053"/>
                    </a:cubicBezTo>
                    <a:cubicBezTo>
                      <a:pt x="296" y="1054"/>
                      <a:pt x="296" y="1054"/>
                      <a:pt x="296" y="1054"/>
                    </a:cubicBezTo>
                    <a:cubicBezTo>
                      <a:pt x="296" y="1054"/>
                      <a:pt x="291" y="1071"/>
                      <a:pt x="291" y="1072"/>
                    </a:cubicBezTo>
                    <a:cubicBezTo>
                      <a:pt x="291" y="1071"/>
                      <a:pt x="291" y="1071"/>
                      <a:pt x="291" y="1071"/>
                    </a:cubicBezTo>
                    <a:cubicBezTo>
                      <a:pt x="291" y="1072"/>
                      <a:pt x="291" y="1072"/>
                      <a:pt x="291"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89" y="1071"/>
                      <a:pt x="288" y="1071"/>
                      <a:pt x="286" y="1070"/>
                    </a:cubicBezTo>
                    <a:cubicBezTo>
                      <a:pt x="285" y="1069"/>
                      <a:pt x="285" y="1069"/>
                      <a:pt x="284" y="1069"/>
                    </a:cubicBezTo>
                    <a:cubicBezTo>
                      <a:pt x="283" y="1069"/>
                      <a:pt x="281" y="1069"/>
                      <a:pt x="280" y="1069"/>
                    </a:cubicBezTo>
                    <a:cubicBezTo>
                      <a:pt x="279" y="1069"/>
                      <a:pt x="278" y="1069"/>
                      <a:pt x="276" y="1069"/>
                    </a:cubicBezTo>
                    <a:cubicBezTo>
                      <a:pt x="274" y="1069"/>
                      <a:pt x="273" y="1070"/>
                      <a:pt x="271" y="1071"/>
                    </a:cubicBezTo>
                    <a:cubicBezTo>
                      <a:pt x="271" y="1071"/>
                      <a:pt x="271" y="1071"/>
                      <a:pt x="271" y="1071"/>
                    </a:cubicBezTo>
                    <a:cubicBezTo>
                      <a:pt x="271" y="1071"/>
                      <a:pt x="271" y="1071"/>
                      <a:pt x="271" y="1071"/>
                    </a:cubicBezTo>
                    <a:cubicBezTo>
                      <a:pt x="271" y="1071"/>
                      <a:pt x="271" y="1071"/>
                      <a:pt x="271" y="1071"/>
                    </a:cubicBezTo>
                    <a:cubicBezTo>
                      <a:pt x="270" y="1070"/>
                      <a:pt x="270" y="1070"/>
                      <a:pt x="270" y="1070"/>
                    </a:cubicBezTo>
                    <a:cubicBezTo>
                      <a:pt x="270" y="1070"/>
                      <a:pt x="270" y="1070"/>
                      <a:pt x="270" y="1070"/>
                    </a:cubicBezTo>
                    <a:cubicBezTo>
                      <a:pt x="275" y="1052"/>
                      <a:pt x="275" y="1052"/>
                      <a:pt x="275" y="1052"/>
                    </a:cubicBezTo>
                    <a:cubicBezTo>
                      <a:pt x="275" y="1052"/>
                      <a:pt x="275" y="1052"/>
                      <a:pt x="275" y="1052"/>
                    </a:cubicBezTo>
                    <a:cubicBezTo>
                      <a:pt x="275" y="1052"/>
                      <a:pt x="275" y="1052"/>
                      <a:pt x="275" y="1052"/>
                    </a:cubicBezTo>
                    <a:cubicBezTo>
                      <a:pt x="277" y="1051"/>
                      <a:pt x="278" y="1051"/>
                      <a:pt x="279" y="1051"/>
                    </a:cubicBezTo>
                    <a:cubicBezTo>
                      <a:pt x="280" y="1050"/>
                      <a:pt x="281" y="1050"/>
                      <a:pt x="282" y="1050"/>
                    </a:cubicBezTo>
                    <a:cubicBezTo>
                      <a:pt x="283" y="1050"/>
                      <a:pt x="284" y="1050"/>
                      <a:pt x="285" y="1050"/>
                    </a:cubicBezTo>
                    <a:cubicBezTo>
                      <a:pt x="286" y="1050"/>
                      <a:pt x="287" y="1050"/>
                      <a:pt x="288" y="1050"/>
                    </a:cubicBezTo>
                    <a:close/>
                    <a:moveTo>
                      <a:pt x="298" y="1055"/>
                    </a:moveTo>
                    <a:cubicBezTo>
                      <a:pt x="298" y="1055"/>
                      <a:pt x="298" y="1055"/>
                      <a:pt x="298" y="1055"/>
                    </a:cubicBezTo>
                    <a:cubicBezTo>
                      <a:pt x="298" y="1055"/>
                      <a:pt x="298" y="1055"/>
                      <a:pt x="298" y="1055"/>
                    </a:cubicBezTo>
                    <a:cubicBezTo>
                      <a:pt x="300" y="1056"/>
                      <a:pt x="301" y="1056"/>
                      <a:pt x="302" y="1057"/>
                    </a:cubicBezTo>
                    <a:cubicBezTo>
                      <a:pt x="303" y="1058"/>
                      <a:pt x="305" y="1058"/>
                      <a:pt x="306" y="1058"/>
                    </a:cubicBezTo>
                    <a:cubicBezTo>
                      <a:pt x="308" y="1058"/>
                      <a:pt x="310" y="1058"/>
                      <a:pt x="312" y="1058"/>
                    </a:cubicBezTo>
                    <a:cubicBezTo>
                      <a:pt x="313" y="1058"/>
                      <a:pt x="314" y="1058"/>
                      <a:pt x="315" y="1058"/>
                    </a:cubicBezTo>
                    <a:cubicBezTo>
                      <a:pt x="316" y="1057"/>
                      <a:pt x="317" y="1057"/>
                      <a:pt x="319" y="1056"/>
                    </a:cubicBezTo>
                    <a:cubicBezTo>
                      <a:pt x="319" y="1056"/>
                      <a:pt x="319" y="1057"/>
                      <a:pt x="319" y="1057"/>
                    </a:cubicBezTo>
                    <a:cubicBezTo>
                      <a:pt x="319" y="1057"/>
                      <a:pt x="319" y="1057"/>
                      <a:pt x="319" y="1057"/>
                    </a:cubicBezTo>
                    <a:cubicBezTo>
                      <a:pt x="319" y="1057"/>
                      <a:pt x="319" y="1057"/>
                      <a:pt x="319" y="1057"/>
                    </a:cubicBezTo>
                    <a:cubicBezTo>
                      <a:pt x="319" y="1057"/>
                      <a:pt x="319" y="1057"/>
                      <a:pt x="319" y="1057"/>
                    </a:cubicBezTo>
                    <a:cubicBezTo>
                      <a:pt x="319" y="1057"/>
                      <a:pt x="320" y="1057"/>
                      <a:pt x="320" y="1057"/>
                    </a:cubicBezTo>
                    <a:cubicBezTo>
                      <a:pt x="320" y="1057"/>
                      <a:pt x="320" y="1057"/>
                      <a:pt x="320" y="1057"/>
                    </a:cubicBezTo>
                    <a:cubicBezTo>
                      <a:pt x="320" y="1057"/>
                      <a:pt x="320" y="1057"/>
                      <a:pt x="320" y="1057"/>
                    </a:cubicBezTo>
                    <a:cubicBezTo>
                      <a:pt x="320" y="1057"/>
                      <a:pt x="320" y="1057"/>
                      <a:pt x="320" y="1057"/>
                    </a:cubicBezTo>
                    <a:cubicBezTo>
                      <a:pt x="320" y="1057"/>
                      <a:pt x="315" y="1075"/>
                      <a:pt x="315" y="1075"/>
                    </a:cubicBezTo>
                    <a:cubicBezTo>
                      <a:pt x="314" y="1075"/>
                      <a:pt x="314" y="1075"/>
                      <a:pt x="314" y="1075"/>
                    </a:cubicBezTo>
                    <a:cubicBezTo>
                      <a:pt x="314" y="1075"/>
                      <a:pt x="314" y="1075"/>
                      <a:pt x="314" y="1075"/>
                    </a:cubicBezTo>
                    <a:cubicBezTo>
                      <a:pt x="313" y="1076"/>
                      <a:pt x="312" y="1076"/>
                      <a:pt x="311" y="1076"/>
                    </a:cubicBezTo>
                    <a:cubicBezTo>
                      <a:pt x="309" y="1077"/>
                      <a:pt x="308" y="1077"/>
                      <a:pt x="307" y="1077"/>
                    </a:cubicBezTo>
                    <a:cubicBezTo>
                      <a:pt x="306" y="1077"/>
                      <a:pt x="305" y="1077"/>
                      <a:pt x="304" y="1077"/>
                    </a:cubicBezTo>
                    <a:cubicBezTo>
                      <a:pt x="303" y="1077"/>
                      <a:pt x="302" y="1077"/>
                      <a:pt x="301" y="1077"/>
                    </a:cubicBezTo>
                    <a:cubicBezTo>
                      <a:pt x="300" y="1077"/>
                      <a:pt x="300" y="1077"/>
                      <a:pt x="299" y="1077"/>
                    </a:cubicBezTo>
                    <a:cubicBezTo>
                      <a:pt x="298" y="1076"/>
                      <a:pt x="297" y="1076"/>
                      <a:pt x="297" y="1076"/>
                    </a:cubicBezTo>
                    <a:cubicBezTo>
                      <a:pt x="295" y="1075"/>
                      <a:pt x="294" y="1075"/>
                      <a:pt x="293" y="1074"/>
                    </a:cubicBezTo>
                    <a:cubicBezTo>
                      <a:pt x="293" y="1074"/>
                      <a:pt x="292" y="1073"/>
                      <a:pt x="292" y="1073"/>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lose/>
                    <a:moveTo>
                      <a:pt x="305" y="1034"/>
                    </a:moveTo>
                    <a:cubicBezTo>
                      <a:pt x="306" y="1034"/>
                      <a:pt x="307" y="1035"/>
                      <a:pt x="308" y="1036"/>
                    </a:cubicBezTo>
                    <a:cubicBezTo>
                      <a:pt x="310" y="1036"/>
                      <a:pt x="311" y="1037"/>
                      <a:pt x="313" y="1037"/>
                    </a:cubicBezTo>
                    <a:cubicBezTo>
                      <a:pt x="313" y="1037"/>
                      <a:pt x="314" y="1037"/>
                      <a:pt x="315" y="1037"/>
                    </a:cubicBezTo>
                    <a:cubicBezTo>
                      <a:pt x="316" y="1037"/>
                      <a:pt x="317" y="1037"/>
                      <a:pt x="318" y="1037"/>
                    </a:cubicBezTo>
                    <a:cubicBezTo>
                      <a:pt x="319" y="1037"/>
                      <a:pt x="320" y="1036"/>
                      <a:pt x="321" y="1036"/>
                    </a:cubicBezTo>
                    <a:cubicBezTo>
                      <a:pt x="322" y="1036"/>
                      <a:pt x="324" y="1035"/>
                      <a:pt x="325" y="1035"/>
                    </a:cubicBezTo>
                    <a:cubicBezTo>
                      <a:pt x="325" y="1035"/>
                      <a:pt x="325" y="1035"/>
                      <a:pt x="325" y="1035"/>
                    </a:cubicBezTo>
                    <a:cubicBezTo>
                      <a:pt x="325" y="1035"/>
                      <a:pt x="325" y="1035"/>
                      <a:pt x="325" y="1035"/>
                    </a:cubicBezTo>
                    <a:cubicBezTo>
                      <a:pt x="325" y="1035"/>
                      <a:pt x="325" y="1035"/>
                      <a:pt x="325" y="1035"/>
                    </a:cubicBezTo>
                    <a:cubicBezTo>
                      <a:pt x="325" y="1035"/>
                      <a:pt x="326" y="1035"/>
                      <a:pt x="326" y="1035"/>
                    </a:cubicBezTo>
                    <a:cubicBezTo>
                      <a:pt x="326" y="1035"/>
                      <a:pt x="326" y="1035"/>
                      <a:pt x="326" y="1035"/>
                    </a:cubicBezTo>
                    <a:cubicBezTo>
                      <a:pt x="326" y="1035"/>
                      <a:pt x="326" y="1035"/>
                      <a:pt x="326" y="1035"/>
                    </a:cubicBezTo>
                    <a:cubicBezTo>
                      <a:pt x="326" y="1035"/>
                      <a:pt x="321" y="1054"/>
                      <a:pt x="321" y="1054"/>
                    </a:cubicBezTo>
                    <a:cubicBezTo>
                      <a:pt x="321" y="1054"/>
                      <a:pt x="320" y="1054"/>
                      <a:pt x="320" y="1054"/>
                    </a:cubicBezTo>
                    <a:cubicBezTo>
                      <a:pt x="320" y="1054"/>
                      <a:pt x="320" y="1054"/>
                      <a:pt x="320" y="1054"/>
                    </a:cubicBezTo>
                    <a:cubicBezTo>
                      <a:pt x="318" y="1055"/>
                      <a:pt x="316" y="1055"/>
                      <a:pt x="314" y="1056"/>
                    </a:cubicBezTo>
                    <a:cubicBezTo>
                      <a:pt x="313" y="1056"/>
                      <a:pt x="311" y="1056"/>
                      <a:pt x="310" y="1056"/>
                    </a:cubicBezTo>
                    <a:cubicBezTo>
                      <a:pt x="308" y="1056"/>
                      <a:pt x="307" y="1056"/>
                      <a:pt x="306" y="1056"/>
                    </a:cubicBezTo>
                    <a:cubicBezTo>
                      <a:pt x="304" y="1055"/>
                      <a:pt x="302" y="1054"/>
                      <a:pt x="300" y="1053"/>
                    </a:cubicBezTo>
                    <a:cubicBezTo>
                      <a:pt x="300" y="1053"/>
                      <a:pt x="299" y="1053"/>
                      <a:pt x="299" y="1052"/>
                    </a:cubicBezTo>
                    <a:cubicBezTo>
                      <a:pt x="299" y="1052"/>
                      <a:pt x="299" y="1052"/>
                      <a:pt x="299" y="1052"/>
                    </a:cubicBezTo>
                    <a:cubicBezTo>
                      <a:pt x="299" y="1052"/>
                      <a:pt x="299" y="1052"/>
                      <a:pt x="299" y="1052"/>
                    </a:cubicBezTo>
                    <a:cubicBezTo>
                      <a:pt x="299" y="1052"/>
                      <a:pt x="299" y="1052"/>
                      <a:pt x="299" y="1052"/>
                    </a:cubicBezTo>
                    <a:cubicBezTo>
                      <a:pt x="299" y="1052"/>
                      <a:pt x="299" y="1052"/>
                      <a:pt x="299" y="1052"/>
                    </a:cubicBezTo>
                    <a:cubicBezTo>
                      <a:pt x="299" y="1052"/>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3"/>
                      <a:pt x="304" y="1033"/>
                      <a:pt x="305" y="1034"/>
                    </a:cubicBezTo>
                    <a:close/>
                    <a:moveTo>
                      <a:pt x="292" y="1028"/>
                    </a:moveTo>
                    <a:cubicBezTo>
                      <a:pt x="295" y="1028"/>
                      <a:pt x="297" y="1029"/>
                      <a:pt x="299" y="1030"/>
                    </a:cubicBezTo>
                    <a:cubicBezTo>
                      <a:pt x="299" y="1030"/>
                      <a:pt x="299" y="1030"/>
                      <a:pt x="299" y="1030"/>
                    </a:cubicBezTo>
                    <a:cubicBezTo>
                      <a:pt x="300" y="1030"/>
                      <a:pt x="301" y="1031"/>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3"/>
                      <a:pt x="302" y="1033"/>
                      <a:pt x="302" y="1033"/>
                    </a:cubicBezTo>
                    <a:cubicBezTo>
                      <a:pt x="300" y="1039"/>
                      <a:pt x="300" y="1039"/>
                      <a:pt x="300" y="1039"/>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5" y="1049"/>
                      <a:pt x="294" y="1049"/>
                      <a:pt x="292" y="1048"/>
                    </a:cubicBezTo>
                    <a:cubicBezTo>
                      <a:pt x="291" y="1048"/>
                      <a:pt x="290" y="1047"/>
                      <a:pt x="288" y="1047"/>
                    </a:cubicBezTo>
                    <a:cubicBezTo>
                      <a:pt x="285" y="1047"/>
                      <a:pt x="281" y="1047"/>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81" y="1032"/>
                      <a:pt x="281" y="1032"/>
                      <a:pt x="281" y="1032"/>
                    </a:cubicBezTo>
                    <a:cubicBezTo>
                      <a:pt x="281" y="1031"/>
                      <a:pt x="281" y="1031"/>
                      <a:pt x="281" y="1031"/>
                    </a:cubicBezTo>
                    <a:cubicBezTo>
                      <a:pt x="281" y="1030"/>
                      <a:pt x="282" y="1030"/>
                      <a:pt x="282" y="1030"/>
                    </a:cubicBezTo>
                    <a:cubicBezTo>
                      <a:pt x="282" y="1030"/>
                      <a:pt x="282" y="1030"/>
                      <a:pt x="282" y="1030"/>
                    </a:cubicBezTo>
                    <a:cubicBezTo>
                      <a:pt x="284" y="1030"/>
                      <a:pt x="286" y="1029"/>
                      <a:pt x="287" y="1029"/>
                    </a:cubicBezTo>
                    <a:cubicBezTo>
                      <a:pt x="289" y="1028"/>
                      <a:pt x="291" y="1028"/>
                      <a:pt x="292" y="1028"/>
                    </a:cubicBezTo>
                    <a:close/>
                    <a:moveTo>
                      <a:pt x="478" y="1033"/>
                    </a:moveTo>
                    <a:cubicBezTo>
                      <a:pt x="469" y="1033"/>
                      <a:pt x="462" y="1040"/>
                      <a:pt x="462" y="1048"/>
                    </a:cubicBezTo>
                    <a:cubicBezTo>
                      <a:pt x="462" y="1052"/>
                      <a:pt x="464" y="1056"/>
                      <a:pt x="467" y="1059"/>
                    </a:cubicBezTo>
                    <a:cubicBezTo>
                      <a:pt x="460" y="1068"/>
                      <a:pt x="460" y="1068"/>
                      <a:pt x="460" y="1068"/>
                    </a:cubicBezTo>
                    <a:cubicBezTo>
                      <a:pt x="463" y="1070"/>
                      <a:pt x="463" y="1070"/>
                      <a:pt x="463" y="1070"/>
                    </a:cubicBezTo>
                    <a:cubicBezTo>
                      <a:pt x="470" y="1061"/>
                      <a:pt x="470" y="1061"/>
                      <a:pt x="470" y="1061"/>
                    </a:cubicBezTo>
                    <a:cubicBezTo>
                      <a:pt x="472" y="1063"/>
                      <a:pt x="475" y="1064"/>
                      <a:pt x="478" y="1064"/>
                    </a:cubicBezTo>
                    <a:cubicBezTo>
                      <a:pt x="486" y="1064"/>
                      <a:pt x="493" y="1057"/>
                      <a:pt x="493" y="1048"/>
                    </a:cubicBezTo>
                    <a:cubicBezTo>
                      <a:pt x="493" y="1040"/>
                      <a:pt x="486" y="1033"/>
                      <a:pt x="478" y="1033"/>
                    </a:cubicBezTo>
                    <a:close/>
                    <a:moveTo>
                      <a:pt x="478" y="1060"/>
                    </a:moveTo>
                    <a:cubicBezTo>
                      <a:pt x="471" y="1060"/>
                      <a:pt x="466" y="1055"/>
                      <a:pt x="466" y="1048"/>
                    </a:cubicBezTo>
                    <a:cubicBezTo>
                      <a:pt x="466" y="1042"/>
                      <a:pt x="471" y="1037"/>
                      <a:pt x="478" y="1037"/>
                    </a:cubicBezTo>
                    <a:cubicBezTo>
                      <a:pt x="484" y="1037"/>
                      <a:pt x="489" y="1042"/>
                      <a:pt x="489" y="1048"/>
                    </a:cubicBezTo>
                    <a:cubicBezTo>
                      <a:pt x="489" y="1055"/>
                      <a:pt x="484" y="1060"/>
                      <a:pt x="478" y="1060"/>
                    </a:cubicBezTo>
                    <a:close/>
                    <a:moveTo>
                      <a:pt x="602" y="1116"/>
                    </a:moveTo>
                    <a:cubicBezTo>
                      <a:pt x="602" y="1139"/>
                      <a:pt x="584" y="1156"/>
                      <a:pt x="562" y="1156"/>
                    </a:cubicBezTo>
                    <a:cubicBezTo>
                      <a:pt x="40" y="1156"/>
                      <a:pt x="40" y="1156"/>
                      <a:pt x="40" y="1156"/>
                    </a:cubicBezTo>
                    <a:cubicBezTo>
                      <a:pt x="18" y="1156"/>
                      <a:pt x="0" y="1139"/>
                      <a:pt x="0" y="1116"/>
                    </a:cubicBezTo>
                    <a:cubicBezTo>
                      <a:pt x="0" y="40"/>
                      <a:pt x="0" y="40"/>
                      <a:pt x="0" y="40"/>
                    </a:cubicBezTo>
                    <a:cubicBezTo>
                      <a:pt x="0" y="18"/>
                      <a:pt x="18" y="0"/>
                      <a:pt x="40" y="0"/>
                    </a:cubicBezTo>
                    <a:cubicBezTo>
                      <a:pt x="562" y="0"/>
                      <a:pt x="562" y="0"/>
                      <a:pt x="562" y="0"/>
                    </a:cubicBezTo>
                    <a:cubicBezTo>
                      <a:pt x="584" y="0"/>
                      <a:pt x="602" y="18"/>
                      <a:pt x="602" y="40"/>
                    </a:cubicBezTo>
                    <a:lnTo>
                      <a:pt x="602" y="1116"/>
                    </a:lnTo>
                    <a:close/>
                    <a:moveTo>
                      <a:pt x="273" y="379"/>
                    </a:moveTo>
                    <a:cubicBezTo>
                      <a:pt x="95" y="379"/>
                      <a:pt x="95" y="379"/>
                      <a:pt x="95" y="379"/>
                    </a:cubicBezTo>
                    <a:cubicBezTo>
                      <a:pt x="95" y="202"/>
                      <a:pt x="95" y="202"/>
                      <a:pt x="95" y="202"/>
                    </a:cubicBezTo>
                    <a:cubicBezTo>
                      <a:pt x="273" y="202"/>
                      <a:pt x="273" y="202"/>
                      <a:pt x="273" y="202"/>
                    </a:cubicBezTo>
                    <a:lnTo>
                      <a:pt x="273" y="379"/>
                    </a:lnTo>
                    <a:close/>
                    <a:moveTo>
                      <a:pt x="95" y="769"/>
                    </a:moveTo>
                    <a:cubicBezTo>
                      <a:pt x="273" y="769"/>
                      <a:pt x="273" y="769"/>
                      <a:pt x="273" y="769"/>
                    </a:cubicBezTo>
                    <a:cubicBezTo>
                      <a:pt x="273" y="911"/>
                      <a:pt x="273" y="911"/>
                      <a:pt x="273" y="911"/>
                    </a:cubicBezTo>
                    <a:cubicBezTo>
                      <a:pt x="95" y="911"/>
                      <a:pt x="95" y="911"/>
                      <a:pt x="95" y="911"/>
                    </a:cubicBezTo>
                    <a:lnTo>
                      <a:pt x="95" y="769"/>
                    </a:lnTo>
                    <a:close/>
                    <a:moveTo>
                      <a:pt x="95" y="581"/>
                    </a:moveTo>
                    <a:cubicBezTo>
                      <a:pt x="462" y="581"/>
                      <a:pt x="462" y="581"/>
                      <a:pt x="462" y="581"/>
                    </a:cubicBezTo>
                    <a:cubicBezTo>
                      <a:pt x="462" y="758"/>
                      <a:pt x="462" y="758"/>
                      <a:pt x="462" y="758"/>
                    </a:cubicBezTo>
                    <a:cubicBezTo>
                      <a:pt x="95" y="758"/>
                      <a:pt x="95" y="758"/>
                      <a:pt x="95" y="758"/>
                    </a:cubicBezTo>
                    <a:lnTo>
                      <a:pt x="95" y="581"/>
                    </a:lnTo>
                    <a:close/>
                    <a:moveTo>
                      <a:pt x="284" y="391"/>
                    </a:moveTo>
                    <a:cubicBezTo>
                      <a:pt x="462" y="391"/>
                      <a:pt x="462" y="391"/>
                      <a:pt x="462" y="391"/>
                    </a:cubicBezTo>
                    <a:cubicBezTo>
                      <a:pt x="462" y="568"/>
                      <a:pt x="462" y="568"/>
                      <a:pt x="462" y="568"/>
                    </a:cubicBezTo>
                    <a:cubicBezTo>
                      <a:pt x="284" y="568"/>
                      <a:pt x="284" y="568"/>
                      <a:pt x="284" y="568"/>
                    </a:cubicBezTo>
                    <a:lnTo>
                      <a:pt x="284" y="391"/>
                    </a:lnTo>
                    <a:close/>
                    <a:moveTo>
                      <a:pt x="273" y="568"/>
                    </a:moveTo>
                    <a:cubicBezTo>
                      <a:pt x="95" y="568"/>
                      <a:pt x="95" y="568"/>
                      <a:pt x="95" y="568"/>
                    </a:cubicBezTo>
                    <a:cubicBezTo>
                      <a:pt x="95" y="391"/>
                      <a:pt x="95" y="391"/>
                      <a:pt x="95" y="391"/>
                    </a:cubicBezTo>
                    <a:cubicBezTo>
                      <a:pt x="273" y="391"/>
                      <a:pt x="273" y="391"/>
                      <a:pt x="273" y="391"/>
                    </a:cubicBezTo>
                    <a:lnTo>
                      <a:pt x="273" y="568"/>
                    </a:lnTo>
                    <a:close/>
                    <a:moveTo>
                      <a:pt x="284" y="769"/>
                    </a:moveTo>
                    <a:cubicBezTo>
                      <a:pt x="462" y="769"/>
                      <a:pt x="462" y="769"/>
                      <a:pt x="462" y="769"/>
                    </a:cubicBezTo>
                    <a:cubicBezTo>
                      <a:pt x="462" y="911"/>
                      <a:pt x="462" y="911"/>
                      <a:pt x="462" y="911"/>
                    </a:cubicBezTo>
                    <a:cubicBezTo>
                      <a:pt x="284" y="911"/>
                      <a:pt x="284" y="911"/>
                      <a:pt x="284" y="911"/>
                    </a:cubicBezTo>
                    <a:lnTo>
                      <a:pt x="284" y="769"/>
                    </a:lnTo>
                    <a:close/>
                    <a:moveTo>
                      <a:pt x="462" y="202"/>
                    </a:moveTo>
                    <a:cubicBezTo>
                      <a:pt x="462" y="379"/>
                      <a:pt x="462" y="379"/>
                      <a:pt x="462" y="379"/>
                    </a:cubicBezTo>
                    <a:cubicBezTo>
                      <a:pt x="284" y="379"/>
                      <a:pt x="284" y="379"/>
                      <a:pt x="284" y="379"/>
                    </a:cubicBezTo>
                    <a:cubicBezTo>
                      <a:pt x="284" y="202"/>
                      <a:pt x="284" y="202"/>
                      <a:pt x="284" y="202"/>
                    </a:cubicBezTo>
                    <a:lnTo>
                      <a:pt x="462" y="202"/>
                    </a:ln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301" name="Group 300"/>
              <p:cNvGrpSpPr/>
              <p:nvPr/>
            </p:nvGrpSpPr>
            <p:grpSpPr>
              <a:xfrm>
                <a:off x="3113590" y="4171955"/>
                <a:ext cx="460636" cy="324928"/>
                <a:chOff x="6432939" y="4098201"/>
                <a:chExt cx="709174" cy="500243"/>
              </a:xfrm>
              <a:grpFill/>
            </p:grpSpPr>
            <p:sp>
              <p:nvSpPr>
                <p:cNvPr id="302" name="Rounded Rectangle 6"/>
                <p:cNvSpPr>
                  <a:spLocks noChangeAspect="1"/>
                </p:cNvSpPr>
                <p:nvPr/>
              </p:nvSpPr>
              <p:spPr bwMode="black">
                <a:xfrm rot="16200000">
                  <a:off x="6537404" y="3993736"/>
                  <a:ext cx="500243" cy="709174"/>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grp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rgbClr val="000000">
                        <a:lumMod val="50000"/>
                      </a:srgbClr>
                    </a:solidFill>
                    <a:latin typeface="Segoe Light" pitchFamily="34" charset="0"/>
                  </a:endParaRPr>
                </a:p>
              </p:txBody>
            </p:sp>
            <p:sp>
              <p:nvSpPr>
                <p:cNvPr id="303" name="Freeform 6"/>
                <p:cNvSpPr>
                  <a:spLocks noEditPoints="1"/>
                </p:cNvSpPr>
                <p:nvPr/>
              </p:nvSpPr>
              <p:spPr bwMode="auto">
                <a:xfrm rot="5400000">
                  <a:off x="6590383" y="4115019"/>
                  <a:ext cx="329607" cy="503240"/>
                </a:xfrm>
                <a:custGeom>
                  <a:avLst/>
                  <a:gdLst>
                    <a:gd name="T0" fmla="*/ 448 w 448"/>
                    <a:gd name="T1" fmla="*/ 0 h 684"/>
                    <a:gd name="T2" fmla="*/ 448 w 448"/>
                    <a:gd name="T3" fmla="*/ 207 h 684"/>
                    <a:gd name="T4" fmla="*/ 241 w 448"/>
                    <a:gd name="T5" fmla="*/ 207 h 684"/>
                    <a:gd name="T6" fmla="*/ 241 w 448"/>
                    <a:gd name="T7" fmla="*/ 0 h 684"/>
                    <a:gd name="T8" fmla="*/ 448 w 448"/>
                    <a:gd name="T9" fmla="*/ 0 h 684"/>
                    <a:gd name="T10" fmla="*/ 241 w 448"/>
                    <a:gd name="T11" fmla="*/ 238 h 684"/>
                    <a:gd name="T12" fmla="*/ 241 w 448"/>
                    <a:gd name="T13" fmla="*/ 446 h 684"/>
                    <a:gd name="T14" fmla="*/ 448 w 448"/>
                    <a:gd name="T15" fmla="*/ 446 h 684"/>
                    <a:gd name="T16" fmla="*/ 448 w 448"/>
                    <a:gd name="T17" fmla="*/ 238 h 684"/>
                    <a:gd name="T18" fmla="*/ 241 w 448"/>
                    <a:gd name="T19" fmla="*/ 238 h 684"/>
                    <a:gd name="T20" fmla="*/ 0 w 448"/>
                    <a:gd name="T21" fmla="*/ 0 h 684"/>
                    <a:gd name="T22" fmla="*/ 0 w 448"/>
                    <a:gd name="T23" fmla="*/ 207 h 684"/>
                    <a:gd name="T24" fmla="*/ 210 w 448"/>
                    <a:gd name="T25" fmla="*/ 207 h 684"/>
                    <a:gd name="T26" fmla="*/ 210 w 448"/>
                    <a:gd name="T27" fmla="*/ 0 h 684"/>
                    <a:gd name="T28" fmla="*/ 0 w 448"/>
                    <a:gd name="T29" fmla="*/ 0 h 684"/>
                    <a:gd name="T30" fmla="*/ 0 w 448"/>
                    <a:gd name="T31" fmla="*/ 238 h 684"/>
                    <a:gd name="T32" fmla="*/ 0 w 448"/>
                    <a:gd name="T33" fmla="*/ 446 h 684"/>
                    <a:gd name="T34" fmla="*/ 210 w 448"/>
                    <a:gd name="T35" fmla="*/ 446 h 684"/>
                    <a:gd name="T36" fmla="*/ 210 w 448"/>
                    <a:gd name="T37" fmla="*/ 238 h 684"/>
                    <a:gd name="T38" fmla="*/ 0 w 448"/>
                    <a:gd name="T39" fmla="*/ 238 h 684"/>
                    <a:gd name="T40" fmla="*/ 0 w 448"/>
                    <a:gd name="T41" fmla="*/ 477 h 684"/>
                    <a:gd name="T42" fmla="*/ 0 w 448"/>
                    <a:gd name="T43" fmla="*/ 684 h 684"/>
                    <a:gd name="T44" fmla="*/ 448 w 448"/>
                    <a:gd name="T45" fmla="*/ 684 h 684"/>
                    <a:gd name="T46" fmla="*/ 448 w 448"/>
                    <a:gd name="T47" fmla="*/ 477 h 684"/>
                    <a:gd name="T48" fmla="*/ 0 w 448"/>
                    <a:gd name="T49" fmla="*/ 477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8" h="684">
                      <a:moveTo>
                        <a:pt x="448" y="0"/>
                      </a:moveTo>
                      <a:lnTo>
                        <a:pt x="448" y="207"/>
                      </a:lnTo>
                      <a:lnTo>
                        <a:pt x="241" y="207"/>
                      </a:lnTo>
                      <a:lnTo>
                        <a:pt x="241" y="0"/>
                      </a:lnTo>
                      <a:lnTo>
                        <a:pt x="448" y="0"/>
                      </a:lnTo>
                      <a:close/>
                      <a:moveTo>
                        <a:pt x="241" y="238"/>
                      </a:moveTo>
                      <a:lnTo>
                        <a:pt x="241" y="446"/>
                      </a:lnTo>
                      <a:lnTo>
                        <a:pt x="448" y="446"/>
                      </a:lnTo>
                      <a:lnTo>
                        <a:pt x="448" y="238"/>
                      </a:lnTo>
                      <a:lnTo>
                        <a:pt x="241" y="238"/>
                      </a:lnTo>
                      <a:close/>
                      <a:moveTo>
                        <a:pt x="0" y="0"/>
                      </a:moveTo>
                      <a:lnTo>
                        <a:pt x="0" y="207"/>
                      </a:lnTo>
                      <a:lnTo>
                        <a:pt x="210" y="207"/>
                      </a:lnTo>
                      <a:lnTo>
                        <a:pt x="210" y="0"/>
                      </a:lnTo>
                      <a:lnTo>
                        <a:pt x="0" y="0"/>
                      </a:lnTo>
                      <a:close/>
                      <a:moveTo>
                        <a:pt x="0" y="238"/>
                      </a:moveTo>
                      <a:lnTo>
                        <a:pt x="0" y="446"/>
                      </a:lnTo>
                      <a:lnTo>
                        <a:pt x="210" y="446"/>
                      </a:lnTo>
                      <a:lnTo>
                        <a:pt x="210" y="238"/>
                      </a:lnTo>
                      <a:lnTo>
                        <a:pt x="0" y="238"/>
                      </a:lnTo>
                      <a:close/>
                      <a:moveTo>
                        <a:pt x="0" y="477"/>
                      </a:moveTo>
                      <a:lnTo>
                        <a:pt x="0" y="684"/>
                      </a:lnTo>
                      <a:lnTo>
                        <a:pt x="448" y="684"/>
                      </a:lnTo>
                      <a:lnTo>
                        <a:pt x="448" y="477"/>
                      </a:lnTo>
                      <a:lnTo>
                        <a:pt x="0" y="477"/>
                      </a:lnTo>
                      <a:close/>
                    </a:path>
                  </a:pathLst>
                </a:custGeom>
                <a:grpFill/>
                <a:ln>
                  <a:noFill/>
                </a:ln>
              </p:spPr>
              <p:txBody>
                <a:bodyPr vert="horz" wrap="square" lIns="91436" tIns="45719" rIns="91436" bIns="45719" numCol="1" anchor="t" anchorCtr="0" compatLnSpc="1">
                  <a:prstTxWarp prst="textNoShape">
                    <a:avLst/>
                  </a:prstTxWarp>
                </a:bodyPr>
                <a:lstStyle/>
                <a:p>
                  <a:pPr defTabSz="914184"/>
                  <a:endParaRPr lang="en-US" sz="1700" dirty="0">
                    <a:solidFill>
                      <a:srgbClr val="000000"/>
                    </a:solidFill>
                  </a:endParaRPr>
                </a:p>
              </p:txBody>
            </p:sp>
          </p:grpSp>
        </p:grpSp>
        <p:sp>
          <p:nvSpPr>
            <p:cNvPr id="293" name="Freeform 30"/>
            <p:cNvSpPr>
              <a:spLocks noChangeAspect="1" noEditPoints="1"/>
            </p:cNvSpPr>
            <p:nvPr/>
          </p:nvSpPr>
          <p:spPr bwMode="auto">
            <a:xfrm>
              <a:off x="1355590" y="5623993"/>
              <a:ext cx="291077" cy="342710"/>
            </a:xfrm>
            <a:custGeom>
              <a:avLst/>
              <a:gdLst>
                <a:gd name="T0" fmla="*/ 115 w 191"/>
                <a:gd name="T1" fmla="*/ 158 h 225"/>
                <a:gd name="T2" fmla="*/ 132 w 191"/>
                <a:gd name="T3" fmla="*/ 185 h 225"/>
                <a:gd name="T4" fmla="*/ 21 w 191"/>
                <a:gd name="T5" fmla="*/ 185 h 225"/>
                <a:gd name="T6" fmla="*/ 0 w 191"/>
                <a:gd name="T7" fmla="*/ 164 h 225"/>
                <a:gd name="T8" fmla="*/ 0 w 191"/>
                <a:gd name="T9" fmla="*/ 21 h 225"/>
                <a:gd name="T10" fmla="*/ 21 w 191"/>
                <a:gd name="T11" fmla="*/ 0 h 225"/>
                <a:gd name="T12" fmla="*/ 163 w 191"/>
                <a:gd name="T13" fmla="*/ 0 h 225"/>
                <a:gd name="T14" fmla="*/ 185 w 191"/>
                <a:gd name="T15" fmla="*/ 21 h 225"/>
                <a:gd name="T16" fmla="*/ 185 w 191"/>
                <a:gd name="T17" fmla="*/ 164 h 225"/>
                <a:gd name="T18" fmla="*/ 181 w 191"/>
                <a:gd name="T19" fmla="*/ 175 h 225"/>
                <a:gd name="T20" fmla="*/ 154 w 191"/>
                <a:gd name="T21" fmla="*/ 133 h 225"/>
                <a:gd name="T22" fmla="*/ 157 w 191"/>
                <a:gd name="T23" fmla="*/ 63 h 225"/>
                <a:gd name="T24" fmla="*/ 70 w 191"/>
                <a:gd name="T25" fmla="*/ 43 h 225"/>
                <a:gd name="T26" fmla="*/ 51 w 191"/>
                <a:gd name="T27" fmla="*/ 130 h 225"/>
                <a:gd name="T28" fmla="*/ 115 w 191"/>
                <a:gd name="T29" fmla="*/ 158 h 225"/>
                <a:gd name="T30" fmla="*/ 183 w 191"/>
                <a:gd name="T31" fmla="*/ 221 h 225"/>
                <a:gd name="T32" fmla="*/ 165 w 191"/>
                <a:gd name="T33" fmla="*/ 217 h 225"/>
                <a:gd name="T34" fmla="*/ 120 w 191"/>
                <a:gd name="T35" fmla="*/ 146 h 225"/>
                <a:gd name="T36" fmla="*/ 59 w 191"/>
                <a:gd name="T37" fmla="*/ 124 h 225"/>
                <a:gd name="T38" fmla="*/ 75 w 191"/>
                <a:gd name="T39" fmla="*/ 52 h 225"/>
                <a:gd name="T40" fmla="*/ 148 w 191"/>
                <a:gd name="T41" fmla="*/ 68 h 225"/>
                <a:gd name="T42" fmla="*/ 142 w 191"/>
                <a:gd name="T43" fmla="*/ 132 h 225"/>
                <a:gd name="T44" fmla="*/ 187 w 191"/>
                <a:gd name="T45" fmla="*/ 203 h 225"/>
                <a:gd name="T46" fmla="*/ 183 w 191"/>
                <a:gd name="T47" fmla="*/ 221 h 225"/>
                <a:gd name="T48" fmla="*/ 144 w 191"/>
                <a:gd name="T49" fmla="*/ 71 h 225"/>
                <a:gd name="T50" fmla="*/ 78 w 191"/>
                <a:gd name="T51" fmla="*/ 56 h 225"/>
                <a:gd name="T52" fmla="*/ 64 w 191"/>
                <a:gd name="T53" fmla="*/ 122 h 225"/>
                <a:gd name="T54" fmla="*/ 129 w 191"/>
                <a:gd name="T55" fmla="*/ 136 h 225"/>
                <a:gd name="T56" fmla="*/ 144 w 191"/>
                <a:gd name="T57" fmla="*/ 7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1" h="225">
                  <a:moveTo>
                    <a:pt x="115" y="158"/>
                  </a:moveTo>
                  <a:cubicBezTo>
                    <a:pt x="132" y="185"/>
                    <a:pt x="132" y="185"/>
                    <a:pt x="132" y="185"/>
                  </a:cubicBezTo>
                  <a:cubicBezTo>
                    <a:pt x="21" y="185"/>
                    <a:pt x="21" y="185"/>
                    <a:pt x="21" y="185"/>
                  </a:cubicBezTo>
                  <a:cubicBezTo>
                    <a:pt x="9" y="185"/>
                    <a:pt x="0" y="175"/>
                    <a:pt x="0" y="164"/>
                  </a:cubicBezTo>
                  <a:cubicBezTo>
                    <a:pt x="0" y="21"/>
                    <a:pt x="0" y="21"/>
                    <a:pt x="0" y="21"/>
                  </a:cubicBezTo>
                  <a:cubicBezTo>
                    <a:pt x="0" y="9"/>
                    <a:pt x="9" y="0"/>
                    <a:pt x="21" y="0"/>
                  </a:cubicBezTo>
                  <a:cubicBezTo>
                    <a:pt x="163" y="0"/>
                    <a:pt x="163" y="0"/>
                    <a:pt x="163" y="0"/>
                  </a:cubicBezTo>
                  <a:cubicBezTo>
                    <a:pt x="175" y="0"/>
                    <a:pt x="185" y="9"/>
                    <a:pt x="185" y="21"/>
                  </a:cubicBezTo>
                  <a:cubicBezTo>
                    <a:pt x="185" y="164"/>
                    <a:pt x="185" y="164"/>
                    <a:pt x="185" y="164"/>
                  </a:cubicBezTo>
                  <a:cubicBezTo>
                    <a:pt x="185" y="168"/>
                    <a:pt x="183" y="172"/>
                    <a:pt x="181" y="175"/>
                  </a:cubicBezTo>
                  <a:cubicBezTo>
                    <a:pt x="154" y="133"/>
                    <a:pt x="154" y="133"/>
                    <a:pt x="154" y="133"/>
                  </a:cubicBezTo>
                  <a:cubicBezTo>
                    <a:pt x="169" y="112"/>
                    <a:pt x="170" y="84"/>
                    <a:pt x="157" y="63"/>
                  </a:cubicBezTo>
                  <a:cubicBezTo>
                    <a:pt x="138" y="33"/>
                    <a:pt x="99" y="25"/>
                    <a:pt x="70" y="43"/>
                  </a:cubicBezTo>
                  <a:cubicBezTo>
                    <a:pt x="41" y="62"/>
                    <a:pt x="32" y="101"/>
                    <a:pt x="51" y="130"/>
                  </a:cubicBezTo>
                  <a:cubicBezTo>
                    <a:pt x="65" y="152"/>
                    <a:pt x="90" y="163"/>
                    <a:pt x="115" y="158"/>
                  </a:cubicBezTo>
                  <a:close/>
                  <a:moveTo>
                    <a:pt x="183" y="221"/>
                  </a:moveTo>
                  <a:cubicBezTo>
                    <a:pt x="177" y="225"/>
                    <a:pt x="169" y="223"/>
                    <a:pt x="165" y="217"/>
                  </a:cubicBezTo>
                  <a:cubicBezTo>
                    <a:pt x="120" y="146"/>
                    <a:pt x="120" y="146"/>
                    <a:pt x="120" y="146"/>
                  </a:cubicBezTo>
                  <a:cubicBezTo>
                    <a:pt x="98" y="153"/>
                    <a:pt x="72" y="145"/>
                    <a:pt x="59" y="124"/>
                  </a:cubicBezTo>
                  <a:cubicBezTo>
                    <a:pt x="44" y="100"/>
                    <a:pt x="51" y="67"/>
                    <a:pt x="75" y="52"/>
                  </a:cubicBezTo>
                  <a:cubicBezTo>
                    <a:pt x="100" y="36"/>
                    <a:pt x="132" y="44"/>
                    <a:pt x="148" y="68"/>
                  </a:cubicBezTo>
                  <a:cubicBezTo>
                    <a:pt x="161" y="89"/>
                    <a:pt x="158" y="115"/>
                    <a:pt x="142" y="132"/>
                  </a:cubicBezTo>
                  <a:cubicBezTo>
                    <a:pt x="187" y="203"/>
                    <a:pt x="187" y="203"/>
                    <a:pt x="187" y="203"/>
                  </a:cubicBezTo>
                  <a:cubicBezTo>
                    <a:pt x="191" y="209"/>
                    <a:pt x="189" y="217"/>
                    <a:pt x="183" y="221"/>
                  </a:cubicBezTo>
                  <a:close/>
                  <a:moveTo>
                    <a:pt x="144" y="71"/>
                  </a:moveTo>
                  <a:cubicBezTo>
                    <a:pt x="129" y="49"/>
                    <a:pt x="100" y="42"/>
                    <a:pt x="78" y="56"/>
                  </a:cubicBezTo>
                  <a:cubicBezTo>
                    <a:pt x="56" y="70"/>
                    <a:pt x="50" y="100"/>
                    <a:pt x="64" y="122"/>
                  </a:cubicBezTo>
                  <a:cubicBezTo>
                    <a:pt x="78" y="144"/>
                    <a:pt x="107" y="150"/>
                    <a:pt x="129" y="136"/>
                  </a:cubicBezTo>
                  <a:cubicBezTo>
                    <a:pt x="151" y="122"/>
                    <a:pt x="158" y="93"/>
                    <a:pt x="144" y="7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nvGrpSpPr>
            <p:cNvPr id="294" name="Group 293"/>
            <p:cNvGrpSpPr/>
            <p:nvPr/>
          </p:nvGrpSpPr>
          <p:grpSpPr>
            <a:xfrm>
              <a:off x="1869003" y="5652436"/>
              <a:ext cx="684051" cy="285824"/>
              <a:chOff x="5416547" y="3144838"/>
              <a:chExt cx="1352553" cy="565150"/>
            </a:xfrm>
            <a:solidFill>
              <a:schemeClr val="bg1"/>
            </a:solidFill>
          </p:grpSpPr>
          <p:sp>
            <p:nvSpPr>
              <p:cNvPr id="296" name="Freeform 21"/>
              <p:cNvSpPr>
                <a:spLocks/>
              </p:cNvSpPr>
              <p:nvPr/>
            </p:nvSpPr>
            <p:spPr bwMode="auto">
              <a:xfrm>
                <a:off x="5435600" y="3144838"/>
                <a:ext cx="1333500" cy="561975"/>
              </a:xfrm>
              <a:custGeom>
                <a:avLst/>
                <a:gdLst>
                  <a:gd name="T0" fmla="*/ 316 w 353"/>
                  <a:gd name="T1" fmla="*/ 100 h 147"/>
                  <a:gd name="T2" fmla="*/ 314 w 353"/>
                  <a:gd name="T3" fmla="*/ 97 h 147"/>
                  <a:gd name="T4" fmla="*/ 351 w 353"/>
                  <a:gd name="T5" fmla="*/ 74 h 147"/>
                  <a:gd name="T6" fmla="*/ 47 w 353"/>
                  <a:gd name="T7" fmla="*/ 0 h 147"/>
                  <a:gd name="T8" fmla="*/ 0 w 353"/>
                  <a:gd name="T9" fmla="*/ 16 h 147"/>
                  <a:gd name="T10" fmla="*/ 1 w 353"/>
                  <a:gd name="T11" fmla="*/ 17 h 147"/>
                  <a:gd name="T12" fmla="*/ 304 w 353"/>
                  <a:gd name="T13" fmla="*/ 98 h 147"/>
                  <a:gd name="T14" fmla="*/ 312 w 353"/>
                  <a:gd name="T15" fmla="*/ 108 h 147"/>
                  <a:gd name="T16" fmla="*/ 312 w 353"/>
                  <a:gd name="T17" fmla="*/ 144 h 147"/>
                  <a:gd name="T18" fmla="*/ 312 w 353"/>
                  <a:gd name="T19" fmla="*/ 147 h 147"/>
                  <a:gd name="T20" fmla="*/ 353 w 353"/>
                  <a:gd name="T21" fmla="*/ 77 h 147"/>
                  <a:gd name="T22" fmla="*/ 316 w 353"/>
                  <a:gd name="T23" fmla="*/ 10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3" h="147">
                    <a:moveTo>
                      <a:pt x="316" y="100"/>
                    </a:moveTo>
                    <a:cubicBezTo>
                      <a:pt x="314" y="97"/>
                      <a:pt x="314" y="97"/>
                      <a:pt x="314" y="97"/>
                    </a:cubicBezTo>
                    <a:cubicBezTo>
                      <a:pt x="351" y="74"/>
                      <a:pt x="351" y="74"/>
                      <a:pt x="351" y="74"/>
                    </a:cubicBezTo>
                    <a:cubicBezTo>
                      <a:pt x="47" y="0"/>
                      <a:pt x="47" y="0"/>
                      <a:pt x="47" y="0"/>
                    </a:cubicBezTo>
                    <a:cubicBezTo>
                      <a:pt x="0" y="16"/>
                      <a:pt x="0" y="16"/>
                      <a:pt x="0" y="16"/>
                    </a:cubicBezTo>
                    <a:cubicBezTo>
                      <a:pt x="1" y="16"/>
                      <a:pt x="1" y="16"/>
                      <a:pt x="1" y="17"/>
                    </a:cubicBezTo>
                    <a:cubicBezTo>
                      <a:pt x="304" y="98"/>
                      <a:pt x="304" y="98"/>
                      <a:pt x="304" y="98"/>
                    </a:cubicBezTo>
                    <a:cubicBezTo>
                      <a:pt x="309" y="99"/>
                      <a:pt x="312" y="104"/>
                      <a:pt x="312" y="108"/>
                    </a:cubicBezTo>
                    <a:cubicBezTo>
                      <a:pt x="312" y="144"/>
                      <a:pt x="312" y="144"/>
                      <a:pt x="312" y="144"/>
                    </a:cubicBezTo>
                    <a:cubicBezTo>
                      <a:pt x="312" y="145"/>
                      <a:pt x="312" y="146"/>
                      <a:pt x="312" y="147"/>
                    </a:cubicBezTo>
                    <a:cubicBezTo>
                      <a:pt x="347" y="128"/>
                      <a:pt x="352" y="86"/>
                      <a:pt x="353" y="77"/>
                    </a:cubicBezTo>
                    <a:lnTo>
                      <a:pt x="316"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97" name="Freeform 22"/>
              <p:cNvSpPr>
                <a:spLocks noEditPoints="1"/>
              </p:cNvSpPr>
              <p:nvPr/>
            </p:nvSpPr>
            <p:spPr bwMode="auto">
              <a:xfrm>
                <a:off x="5416547" y="3216276"/>
                <a:ext cx="1185862" cy="493712"/>
              </a:xfrm>
              <a:custGeom>
                <a:avLst/>
                <a:gdLst>
                  <a:gd name="T0" fmla="*/ 308 w 314"/>
                  <a:gd name="T1" fmla="*/ 82 h 129"/>
                  <a:gd name="T2" fmla="*/ 5 w 314"/>
                  <a:gd name="T3" fmla="*/ 0 h 129"/>
                  <a:gd name="T4" fmla="*/ 4 w 314"/>
                  <a:gd name="T5" fmla="*/ 0 h 129"/>
                  <a:gd name="T6" fmla="*/ 0 w 314"/>
                  <a:gd name="T7" fmla="*/ 4 h 129"/>
                  <a:gd name="T8" fmla="*/ 0 w 314"/>
                  <a:gd name="T9" fmla="*/ 40 h 129"/>
                  <a:gd name="T10" fmla="*/ 6 w 314"/>
                  <a:gd name="T11" fmla="*/ 48 h 129"/>
                  <a:gd name="T12" fmla="*/ 309 w 314"/>
                  <a:gd name="T13" fmla="*/ 129 h 129"/>
                  <a:gd name="T14" fmla="*/ 313 w 314"/>
                  <a:gd name="T15" fmla="*/ 128 h 129"/>
                  <a:gd name="T16" fmla="*/ 314 w 314"/>
                  <a:gd name="T17" fmla="*/ 125 h 129"/>
                  <a:gd name="T18" fmla="*/ 314 w 314"/>
                  <a:gd name="T19" fmla="*/ 89 h 129"/>
                  <a:gd name="T20" fmla="*/ 308 w 314"/>
                  <a:gd name="T21" fmla="*/ 82 h 129"/>
                  <a:gd name="T22" fmla="*/ 72 w 314"/>
                  <a:gd name="T23" fmla="*/ 54 h 129"/>
                  <a:gd name="T24" fmla="*/ 60 w 314"/>
                  <a:gd name="T25" fmla="*/ 39 h 129"/>
                  <a:gd name="T26" fmla="*/ 72 w 314"/>
                  <a:gd name="T27" fmla="*/ 30 h 129"/>
                  <a:gd name="T28" fmla="*/ 84 w 314"/>
                  <a:gd name="T29" fmla="*/ 45 h 129"/>
                  <a:gd name="T30" fmla="*/ 72 w 314"/>
                  <a:gd name="T31" fmla="*/ 54 h 129"/>
                  <a:gd name="T32" fmla="*/ 139 w 314"/>
                  <a:gd name="T33" fmla="*/ 72 h 129"/>
                  <a:gd name="T34" fmla="*/ 127 w 314"/>
                  <a:gd name="T35" fmla="*/ 57 h 129"/>
                  <a:gd name="T36" fmla="*/ 139 w 314"/>
                  <a:gd name="T37" fmla="*/ 48 h 129"/>
                  <a:gd name="T38" fmla="*/ 151 w 314"/>
                  <a:gd name="T39" fmla="*/ 63 h 129"/>
                  <a:gd name="T40" fmla="*/ 139 w 314"/>
                  <a:gd name="T41" fmla="*/ 72 h 129"/>
                  <a:gd name="T42" fmla="*/ 175 w 314"/>
                  <a:gd name="T43" fmla="*/ 82 h 129"/>
                  <a:gd name="T44" fmla="*/ 163 w 314"/>
                  <a:gd name="T45" fmla="*/ 66 h 129"/>
                  <a:gd name="T46" fmla="*/ 175 w 314"/>
                  <a:gd name="T47" fmla="*/ 57 h 129"/>
                  <a:gd name="T48" fmla="*/ 188 w 314"/>
                  <a:gd name="T49" fmla="*/ 73 h 129"/>
                  <a:gd name="T50" fmla="*/ 175 w 314"/>
                  <a:gd name="T51" fmla="*/ 8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4" h="129">
                    <a:moveTo>
                      <a:pt x="308" y="82"/>
                    </a:moveTo>
                    <a:cubicBezTo>
                      <a:pt x="5" y="0"/>
                      <a:pt x="5" y="0"/>
                      <a:pt x="5" y="0"/>
                    </a:cubicBezTo>
                    <a:cubicBezTo>
                      <a:pt x="5" y="0"/>
                      <a:pt x="4" y="0"/>
                      <a:pt x="4" y="0"/>
                    </a:cubicBezTo>
                    <a:cubicBezTo>
                      <a:pt x="2" y="0"/>
                      <a:pt x="0" y="2"/>
                      <a:pt x="0" y="4"/>
                    </a:cubicBezTo>
                    <a:cubicBezTo>
                      <a:pt x="0" y="40"/>
                      <a:pt x="0" y="40"/>
                      <a:pt x="0" y="40"/>
                    </a:cubicBezTo>
                    <a:cubicBezTo>
                      <a:pt x="0" y="43"/>
                      <a:pt x="3" y="47"/>
                      <a:pt x="6" y="48"/>
                    </a:cubicBezTo>
                    <a:cubicBezTo>
                      <a:pt x="309" y="129"/>
                      <a:pt x="309" y="129"/>
                      <a:pt x="309" y="129"/>
                    </a:cubicBezTo>
                    <a:cubicBezTo>
                      <a:pt x="311" y="129"/>
                      <a:pt x="312" y="129"/>
                      <a:pt x="313" y="128"/>
                    </a:cubicBezTo>
                    <a:cubicBezTo>
                      <a:pt x="314" y="127"/>
                      <a:pt x="314" y="126"/>
                      <a:pt x="314" y="125"/>
                    </a:cubicBezTo>
                    <a:cubicBezTo>
                      <a:pt x="314" y="89"/>
                      <a:pt x="314" y="89"/>
                      <a:pt x="314" y="89"/>
                    </a:cubicBezTo>
                    <a:cubicBezTo>
                      <a:pt x="314" y="86"/>
                      <a:pt x="311" y="82"/>
                      <a:pt x="308" y="82"/>
                    </a:cubicBezTo>
                    <a:close/>
                    <a:moveTo>
                      <a:pt x="72" y="54"/>
                    </a:moveTo>
                    <a:cubicBezTo>
                      <a:pt x="65" y="52"/>
                      <a:pt x="60" y="45"/>
                      <a:pt x="60" y="39"/>
                    </a:cubicBezTo>
                    <a:cubicBezTo>
                      <a:pt x="60" y="32"/>
                      <a:pt x="65" y="28"/>
                      <a:pt x="72" y="30"/>
                    </a:cubicBezTo>
                    <a:cubicBezTo>
                      <a:pt x="79" y="31"/>
                      <a:pt x="84" y="38"/>
                      <a:pt x="84" y="45"/>
                    </a:cubicBezTo>
                    <a:cubicBezTo>
                      <a:pt x="84" y="52"/>
                      <a:pt x="79" y="56"/>
                      <a:pt x="72" y="54"/>
                    </a:cubicBezTo>
                    <a:close/>
                    <a:moveTo>
                      <a:pt x="139" y="72"/>
                    </a:moveTo>
                    <a:cubicBezTo>
                      <a:pt x="132" y="70"/>
                      <a:pt x="127" y="63"/>
                      <a:pt x="127" y="57"/>
                    </a:cubicBezTo>
                    <a:cubicBezTo>
                      <a:pt x="127" y="50"/>
                      <a:pt x="132" y="46"/>
                      <a:pt x="139" y="48"/>
                    </a:cubicBezTo>
                    <a:cubicBezTo>
                      <a:pt x="146" y="49"/>
                      <a:pt x="151" y="56"/>
                      <a:pt x="151" y="63"/>
                    </a:cubicBezTo>
                    <a:cubicBezTo>
                      <a:pt x="151" y="70"/>
                      <a:pt x="146" y="74"/>
                      <a:pt x="139" y="72"/>
                    </a:cubicBezTo>
                    <a:close/>
                    <a:moveTo>
                      <a:pt x="175" y="82"/>
                    </a:moveTo>
                    <a:cubicBezTo>
                      <a:pt x="169" y="80"/>
                      <a:pt x="163" y="73"/>
                      <a:pt x="163" y="66"/>
                    </a:cubicBezTo>
                    <a:cubicBezTo>
                      <a:pt x="163" y="60"/>
                      <a:pt x="169" y="56"/>
                      <a:pt x="175" y="57"/>
                    </a:cubicBezTo>
                    <a:cubicBezTo>
                      <a:pt x="182" y="59"/>
                      <a:pt x="188" y="66"/>
                      <a:pt x="188" y="73"/>
                    </a:cubicBezTo>
                    <a:cubicBezTo>
                      <a:pt x="188" y="80"/>
                      <a:pt x="182" y="84"/>
                      <a:pt x="17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98" name="Freeform 23"/>
              <p:cNvSpPr>
                <a:spLocks/>
              </p:cNvSpPr>
              <p:nvPr/>
            </p:nvSpPr>
            <p:spPr bwMode="auto">
              <a:xfrm>
                <a:off x="6046788" y="3576638"/>
                <a:ext cx="188913" cy="117475"/>
              </a:xfrm>
              <a:custGeom>
                <a:avLst/>
                <a:gdLst>
                  <a:gd name="T0" fmla="*/ 0 w 119"/>
                  <a:gd name="T1" fmla="*/ 0 h 74"/>
                  <a:gd name="T2" fmla="*/ 0 w 119"/>
                  <a:gd name="T3" fmla="*/ 12 h 74"/>
                  <a:gd name="T4" fmla="*/ 88 w 119"/>
                  <a:gd name="T5" fmla="*/ 74 h 74"/>
                  <a:gd name="T6" fmla="*/ 119 w 119"/>
                  <a:gd name="T7" fmla="*/ 50 h 74"/>
                  <a:gd name="T8" fmla="*/ 43 w 119"/>
                  <a:gd name="T9" fmla="*/ 12 h 74"/>
                  <a:gd name="T10" fmla="*/ 0 w 119"/>
                  <a:gd name="T11" fmla="*/ 0 h 74"/>
                </a:gdLst>
                <a:ahLst/>
                <a:cxnLst>
                  <a:cxn ang="0">
                    <a:pos x="T0" y="T1"/>
                  </a:cxn>
                  <a:cxn ang="0">
                    <a:pos x="T2" y="T3"/>
                  </a:cxn>
                  <a:cxn ang="0">
                    <a:pos x="T4" y="T5"/>
                  </a:cxn>
                  <a:cxn ang="0">
                    <a:pos x="T6" y="T7"/>
                  </a:cxn>
                  <a:cxn ang="0">
                    <a:pos x="T8" y="T9"/>
                  </a:cxn>
                  <a:cxn ang="0">
                    <a:pos x="T10" y="T11"/>
                  </a:cxn>
                </a:cxnLst>
                <a:rect l="0" t="0" r="r" b="b"/>
                <a:pathLst>
                  <a:path w="119" h="74">
                    <a:moveTo>
                      <a:pt x="0" y="0"/>
                    </a:moveTo>
                    <a:lnTo>
                      <a:pt x="0" y="12"/>
                    </a:lnTo>
                    <a:lnTo>
                      <a:pt x="88" y="74"/>
                    </a:lnTo>
                    <a:lnTo>
                      <a:pt x="119" y="50"/>
                    </a:lnTo>
                    <a:lnTo>
                      <a:pt x="43" y="1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99" name="Freeform 24"/>
              <p:cNvSpPr>
                <a:spLocks/>
              </p:cNvSpPr>
              <p:nvPr/>
            </p:nvSpPr>
            <p:spPr bwMode="auto">
              <a:xfrm>
                <a:off x="5808663" y="3549651"/>
                <a:ext cx="374650" cy="149225"/>
              </a:xfrm>
              <a:custGeom>
                <a:avLst/>
                <a:gdLst>
                  <a:gd name="T0" fmla="*/ 148 w 236"/>
                  <a:gd name="T1" fmla="*/ 31 h 94"/>
                  <a:gd name="T2" fmla="*/ 148 w 236"/>
                  <a:gd name="T3" fmla="*/ 17 h 94"/>
                  <a:gd name="T4" fmla="*/ 91 w 236"/>
                  <a:gd name="T5" fmla="*/ 0 h 94"/>
                  <a:gd name="T6" fmla="*/ 91 w 236"/>
                  <a:gd name="T7" fmla="*/ 5 h 94"/>
                  <a:gd name="T8" fmla="*/ 53 w 236"/>
                  <a:gd name="T9" fmla="*/ 7 h 94"/>
                  <a:gd name="T10" fmla="*/ 0 w 236"/>
                  <a:gd name="T11" fmla="*/ 29 h 94"/>
                  <a:gd name="T12" fmla="*/ 91 w 236"/>
                  <a:gd name="T13" fmla="*/ 12 h 94"/>
                  <a:gd name="T14" fmla="*/ 91 w 236"/>
                  <a:gd name="T15" fmla="*/ 14 h 94"/>
                  <a:gd name="T16" fmla="*/ 60 w 236"/>
                  <a:gd name="T17" fmla="*/ 19 h 94"/>
                  <a:gd name="T18" fmla="*/ 0 w 236"/>
                  <a:gd name="T19" fmla="*/ 29 h 94"/>
                  <a:gd name="T20" fmla="*/ 119 w 236"/>
                  <a:gd name="T21" fmla="*/ 63 h 94"/>
                  <a:gd name="T22" fmla="*/ 236 w 236"/>
                  <a:gd name="T23" fmla="*/ 94 h 94"/>
                  <a:gd name="T24" fmla="*/ 176 w 236"/>
                  <a:gd name="T25" fmla="*/ 50 h 94"/>
                  <a:gd name="T26" fmla="*/ 148 w 236"/>
                  <a:gd name="T27"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94">
                    <a:moveTo>
                      <a:pt x="148" y="31"/>
                    </a:moveTo>
                    <a:lnTo>
                      <a:pt x="148" y="17"/>
                    </a:lnTo>
                    <a:lnTo>
                      <a:pt x="91" y="0"/>
                    </a:lnTo>
                    <a:lnTo>
                      <a:pt x="91" y="5"/>
                    </a:lnTo>
                    <a:lnTo>
                      <a:pt x="53" y="7"/>
                    </a:lnTo>
                    <a:lnTo>
                      <a:pt x="0" y="29"/>
                    </a:lnTo>
                    <a:lnTo>
                      <a:pt x="91" y="12"/>
                    </a:lnTo>
                    <a:lnTo>
                      <a:pt x="91" y="14"/>
                    </a:lnTo>
                    <a:lnTo>
                      <a:pt x="60" y="19"/>
                    </a:lnTo>
                    <a:lnTo>
                      <a:pt x="0" y="29"/>
                    </a:lnTo>
                    <a:lnTo>
                      <a:pt x="119" y="63"/>
                    </a:lnTo>
                    <a:lnTo>
                      <a:pt x="236" y="94"/>
                    </a:lnTo>
                    <a:lnTo>
                      <a:pt x="176" y="50"/>
                    </a:lnTo>
                    <a:lnTo>
                      <a:pt x="148"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sp>
          <p:nvSpPr>
            <p:cNvPr id="295" name="Freeform 13"/>
            <p:cNvSpPr>
              <a:spLocks noChangeAspect="1" noEditPoints="1"/>
            </p:cNvSpPr>
            <p:nvPr/>
          </p:nvSpPr>
          <p:spPr bwMode="black">
            <a:xfrm>
              <a:off x="2742635" y="5621113"/>
              <a:ext cx="409278" cy="348471"/>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rgbClr val="000000">
                    <a:lumMod val="50000"/>
                  </a:srgbClr>
                </a:solidFill>
                <a:latin typeface="Segoe Light" pitchFamily="34" charset="0"/>
              </a:endParaRPr>
            </a:p>
          </p:txBody>
        </p:sp>
      </p:grpSp>
      <p:grpSp>
        <p:nvGrpSpPr>
          <p:cNvPr id="353" name="Group 352"/>
          <p:cNvGrpSpPr/>
          <p:nvPr/>
        </p:nvGrpSpPr>
        <p:grpSpPr>
          <a:xfrm>
            <a:off x="3681825" y="5114078"/>
            <a:ext cx="3583480" cy="931776"/>
            <a:chOff x="8075321" y="4402690"/>
            <a:chExt cx="3583480" cy="931776"/>
          </a:xfrm>
        </p:grpSpPr>
        <p:sp>
          <p:nvSpPr>
            <p:cNvPr id="354" name="Rectangle 353"/>
            <p:cNvSpPr/>
            <p:nvPr/>
          </p:nvSpPr>
          <p:spPr bwMode="auto">
            <a:xfrm>
              <a:off x="8075321" y="4735457"/>
              <a:ext cx="3583480" cy="59900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a:ln>
                    <a:solidFill>
                      <a:srgbClr val="FFFFFF">
                        <a:alpha val="0"/>
                      </a:srgbClr>
                    </a:solidFill>
                  </a:ln>
                  <a:gradFill>
                    <a:gsLst>
                      <a:gs pos="79646">
                        <a:srgbClr val="505050"/>
                      </a:gs>
                      <a:gs pos="56637">
                        <a:srgbClr val="505050"/>
                      </a:gs>
                    </a:gsLst>
                    <a:lin ang="5400000" scaled="0"/>
                  </a:gradFill>
                </a:rPr>
                <a:t>New data types</a:t>
              </a:r>
            </a:p>
          </p:txBody>
        </p:sp>
        <p:grpSp>
          <p:nvGrpSpPr>
            <p:cNvPr id="355" name="Group 354"/>
            <p:cNvGrpSpPr/>
            <p:nvPr/>
          </p:nvGrpSpPr>
          <p:grpSpPr>
            <a:xfrm>
              <a:off x="8189363" y="4402690"/>
              <a:ext cx="368141" cy="368141"/>
              <a:chOff x="8189363" y="4402690"/>
              <a:chExt cx="368141" cy="368141"/>
            </a:xfrm>
          </p:grpSpPr>
          <p:sp>
            <p:nvSpPr>
              <p:cNvPr id="356" name="Oval 355"/>
              <p:cNvSpPr/>
              <p:nvPr/>
            </p:nvSpPr>
            <p:spPr>
              <a:xfrm>
                <a:off x="8189363" y="4402690"/>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357" name="TextBox 356"/>
              <p:cNvSpPr txBox="1"/>
              <p:nvPr/>
            </p:nvSpPr>
            <p:spPr>
              <a:xfrm>
                <a:off x="8191744" y="4405071"/>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3</a:t>
                </a:r>
              </a:p>
            </p:txBody>
          </p:sp>
        </p:grpSp>
      </p:grpSp>
      <p:sp>
        <p:nvSpPr>
          <p:cNvPr id="107" name="Rectangle 106"/>
          <p:cNvSpPr/>
          <p:nvPr/>
        </p:nvSpPr>
        <p:spPr bwMode="auto">
          <a:xfrm>
            <a:off x="6853567" y="5136425"/>
            <a:ext cx="1051560"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a:gradFill>
                  <a:gsLst>
                    <a:gs pos="0">
                      <a:srgbClr val="FFFFFF"/>
                    </a:gs>
                    <a:gs pos="100000">
                      <a:srgbClr val="FFFFFF"/>
                    </a:gs>
                  </a:gsLst>
                  <a:lin ang="5400000" scaled="0"/>
                </a:gradFill>
                <a:latin typeface="Segoe UI" pitchFamily="34" charset="0"/>
                <a:ea typeface="Segoe UI" pitchFamily="34" charset="0"/>
                <a:cs typeface="Segoe UI" pitchFamily="34" charset="0"/>
              </a:rPr>
              <a:t>15x</a:t>
            </a:r>
          </a:p>
          <a:p>
            <a:pPr defTabSz="913477">
              <a:lnSpc>
                <a:spcPct val="90000"/>
              </a:lnSpc>
              <a:defRPr/>
            </a:pP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Machine generated data 2020</a:t>
            </a:r>
          </a:p>
        </p:txBody>
      </p:sp>
      <p:sp>
        <p:nvSpPr>
          <p:cNvPr id="108" name="Rectangle 107"/>
          <p:cNvSpPr/>
          <p:nvPr/>
        </p:nvSpPr>
        <p:spPr bwMode="auto">
          <a:xfrm>
            <a:off x="9218824" y="5136425"/>
            <a:ext cx="1110340"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a:gradFill>
                  <a:gsLst>
                    <a:gs pos="0">
                      <a:srgbClr val="FFFFFF"/>
                    </a:gs>
                    <a:gs pos="100000">
                      <a:srgbClr val="FFFFFF"/>
                    </a:gs>
                  </a:gsLst>
                  <a:lin ang="5400000" scaled="0"/>
                </a:gradFill>
                <a:latin typeface="Segoe UI" pitchFamily="34" charset="0"/>
                <a:ea typeface="Segoe UI" pitchFamily="34" charset="0"/>
                <a:cs typeface="Segoe UI" pitchFamily="34" charset="0"/>
              </a:rPr>
              <a:t>1.3M </a:t>
            </a: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Hours on Skype per hour</a:t>
            </a:r>
          </a:p>
        </p:txBody>
      </p:sp>
      <p:sp>
        <p:nvSpPr>
          <p:cNvPr id="109" name="Rectangle 108"/>
          <p:cNvSpPr/>
          <p:nvPr/>
        </p:nvSpPr>
        <p:spPr bwMode="auto">
          <a:xfrm>
            <a:off x="7929330" y="5136425"/>
            <a:ext cx="1265292"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2.4M</a:t>
            </a:r>
            <a:endParaRPr lang="en-US" sz="48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endParaRPr>
          </a:p>
          <a:p>
            <a:pPr defTabSz="913477">
              <a:lnSpc>
                <a:spcPct val="90000"/>
              </a:lnSpc>
              <a:defRPr/>
            </a:pP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Facebook content per minute</a:t>
            </a:r>
          </a:p>
        </p:txBody>
      </p:sp>
      <p:pic>
        <p:nvPicPr>
          <p:cNvPr id="110" name="Picture 109"/>
          <p:cNvPicPr>
            <a:picLocks noChangeAspect="1"/>
          </p:cNvPicPr>
          <p:nvPr/>
        </p:nvPicPr>
        <p:blipFill>
          <a:blip r:embed="rId6"/>
          <a:stretch>
            <a:fillRect/>
          </a:stretch>
        </p:blipFill>
        <p:spPr>
          <a:xfrm>
            <a:off x="4977804" y="4503790"/>
            <a:ext cx="2091614" cy="2091614"/>
          </a:xfrm>
          <a:prstGeom prst="rect">
            <a:avLst/>
          </a:prstGeom>
        </p:spPr>
      </p:pic>
    </p:spTree>
    <p:extLst>
      <p:ext uri="{BB962C8B-B14F-4D97-AF65-F5344CB8AC3E}">
        <p14:creationId xmlns:p14="http://schemas.microsoft.com/office/powerpoint/2010/main" val="38016083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42" presetClass="entr" presetSubtype="0" fill="hold" nodeType="withEffect">
                                  <p:stCondLst>
                                    <p:cond delay="0"/>
                                  </p:stCondLst>
                                  <p:childTnLst>
                                    <p:set>
                                      <p:cBhvr>
                                        <p:cTn id="8" dur="1" fill="hold">
                                          <p:stCondLst>
                                            <p:cond delay="0"/>
                                          </p:stCondLst>
                                        </p:cTn>
                                        <p:tgtEl>
                                          <p:spTgt spid="353"/>
                                        </p:tgtEl>
                                        <p:attrNameLst>
                                          <p:attrName>style.visibility</p:attrName>
                                        </p:attrNameLst>
                                      </p:cBhvr>
                                      <p:to>
                                        <p:strVal val="visible"/>
                                      </p:to>
                                    </p:set>
                                    <p:animEffect transition="in" filter="fade">
                                      <p:cBhvr>
                                        <p:cTn id="9" dur="500"/>
                                        <p:tgtEl>
                                          <p:spTgt spid="353"/>
                                        </p:tgtEl>
                                      </p:cBhvr>
                                    </p:animEffect>
                                    <p:anim calcmode="lin" valueType="num">
                                      <p:cBhvr>
                                        <p:cTn id="10" dur="500" fill="hold"/>
                                        <p:tgtEl>
                                          <p:spTgt spid="353"/>
                                        </p:tgtEl>
                                        <p:attrNameLst>
                                          <p:attrName>ppt_x</p:attrName>
                                        </p:attrNameLst>
                                      </p:cBhvr>
                                      <p:tavLst>
                                        <p:tav tm="0">
                                          <p:val>
                                            <p:strVal val="#ppt_x"/>
                                          </p:val>
                                        </p:tav>
                                        <p:tav tm="100000">
                                          <p:val>
                                            <p:strVal val="#ppt_x"/>
                                          </p:val>
                                        </p:tav>
                                      </p:tavLst>
                                    </p:anim>
                                    <p:anim calcmode="lin" valueType="num">
                                      <p:cBhvr>
                                        <p:cTn id="11" dur="500" fill="hold"/>
                                        <p:tgtEl>
                                          <p:spTgt spid="353"/>
                                        </p:tgtEl>
                                        <p:attrNameLst>
                                          <p:attrName>ppt_y</p:attrName>
                                        </p:attrNameLst>
                                      </p:cBhvr>
                                      <p:tavLst>
                                        <p:tav tm="0">
                                          <p:val>
                                            <p:strVal val="#ppt_y+.1"/>
                                          </p:val>
                                        </p:tav>
                                        <p:tav tm="100000">
                                          <p:val>
                                            <p:strVal val="#ppt_y"/>
                                          </p:val>
                                        </p:tav>
                                      </p:tavLst>
                                    </p:anim>
                                  </p:childTnLst>
                                </p:cTn>
                              </p:par>
                              <p:par>
                                <p:cTn id="12" presetID="64" presetClass="path" presetSubtype="0" decel="100000" fill="hold" nodeType="withEffect">
                                  <p:stCondLst>
                                    <p:cond delay="0"/>
                                  </p:stCondLst>
                                  <p:childTnLst>
                                    <p:animMotion origin="layout" path="M 1.57519E-6 -1.50704E-6 L 0.00077 -0.1069 " pathEditMode="relative" rAng="0" ptsTypes="AA">
                                      <p:cBhvr>
                                        <p:cTn id="13" dur="750" fill="hold"/>
                                        <p:tgtEl>
                                          <p:spTgt spid="239"/>
                                        </p:tgtEl>
                                        <p:attrNameLst>
                                          <p:attrName>ppt_x</p:attrName>
                                          <p:attrName>ppt_y</p:attrName>
                                        </p:attrNameLst>
                                      </p:cBhvr>
                                      <p:rCtr x="0" y="-5379"/>
                                    </p:animMotion>
                                  </p:childTnLst>
                                </p:cTn>
                              </p:par>
                              <p:par>
                                <p:cTn id="14" presetID="64" presetClass="path" presetSubtype="0" decel="100000" fill="hold" grpId="0" nodeType="withEffect">
                                  <p:stCondLst>
                                    <p:cond delay="0"/>
                                  </p:stCondLst>
                                  <p:childTnLst>
                                    <p:animMotion origin="layout" path="M -7.76104E-7 1.43441E-6 L 0.00076 -0.1069 " pathEditMode="relative" rAng="0" ptsTypes="AA">
                                      <p:cBhvr>
                                        <p:cTn id="15" dur="750" fill="hold"/>
                                        <p:tgtEl>
                                          <p:spTgt spid="272"/>
                                        </p:tgtEl>
                                        <p:attrNameLst>
                                          <p:attrName>ppt_x</p:attrName>
                                          <p:attrName>ppt_y</p:attrName>
                                        </p:attrNameLst>
                                      </p:cBhvr>
                                      <p:rCtr x="-38" y="-4993"/>
                                    </p:animMotion>
                                  </p:childTnLst>
                                </p:cTn>
                              </p:par>
                              <p:par>
                                <p:cTn id="16" presetID="64" presetClass="path" presetSubtype="0" decel="100000" fill="hold" nodeType="withEffect">
                                  <p:stCondLst>
                                    <p:cond delay="0"/>
                                  </p:stCondLst>
                                  <p:childTnLst>
                                    <p:animMotion origin="layout" path="M -0.00229 0.31888 L 0.00077 -0.1069 " pathEditMode="relative" rAng="0" ptsTypes="AA">
                                      <p:cBhvr>
                                        <p:cTn id="17" dur="750" fill="hold"/>
                                        <p:tgtEl>
                                          <p:spTgt spid="5"/>
                                        </p:tgtEl>
                                        <p:attrNameLst>
                                          <p:attrName>ppt_x</p:attrName>
                                          <p:attrName>ppt_y</p:attrName>
                                        </p:attrNameLst>
                                      </p:cBhvr>
                                      <p:rCtr x="153" y="-21289"/>
                                    </p:animMotion>
                                  </p:childTnLst>
                                </p:cTn>
                              </p:par>
                              <p:par>
                                <p:cTn id="18" presetID="64" presetClass="path" presetSubtype="0" decel="100000" fill="hold" nodeType="withEffect">
                                  <p:stCondLst>
                                    <p:cond delay="0"/>
                                  </p:stCondLst>
                                  <p:childTnLst>
                                    <p:animMotion origin="layout" path="M 4.52132E-6 1.18475E-6 L 0.00076 -0.1069 " pathEditMode="relative" rAng="0" ptsTypes="AA">
                                      <p:cBhvr>
                                        <p:cTn id="19" dur="750" fill="hold"/>
                                        <p:tgtEl>
                                          <p:spTgt spid="273"/>
                                        </p:tgtEl>
                                        <p:attrNameLst>
                                          <p:attrName>ppt_x</p:attrName>
                                          <p:attrName>ppt_y</p:attrName>
                                        </p:attrNameLst>
                                      </p:cBhvr>
                                      <p:rCtr x="51" y="-5039"/>
                                    </p:animMotion>
                                  </p:childTnLst>
                                </p:cTn>
                              </p:par>
                              <p:par>
                                <p:cTn id="20" presetID="10" presetClass="entr" presetSubtype="0" fill="hold" grpId="0" nodeType="withEffect">
                                  <p:stCondLst>
                                    <p:cond delay="0"/>
                                  </p:stCondLst>
                                  <p:childTnLst>
                                    <p:set>
                                      <p:cBhvr>
                                        <p:cTn id="21" dur="1" fill="hold">
                                          <p:stCondLst>
                                            <p:cond delay="0"/>
                                          </p:stCondLst>
                                        </p:cTn>
                                        <p:tgtEl>
                                          <p:spTgt spid="107"/>
                                        </p:tgtEl>
                                        <p:attrNameLst>
                                          <p:attrName>style.visibility</p:attrName>
                                        </p:attrNameLst>
                                      </p:cBhvr>
                                      <p:to>
                                        <p:strVal val="visible"/>
                                      </p:to>
                                    </p:set>
                                    <p:animEffect transition="in" filter="fade">
                                      <p:cBhvr>
                                        <p:cTn id="22" dur="500"/>
                                        <p:tgtEl>
                                          <p:spTgt spid="10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8"/>
                                        </p:tgtEl>
                                        <p:attrNameLst>
                                          <p:attrName>style.visibility</p:attrName>
                                        </p:attrNameLst>
                                      </p:cBhvr>
                                      <p:to>
                                        <p:strVal val="visible"/>
                                      </p:to>
                                    </p:set>
                                    <p:animEffect transition="in" filter="fade">
                                      <p:cBhvr>
                                        <p:cTn id="25" dur="500"/>
                                        <p:tgtEl>
                                          <p:spTgt spid="10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9"/>
                                        </p:tgtEl>
                                        <p:attrNameLst>
                                          <p:attrName>style.visibility</p:attrName>
                                        </p:attrNameLst>
                                      </p:cBhvr>
                                      <p:to>
                                        <p:strVal val="visible"/>
                                      </p:to>
                                    </p:set>
                                    <p:animEffect transition="in" filter="fade">
                                      <p:cBhvr>
                                        <p:cTn id="28" dur="500"/>
                                        <p:tgtEl>
                                          <p:spTgt spid="109"/>
                                        </p:tgtEl>
                                      </p:cBhvr>
                                    </p:animEffect>
                                  </p:childTnLst>
                                </p:cTn>
                              </p:par>
                              <p:par>
                                <p:cTn id="29" presetID="10" presetClass="entr" presetSubtype="0" fill="hold" nodeType="withEffect">
                                  <p:stCondLst>
                                    <p:cond delay="0"/>
                                  </p:stCondLst>
                                  <p:childTnLst>
                                    <p:set>
                                      <p:cBhvr>
                                        <p:cTn id="30" dur="1" fill="hold">
                                          <p:stCondLst>
                                            <p:cond delay="0"/>
                                          </p:stCondLst>
                                        </p:cTn>
                                        <p:tgtEl>
                                          <p:spTgt spid="110"/>
                                        </p:tgtEl>
                                        <p:attrNameLst>
                                          <p:attrName>style.visibility</p:attrName>
                                        </p:attrNameLst>
                                      </p:cBhvr>
                                      <p:to>
                                        <p:strVal val="visible"/>
                                      </p:to>
                                    </p:set>
                                    <p:animEffect transition="in" filter="fade">
                                      <p:cBhvr>
                                        <p:cTn id="31"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2" grpId="0" animBg="1"/>
      <p:bldP spid="107" grpId="0" animBg="1"/>
      <p:bldP spid="108" grpId="0" animBg="1"/>
      <p:bldP spid="10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Breaking points of traditional approach</a:t>
            </a:r>
          </a:p>
        </p:txBody>
      </p:sp>
      <p:sp>
        <p:nvSpPr>
          <p:cNvPr id="210" name="Rectangle 209">
            <a:hlinkClick r:id="rId3" action="ppaction://hlinksldjump"/>
          </p:cNvPr>
          <p:cNvSpPr/>
          <p:nvPr/>
        </p:nvSpPr>
        <p:spPr bwMode="auto">
          <a:xfrm>
            <a:off x="3740887" y="2544763"/>
            <a:ext cx="8427028" cy="2460507"/>
          </a:xfrm>
          <a:prstGeom prst="rect">
            <a:avLst/>
          </a:prstGeom>
          <a:solidFill>
            <a:srgbClr val="E6E6E6"/>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37160" rIns="182880" bIns="45720" numCol="1" spcCol="0" rtlCol="0" fromWordArt="0" anchor="t" anchorCtr="0" forceAA="0" compatLnSpc="1">
            <a:prstTxWarp prst="textNoShape">
              <a:avLst/>
            </a:prstTxWarp>
            <a:noAutofit/>
          </a:bodyPr>
          <a:lstStyle/>
          <a:p>
            <a:pPr defTabSz="776927">
              <a:lnSpc>
                <a:spcPct val="90000"/>
              </a:lnSpc>
              <a:defRPr/>
            </a:pPr>
            <a:endParaRPr lang="en-US" sz="1400" kern="0" dirty="0" smtClean="0">
              <a:ln>
                <a:solidFill>
                  <a:srgbClr val="FFFFFF">
                    <a:alpha val="0"/>
                  </a:srgbClr>
                </a:solidFill>
              </a:ln>
              <a:gradFill>
                <a:gsLst>
                  <a:gs pos="85841">
                    <a:srgbClr val="000000"/>
                  </a:gs>
                  <a:gs pos="0">
                    <a:srgbClr val="000000"/>
                  </a:gs>
                </a:gsLst>
                <a:lin ang="5400000" scaled="0"/>
              </a:gradFill>
              <a:latin typeface="Segoe UI Light"/>
            </a:endParaRPr>
          </a:p>
        </p:txBody>
      </p:sp>
      <p:sp>
        <p:nvSpPr>
          <p:cNvPr id="211" name="Rectangle 210">
            <a:hlinkClick r:id="rId3" action="ppaction://hlinksldjump"/>
          </p:cNvPr>
          <p:cNvSpPr/>
          <p:nvPr/>
        </p:nvSpPr>
        <p:spPr bwMode="auto">
          <a:xfrm>
            <a:off x="9186642" y="2764604"/>
            <a:ext cx="2771780" cy="2020824"/>
          </a:xfrm>
          <a:prstGeom prst="rect">
            <a:avLst/>
          </a:prstGeom>
          <a:solidFill>
            <a:schemeClr val="accent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BI &amp; analytics</a:t>
            </a:r>
          </a:p>
        </p:txBody>
      </p:sp>
      <p:sp>
        <p:nvSpPr>
          <p:cNvPr id="212" name="Rectangle 211">
            <a:hlinkClick r:id="rId3" action="ppaction://hlinksldjump"/>
          </p:cNvPr>
          <p:cNvSpPr/>
          <p:nvPr/>
        </p:nvSpPr>
        <p:spPr bwMode="auto">
          <a:xfrm>
            <a:off x="5974947" y="2764604"/>
            <a:ext cx="2771780" cy="2020824"/>
          </a:xfrm>
          <a:prstGeom prst="rec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Data warehouse</a:t>
            </a:r>
          </a:p>
        </p:txBody>
      </p:sp>
      <p:sp>
        <p:nvSpPr>
          <p:cNvPr id="213" name="Rectangle 212">
            <a:hlinkClick r:id="rId3" action="ppaction://hlinksldjump"/>
          </p:cNvPr>
          <p:cNvSpPr/>
          <p:nvPr/>
        </p:nvSpPr>
        <p:spPr bwMode="auto">
          <a:xfrm>
            <a:off x="3923879" y="2764604"/>
            <a:ext cx="1611154" cy="2020824"/>
          </a:xfrm>
          <a:prstGeom prst="rect">
            <a:avLst/>
          </a:prstGeom>
          <a:solidFill>
            <a:schemeClr val="accent1"/>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91440" rIns="182880" bIns="146304" numCol="1" spcCol="0" rtlCol="0" fromWordArt="0" anchor="t" anchorCtr="0" forceAA="0" compatLnSpc="1">
            <a:prstTxWarp prst="textNoShape">
              <a:avLst/>
            </a:prstTxWarp>
            <a:noAutofit/>
          </a:bodyPr>
          <a:lstStyle/>
          <a:p>
            <a:pPr defTabSz="776927">
              <a:lnSpc>
                <a:spcPct val="90000"/>
              </a:lnSpc>
              <a:defRPr/>
            </a:pPr>
            <a:r>
              <a:rPr lang="en-US" sz="2000" kern="0" dirty="0" smtClean="0">
                <a:ln>
                  <a:solidFill>
                    <a:srgbClr val="FFFFFF">
                      <a:alpha val="0"/>
                    </a:srgbClr>
                  </a:solidFill>
                </a:ln>
                <a:gradFill>
                  <a:gsLst>
                    <a:gs pos="56637">
                      <a:srgbClr val="FFFFFF"/>
                    </a:gs>
                    <a:gs pos="11000">
                      <a:srgbClr val="FFFFFF"/>
                    </a:gs>
                  </a:gsLst>
                  <a:lin ang="5400000" scaled="0"/>
                </a:gradFill>
              </a:rPr>
              <a:t>ETL</a:t>
            </a:r>
            <a:endParaRPr lang="en-US" kern="0" dirty="0" smtClean="0">
              <a:ln>
                <a:solidFill>
                  <a:srgbClr val="FFFFFF">
                    <a:alpha val="0"/>
                  </a:srgbClr>
                </a:solidFill>
              </a:ln>
              <a:gradFill>
                <a:gsLst>
                  <a:gs pos="56637">
                    <a:srgbClr val="FFFFFF"/>
                  </a:gs>
                  <a:gs pos="11000">
                    <a:srgbClr val="FFFFFF"/>
                  </a:gs>
                </a:gsLst>
                <a:lin ang="5400000" scaled="0"/>
              </a:gradFill>
            </a:endParaRPr>
          </a:p>
        </p:txBody>
      </p:sp>
      <p:sp>
        <p:nvSpPr>
          <p:cNvPr id="214" name="TextBox 213"/>
          <p:cNvSpPr txBox="1"/>
          <p:nvPr/>
        </p:nvSpPr>
        <p:spPr>
          <a:xfrm>
            <a:off x="9535615" y="4189397"/>
            <a:ext cx="88171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Dashboards</a:t>
            </a:r>
          </a:p>
        </p:txBody>
      </p:sp>
      <p:sp>
        <p:nvSpPr>
          <p:cNvPr id="215" name="TextBox 214"/>
          <p:cNvSpPr txBox="1"/>
          <p:nvPr/>
        </p:nvSpPr>
        <p:spPr>
          <a:xfrm>
            <a:off x="10766301" y="4189397"/>
            <a:ext cx="743803" cy="166199"/>
          </a:xfrm>
          <a:prstGeom prst="rect">
            <a:avLst/>
          </a:prstGeom>
          <a:noFill/>
        </p:spPr>
        <p:txBody>
          <a:bodyPr wrap="square" lIns="0" tIns="0" rIns="0" bIns="0" rtlCol="0">
            <a:spAutoFit/>
          </a:bodyPr>
          <a:lstStyle>
            <a:defPPr>
              <a:defRPr lang="en-US"/>
            </a:defPPr>
            <a:lvl1pPr algn="ctr">
              <a:lnSpc>
                <a:spcPct val="90000"/>
              </a:lnSpc>
              <a:defRPr sz="1200">
                <a:ln>
                  <a:solidFill>
                    <a:schemeClr val="bg1">
                      <a:alpha val="0"/>
                    </a:schemeClr>
                  </a:solidFill>
                </a:ln>
                <a:gradFill>
                  <a:gsLst>
                    <a:gs pos="11504">
                      <a:schemeClr val="bg1"/>
                    </a:gs>
                    <a:gs pos="49000">
                      <a:schemeClr val="bg1"/>
                    </a:gs>
                  </a:gsLst>
                  <a:lin ang="5400000" scaled="1"/>
                </a:gradFill>
              </a:defRPr>
            </a:lvl1pPr>
          </a:lstStyle>
          <a:p>
            <a:r>
              <a:rPr lang="en-US" dirty="0">
                <a:ln>
                  <a:solidFill>
                    <a:srgbClr val="FFFFFF">
                      <a:alpha val="0"/>
                    </a:srgbClr>
                  </a:solidFill>
                </a:ln>
                <a:gradFill>
                  <a:gsLst>
                    <a:gs pos="11504">
                      <a:srgbClr val="FFFFFF"/>
                    </a:gs>
                    <a:gs pos="49000">
                      <a:srgbClr val="FFFFFF"/>
                    </a:gs>
                  </a:gsLst>
                  <a:lin ang="5400000" scaled="1"/>
                </a:gradFill>
              </a:rPr>
              <a:t>Reporting</a:t>
            </a:r>
          </a:p>
        </p:txBody>
      </p:sp>
      <p:pic>
        <p:nvPicPr>
          <p:cNvPr id="216" name="Picture 2" descr="\\MAGNUM\Projects\Microsoft\Cloud Power FY12\Design\ICONS_PNG\Pie.png"/>
          <p:cNvPicPr>
            <a:picLocks noChangeAspect="1" noChangeArrowheads="1"/>
          </p:cNvPicPr>
          <p:nvPr/>
        </p:nvPicPr>
        <p:blipFill rotWithShape="1">
          <a:blip r:embed="rId4" cstate="print">
            <a:lum bright="100000"/>
          </a:blip>
          <a:srcRect l="7278" t="7278" r="7278" b="7278"/>
          <a:stretch/>
        </p:blipFill>
        <p:spPr bwMode="auto">
          <a:xfrm>
            <a:off x="9597655" y="3385418"/>
            <a:ext cx="759284" cy="706546"/>
          </a:xfrm>
          <a:prstGeom prst="rect">
            <a:avLst/>
          </a:prstGeom>
          <a:noFill/>
          <a:ln w="15875">
            <a:noFill/>
          </a:ln>
        </p:spPr>
      </p:pic>
      <p:sp>
        <p:nvSpPr>
          <p:cNvPr id="217" name="Freeform 6"/>
          <p:cNvSpPr>
            <a:spLocks noChangeAspect="1" noEditPoints="1"/>
          </p:cNvSpPr>
          <p:nvPr/>
        </p:nvSpPr>
        <p:spPr bwMode="black">
          <a:xfrm>
            <a:off x="10856205" y="3402028"/>
            <a:ext cx="565646" cy="673326"/>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218" name="Right Arrow 217"/>
          <p:cNvSpPr/>
          <p:nvPr/>
        </p:nvSpPr>
        <p:spPr bwMode="auto">
          <a:xfrm>
            <a:off x="3475654" y="3611872"/>
            <a:ext cx="434161"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grpSp>
        <p:nvGrpSpPr>
          <p:cNvPr id="219" name="Group 218"/>
          <p:cNvGrpSpPr/>
          <p:nvPr/>
        </p:nvGrpSpPr>
        <p:grpSpPr>
          <a:xfrm>
            <a:off x="4366213" y="3373027"/>
            <a:ext cx="731272" cy="1180771"/>
            <a:chOff x="1654067" y="3061822"/>
            <a:chExt cx="316629" cy="432723"/>
          </a:xfrm>
        </p:grpSpPr>
        <p:sp>
          <p:nvSpPr>
            <p:cNvPr id="220" name="Freeform 219"/>
            <p:cNvSpPr/>
            <p:nvPr/>
          </p:nvSpPr>
          <p:spPr>
            <a:xfrm>
              <a:off x="1654067" y="3061822"/>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gradFill>
                    <a:gsLst>
                      <a:gs pos="0">
                        <a:srgbClr val="000000"/>
                      </a:gs>
                      <a:gs pos="100000">
                        <a:srgbClr val="000000"/>
                      </a:gs>
                    </a:gsLst>
                    <a:lin ang="5400000" scaled="1"/>
                  </a:gradFill>
                </a:rPr>
                <a:t>Staging</a:t>
              </a:r>
              <a:endParaRPr lang="en-US" sz="1200" dirty="0">
                <a:gradFill>
                  <a:gsLst>
                    <a:gs pos="0">
                      <a:srgbClr val="000000"/>
                    </a:gs>
                    <a:gs pos="100000">
                      <a:srgbClr val="000000"/>
                    </a:gs>
                  </a:gsLst>
                  <a:lin ang="5400000" scaled="1"/>
                </a:gradFill>
              </a:endParaRPr>
            </a:p>
          </p:txBody>
        </p:sp>
        <p:sp>
          <p:nvSpPr>
            <p:cNvPr id="221" name="Oval 220"/>
            <p:cNvSpPr/>
            <p:nvPr/>
          </p:nvSpPr>
          <p:spPr>
            <a:xfrm>
              <a:off x="1683843" y="3075398"/>
              <a:ext cx="257076" cy="860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sp>
        <p:nvSpPr>
          <p:cNvPr id="222" name="Right Arrow 221"/>
          <p:cNvSpPr/>
          <p:nvPr/>
        </p:nvSpPr>
        <p:spPr bwMode="auto">
          <a:xfrm>
            <a:off x="5535534" y="3611872"/>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pic>
        <p:nvPicPr>
          <p:cNvPr id="223" name="Picture 222"/>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166610"/>
            <a:ext cx="448110" cy="414502"/>
          </a:xfrm>
          <a:prstGeom prst="rect">
            <a:avLst/>
          </a:prstGeom>
          <a:solidFill>
            <a:srgbClr val="68217A"/>
          </a:solidFill>
        </p:spPr>
      </p:pic>
      <p:pic>
        <p:nvPicPr>
          <p:cNvPr id="224" name="Picture 223"/>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3689920"/>
            <a:ext cx="448110" cy="414502"/>
          </a:xfrm>
          <a:prstGeom prst="rect">
            <a:avLst/>
          </a:prstGeom>
          <a:solidFill>
            <a:srgbClr val="68217A"/>
          </a:solidFill>
        </p:spPr>
      </p:pic>
      <p:pic>
        <p:nvPicPr>
          <p:cNvPr id="225" name="Picture 224"/>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8008594" y="4230548"/>
            <a:ext cx="448110" cy="414502"/>
          </a:xfrm>
          <a:prstGeom prst="rect">
            <a:avLst/>
          </a:prstGeom>
          <a:solidFill>
            <a:srgbClr val="68217A"/>
          </a:solidFill>
        </p:spPr>
      </p:pic>
      <p:sp>
        <p:nvSpPr>
          <p:cNvPr id="226" name="Right Arrow 225"/>
          <p:cNvSpPr/>
          <p:nvPr/>
        </p:nvSpPr>
        <p:spPr bwMode="auto">
          <a:xfrm>
            <a:off x="8747228" y="3611872"/>
            <a:ext cx="438912" cy="32628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sp>
        <p:nvSpPr>
          <p:cNvPr id="227" name="Curved Down Arrow 226"/>
          <p:cNvSpPr/>
          <p:nvPr/>
        </p:nvSpPr>
        <p:spPr bwMode="auto">
          <a:xfrm>
            <a:off x="4504830" y="3056044"/>
            <a:ext cx="534208" cy="316777"/>
          </a:xfrm>
          <a:prstGeom prst="curvedDown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lnSpc>
                <a:spcPct val="90000"/>
              </a:lnSpc>
            </a:pPr>
            <a:endParaRPr lang="en-US" sz="2000" b="1" dirty="0" smtClean="0">
              <a:solidFill>
                <a:srgbClr val="FFFFFF"/>
              </a:solidFill>
              <a:latin typeface="Segoe UI Light"/>
              <a:ea typeface="Segoe UI" pitchFamily="34" charset="0"/>
              <a:cs typeface="Segoe UI" pitchFamily="34" charset="0"/>
            </a:endParaRPr>
          </a:p>
        </p:txBody>
      </p:sp>
      <p:cxnSp>
        <p:nvCxnSpPr>
          <p:cNvPr id="228" name="Straight Arrow Connector 227"/>
          <p:cNvCxnSpPr/>
          <p:nvPr/>
        </p:nvCxnSpPr>
        <p:spPr>
          <a:xfrm flipV="1">
            <a:off x="7493066" y="3339137"/>
            <a:ext cx="492378" cy="556806"/>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9" name="Straight Arrow Connector 228"/>
          <p:cNvCxnSpPr>
            <a:endCxn id="225" idx="1"/>
          </p:cNvCxnSpPr>
          <p:nvPr/>
        </p:nvCxnSpPr>
        <p:spPr>
          <a:xfrm>
            <a:off x="7492992" y="3890112"/>
            <a:ext cx="515602" cy="547687"/>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0" name="Straight Arrow Connector 229"/>
          <p:cNvCxnSpPr>
            <a:endCxn id="224" idx="1"/>
          </p:cNvCxnSpPr>
          <p:nvPr/>
        </p:nvCxnSpPr>
        <p:spPr>
          <a:xfrm>
            <a:off x="7504185" y="3895943"/>
            <a:ext cx="504409" cy="1228"/>
          </a:xfrm>
          <a:prstGeom prst="straightConnector1">
            <a:avLst/>
          </a:prstGeom>
          <a:ln w="5715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1" name="Group 230"/>
          <p:cNvGrpSpPr/>
          <p:nvPr/>
        </p:nvGrpSpPr>
        <p:grpSpPr>
          <a:xfrm>
            <a:off x="6269382" y="3356027"/>
            <a:ext cx="1234803" cy="1147763"/>
            <a:chOff x="1729819" y="2834923"/>
            <a:chExt cx="316629" cy="432723"/>
          </a:xfrm>
        </p:grpSpPr>
        <p:sp>
          <p:nvSpPr>
            <p:cNvPr id="232" name="Freeform 231"/>
            <p:cNvSpPr/>
            <p:nvPr/>
          </p:nvSpPr>
          <p:spPr>
            <a:xfrm>
              <a:off x="1729819" y="2834923"/>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33" name="Oval 232"/>
            <p:cNvSpPr/>
            <p:nvPr/>
          </p:nvSpPr>
          <p:spPr>
            <a:xfrm>
              <a:off x="1758170" y="2852266"/>
              <a:ext cx="257076" cy="860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234" name="Group 233"/>
          <p:cNvGrpSpPr/>
          <p:nvPr/>
        </p:nvGrpSpPr>
        <p:grpSpPr>
          <a:xfrm>
            <a:off x="3681825" y="1785919"/>
            <a:ext cx="2975728" cy="921151"/>
            <a:chOff x="2269714" y="4361895"/>
            <a:chExt cx="2975728" cy="921151"/>
          </a:xfrm>
        </p:grpSpPr>
        <p:sp>
          <p:nvSpPr>
            <p:cNvPr id="235" name="Rectangle 234"/>
            <p:cNvSpPr/>
            <p:nvPr/>
          </p:nvSpPr>
          <p:spPr bwMode="auto">
            <a:xfrm>
              <a:off x="2269714" y="4675193"/>
              <a:ext cx="2975728" cy="60785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smtClean="0">
                  <a:ln>
                    <a:solidFill>
                      <a:srgbClr val="FFFFFF">
                        <a:alpha val="0"/>
                      </a:srgbClr>
                    </a:solidFill>
                  </a:ln>
                  <a:gradFill>
                    <a:gsLst>
                      <a:gs pos="79646">
                        <a:srgbClr val="505050"/>
                      </a:gs>
                      <a:gs pos="56637">
                        <a:srgbClr val="505050"/>
                      </a:gs>
                    </a:gsLst>
                    <a:lin ang="5400000" scaled="0"/>
                  </a:gradFill>
                </a:rPr>
                <a:t>Increasing data volumes</a:t>
              </a:r>
              <a:endParaRPr lang="en-US" sz="1600" kern="0" dirty="0">
                <a:ln>
                  <a:solidFill>
                    <a:srgbClr val="FFFFFF">
                      <a:alpha val="0"/>
                    </a:srgbClr>
                  </a:solidFill>
                </a:ln>
                <a:gradFill>
                  <a:gsLst>
                    <a:gs pos="79646">
                      <a:srgbClr val="505050"/>
                    </a:gs>
                    <a:gs pos="56637">
                      <a:srgbClr val="505050"/>
                    </a:gs>
                  </a:gsLst>
                  <a:lin ang="5400000" scaled="0"/>
                </a:gradFill>
              </a:endParaRPr>
            </a:p>
          </p:txBody>
        </p:sp>
        <p:grpSp>
          <p:nvGrpSpPr>
            <p:cNvPr id="236" name="Group 235"/>
            <p:cNvGrpSpPr/>
            <p:nvPr/>
          </p:nvGrpSpPr>
          <p:grpSpPr>
            <a:xfrm>
              <a:off x="2393081" y="4361895"/>
              <a:ext cx="365760" cy="370523"/>
              <a:chOff x="2393081" y="4361895"/>
              <a:chExt cx="365760" cy="370523"/>
            </a:xfrm>
          </p:grpSpPr>
          <p:sp>
            <p:nvSpPr>
              <p:cNvPr id="237" name="Oval 236"/>
              <p:cNvSpPr/>
              <p:nvPr/>
            </p:nvSpPr>
            <p:spPr>
              <a:xfrm>
                <a:off x="2393081" y="4361895"/>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238" name="TextBox 237"/>
              <p:cNvSpPr txBox="1"/>
              <p:nvPr/>
            </p:nvSpPr>
            <p:spPr>
              <a:xfrm>
                <a:off x="2393081" y="4366658"/>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1</a:t>
                </a:r>
              </a:p>
            </p:txBody>
          </p:sp>
        </p:grpSp>
      </p:grpSp>
      <p:sp>
        <p:nvSpPr>
          <p:cNvPr id="260" name="Lightning Bolt 259"/>
          <p:cNvSpPr/>
          <p:nvPr/>
        </p:nvSpPr>
        <p:spPr bwMode="auto">
          <a:xfrm rot="7027223">
            <a:off x="6126655" y="3414063"/>
            <a:ext cx="1534573" cy="1224466"/>
          </a:xfrm>
          <a:prstGeom prst="lightningBolt">
            <a:avLst/>
          </a:prstGeom>
          <a:solidFill>
            <a:schemeClr val="accent3"/>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776927">
              <a:lnSpc>
                <a:spcPct val="90000"/>
              </a:lnSpc>
            </a:pPr>
            <a:endParaRPr lang="en-US" kern="0" dirty="0" smtClean="0">
              <a:ln>
                <a:solidFill>
                  <a:srgbClr val="FFFFFF">
                    <a:alpha val="0"/>
                  </a:srgbClr>
                </a:solidFill>
              </a:ln>
              <a:gradFill>
                <a:gsLst>
                  <a:gs pos="56637">
                    <a:srgbClr val="FFFFFF"/>
                  </a:gs>
                  <a:gs pos="11000">
                    <a:srgbClr val="FFFFFF"/>
                  </a:gs>
                </a:gsLst>
                <a:lin ang="5400000" scaled="0"/>
              </a:gradFill>
            </a:endParaRPr>
          </a:p>
        </p:txBody>
      </p:sp>
      <p:grpSp>
        <p:nvGrpSpPr>
          <p:cNvPr id="3" name="Group 2"/>
          <p:cNvGrpSpPr/>
          <p:nvPr/>
        </p:nvGrpSpPr>
        <p:grpSpPr>
          <a:xfrm>
            <a:off x="9562753" y="1785919"/>
            <a:ext cx="2765434" cy="830380"/>
            <a:chOff x="9181924" y="1785919"/>
            <a:chExt cx="2765434" cy="830380"/>
          </a:xfrm>
        </p:grpSpPr>
        <p:grpSp>
          <p:nvGrpSpPr>
            <p:cNvPr id="262" name="Group 261"/>
            <p:cNvGrpSpPr/>
            <p:nvPr/>
          </p:nvGrpSpPr>
          <p:grpSpPr>
            <a:xfrm>
              <a:off x="9181924" y="1833664"/>
              <a:ext cx="843937" cy="631099"/>
              <a:chOff x="9523115" y="2546730"/>
              <a:chExt cx="749631" cy="603503"/>
            </a:xfrm>
            <a:solidFill>
              <a:schemeClr val="bg2">
                <a:lumMod val="90000"/>
              </a:schemeClr>
            </a:solidFill>
          </p:grpSpPr>
          <p:sp>
            <p:nvSpPr>
              <p:cNvPr id="268" name="Freeform 57"/>
              <p:cNvSpPr>
                <a:spLocks/>
              </p:cNvSpPr>
              <p:nvPr/>
            </p:nvSpPr>
            <p:spPr bwMode="auto">
              <a:xfrm>
                <a:off x="9990721" y="2546730"/>
                <a:ext cx="282025" cy="518749"/>
              </a:xfrm>
              <a:custGeom>
                <a:avLst/>
                <a:gdLst>
                  <a:gd name="T0" fmla="*/ 146 w 150"/>
                  <a:gd name="T1" fmla="*/ 130 h 275"/>
                  <a:gd name="T2" fmla="*/ 98 w 150"/>
                  <a:gd name="T3" fmla="*/ 105 h 275"/>
                  <a:gd name="T4" fmla="*/ 98 w 150"/>
                  <a:gd name="T5" fmla="*/ 88 h 275"/>
                  <a:gd name="T6" fmla="*/ 105 w 150"/>
                  <a:gd name="T7" fmla="*/ 75 h 275"/>
                  <a:gd name="T8" fmla="*/ 111 w 150"/>
                  <a:gd name="T9" fmla="*/ 67 h 275"/>
                  <a:gd name="T10" fmla="*/ 113 w 150"/>
                  <a:gd name="T11" fmla="*/ 54 h 275"/>
                  <a:gd name="T12" fmla="*/ 109 w 150"/>
                  <a:gd name="T13" fmla="*/ 46 h 275"/>
                  <a:gd name="T14" fmla="*/ 70 w 150"/>
                  <a:gd name="T15" fmla="*/ 0 h 275"/>
                  <a:gd name="T16" fmla="*/ 32 w 150"/>
                  <a:gd name="T17" fmla="*/ 46 h 275"/>
                  <a:gd name="T18" fmla="*/ 28 w 150"/>
                  <a:gd name="T19" fmla="*/ 54 h 275"/>
                  <a:gd name="T20" fmla="*/ 30 w 150"/>
                  <a:gd name="T21" fmla="*/ 67 h 275"/>
                  <a:gd name="T22" fmla="*/ 36 w 150"/>
                  <a:gd name="T23" fmla="*/ 75 h 275"/>
                  <a:gd name="T24" fmla="*/ 43 w 150"/>
                  <a:gd name="T25" fmla="*/ 88 h 275"/>
                  <a:gd name="T26" fmla="*/ 43 w 150"/>
                  <a:gd name="T27" fmla="*/ 105 h 275"/>
                  <a:gd name="T28" fmla="*/ 0 w 150"/>
                  <a:gd name="T29" fmla="*/ 124 h 275"/>
                  <a:gd name="T30" fmla="*/ 22 w 150"/>
                  <a:gd name="T31" fmla="*/ 133 h 275"/>
                  <a:gd name="T32" fmla="*/ 50 w 150"/>
                  <a:gd name="T33" fmla="*/ 159 h 275"/>
                  <a:gd name="T34" fmla="*/ 51 w 150"/>
                  <a:gd name="T35" fmla="*/ 275 h 275"/>
                  <a:gd name="T36" fmla="*/ 70 w 150"/>
                  <a:gd name="T37" fmla="*/ 275 h 275"/>
                  <a:gd name="T38" fmla="*/ 146 w 150"/>
                  <a:gd name="T39" fmla="*/ 249 h 275"/>
                  <a:gd name="T40" fmla="*/ 146 w 150"/>
                  <a:gd name="T41" fmla="*/ 13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0" h="275">
                    <a:moveTo>
                      <a:pt x="146" y="130"/>
                    </a:moveTo>
                    <a:cubicBezTo>
                      <a:pt x="145" y="123"/>
                      <a:pt x="116" y="110"/>
                      <a:pt x="98" y="105"/>
                    </a:cubicBezTo>
                    <a:cubicBezTo>
                      <a:pt x="98" y="88"/>
                      <a:pt x="98" y="88"/>
                      <a:pt x="98" y="88"/>
                    </a:cubicBezTo>
                    <a:cubicBezTo>
                      <a:pt x="101" y="84"/>
                      <a:pt x="103" y="80"/>
                      <a:pt x="105" y="75"/>
                    </a:cubicBezTo>
                    <a:cubicBezTo>
                      <a:pt x="108" y="74"/>
                      <a:pt x="111" y="71"/>
                      <a:pt x="111" y="67"/>
                    </a:cubicBezTo>
                    <a:cubicBezTo>
                      <a:pt x="113" y="54"/>
                      <a:pt x="113" y="54"/>
                      <a:pt x="113" y="54"/>
                    </a:cubicBezTo>
                    <a:cubicBezTo>
                      <a:pt x="113" y="51"/>
                      <a:pt x="112" y="47"/>
                      <a:pt x="109" y="46"/>
                    </a:cubicBezTo>
                    <a:cubicBezTo>
                      <a:pt x="108" y="17"/>
                      <a:pt x="99" y="0"/>
                      <a:pt x="70" y="0"/>
                    </a:cubicBezTo>
                    <a:cubicBezTo>
                      <a:pt x="42" y="0"/>
                      <a:pt x="32" y="17"/>
                      <a:pt x="32" y="46"/>
                    </a:cubicBezTo>
                    <a:cubicBezTo>
                      <a:pt x="29" y="47"/>
                      <a:pt x="28" y="51"/>
                      <a:pt x="28" y="54"/>
                    </a:cubicBezTo>
                    <a:cubicBezTo>
                      <a:pt x="30" y="67"/>
                      <a:pt x="30" y="67"/>
                      <a:pt x="30" y="67"/>
                    </a:cubicBezTo>
                    <a:cubicBezTo>
                      <a:pt x="30" y="71"/>
                      <a:pt x="33" y="74"/>
                      <a:pt x="36" y="75"/>
                    </a:cubicBezTo>
                    <a:cubicBezTo>
                      <a:pt x="38" y="80"/>
                      <a:pt x="40" y="84"/>
                      <a:pt x="43" y="88"/>
                    </a:cubicBezTo>
                    <a:cubicBezTo>
                      <a:pt x="43" y="105"/>
                      <a:pt x="43" y="105"/>
                      <a:pt x="43" y="105"/>
                    </a:cubicBezTo>
                    <a:cubicBezTo>
                      <a:pt x="29" y="109"/>
                      <a:pt x="9" y="117"/>
                      <a:pt x="0" y="124"/>
                    </a:cubicBezTo>
                    <a:cubicBezTo>
                      <a:pt x="7" y="126"/>
                      <a:pt x="15" y="129"/>
                      <a:pt x="22" y="133"/>
                    </a:cubicBezTo>
                    <a:cubicBezTo>
                      <a:pt x="40" y="142"/>
                      <a:pt x="48" y="149"/>
                      <a:pt x="50" y="159"/>
                    </a:cubicBezTo>
                    <a:cubicBezTo>
                      <a:pt x="52" y="174"/>
                      <a:pt x="54" y="228"/>
                      <a:pt x="51" y="275"/>
                    </a:cubicBezTo>
                    <a:cubicBezTo>
                      <a:pt x="57" y="275"/>
                      <a:pt x="64" y="275"/>
                      <a:pt x="70" y="275"/>
                    </a:cubicBezTo>
                    <a:cubicBezTo>
                      <a:pt x="110" y="275"/>
                      <a:pt x="144" y="270"/>
                      <a:pt x="146" y="249"/>
                    </a:cubicBezTo>
                    <a:cubicBezTo>
                      <a:pt x="150" y="203"/>
                      <a:pt x="148" y="144"/>
                      <a:pt x="146" y="130"/>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sp>
            <p:nvSpPr>
              <p:cNvPr id="269" name="Freeform 58"/>
              <p:cNvSpPr>
                <a:spLocks/>
              </p:cNvSpPr>
              <p:nvPr/>
            </p:nvSpPr>
            <p:spPr bwMode="auto">
              <a:xfrm>
                <a:off x="9523115" y="2546730"/>
                <a:ext cx="283486" cy="518749"/>
              </a:xfrm>
              <a:custGeom>
                <a:avLst/>
                <a:gdLst>
                  <a:gd name="T0" fmla="*/ 101 w 150"/>
                  <a:gd name="T1" fmla="*/ 159 h 275"/>
                  <a:gd name="T2" fmla="*/ 129 w 150"/>
                  <a:gd name="T3" fmla="*/ 133 h 275"/>
                  <a:gd name="T4" fmla="*/ 150 w 150"/>
                  <a:gd name="T5" fmla="*/ 124 h 275"/>
                  <a:gd name="T6" fmla="*/ 108 w 150"/>
                  <a:gd name="T7" fmla="*/ 105 h 275"/>
                  <a:gd name="T8" fmla="*/ 108 w 150"/>
                  <a:gd name="T9" fmla="*/ 88 h 275"/>
                  <a:gd name="T10" fmla="*/ 114 w 150"/>
                  <a:gd name="T11" fmla="*/ 75 h 275"/>
                  <a:gd name="T12" fmla="*/ 121 w 150"/>
                  <a:gd name="T13" fmla="*/ 67 h 275"/>
                  <a:gd name="T14" fmla="*/ 122 w 150"/>
                  <a:gd name="T15" fmla="*/ 54 h 275"/>
                  <a:gd name="T16" fmla="*/ 119 w 150"/>
                  <a:gd name="T17" fmla="*/ 46 h 275"/>
                  <a:gd name="T18" fmla="*/ 80 w 150"/>
                  <a:gd name="T19" fmla="*/ 0 h 275"/>
                  <a:gd name="T20" fmla="*/ 41 w 150"/>
                  <a:gd name="T21" fmla="*/ 46 h 275"/>
                  <a:gd name="T22" fmla="*/ 38 w 150"/>
                  <a:gd name="T23" fmla="*/ 54 h 275"/>
                  <a:gd name="T24" fmla="*/ 39 w 150"/>
                  <a:gd name="T25" fmla="*/ 67 h 275"/>
                  <a:gd name="T26" fmla="*/ 46 w 150"/>
                  <a:gd name="T27" fmla="*/ 75 h 275"/>
                  <a:gd name="T28" fmla="*/ 52 w 150"/>
                  <a:gd name="T29" fmla="*/ 88 h 275"/>
                  <a:gd name="T30" fmla="*/ 52 w 150"/>
                  <a:gd name="T31" fmla="*/ 105 h 275"/>
                  <a:gd name="T32" fmla="*/ 4 w 150"/>
                  <a:gd name="T33" fmla="*/ 130 h 275"/>
                  <a:gd name="T34" fmla="*/ 4 w 150"/>
                  <a:gd name="T35" fmla="*/ 249 h 275"/>
                  <a:gd name="T36" fmla="*/ 80 w 150"/>
                  <a:gd name="T37" fmla="*/ 275 h 275"/>
                  <a:gd name="T38" fmla="*/ 99 w 150"/>
                  <a:gd name="T39" fmla="*/ 275 h 275"/>
                  <a:gd name="T40" fmla="*/ 101 w 150"/>
                  <a:gd name="T41" fmla="*/ 15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0" h="275">
                    <a:moveTo>
                      <a:pt x="101" y="159"/>
                    </a:moveTo>
                    <a:cubicBezTo>
                      <a:pt x="102" y="149"/>
                      <a:pt x="110" y="142"/>
                      <a:pt x="129" y="133"/>
                    </a:cubicBezTo>
                    <a:cubicBezTo>
                      <a:pt x="135" y="129"/>
                      <a:pt x="143" y="126"/>
                      <a:pt x="150" y="124"/>
                    </a:cubicBezTo>
                    <a:cubicBezTo>
                      <a:pt x="141" y="117"/>
                      <a:pt x="122" y="109"/>
                      <a:pt x="108" y="105"/>
                    </a:cubicBezTo>
                    <a:cubicBezTo>
                      <a:pt x="108" y="88"/>
                      <a:pt x="108" y="88"/>
                      <a:pt x="108" y="88"/>
                    </a:cubicBezTo>
                    <a:cubicBezTo>
                      <a:pt x="110" y="84"/>
                      <a:pt x="113" y="80"/>
                      <a:pt x="114" y="75"/>
                    </a:cubicBezTo>
                    <a:cubicBezTo>
                      <a:pt x="118" y="74"/>
                      <a:pt x="120" y="71"/>
                      <a:pt x="121" y="67"/>
                    </a:cubicBezTo>
                    <a:cubicBezTo>
                      <a:pt x="122" y="54"/>
                      <a:pt x="122" y="54"/>
                      <a:pt x="122" y="54"/>
                    </a:cubicBezTo>
                    <a:cubicBezTo>
                      <a:pt x="123" y="51"/>
                      <a:pt x="121" y="47"/>
                      <a:pt x="119" y="46"/>
                    </a:cubicBezTo>
                    <a:cubicBezTo>
                      <a:pt x="118" y="17"/>
                      <a:pt x="109" y="0"/>
                      <a:pt x="80" y="0"/>
                    </a:cubicBezTo>
                    <a:cubicBezTo>
                      <a:pt x="51" y="0"/>
                      <a:pt x="42" y="17"/>
                      <a:pt x="41" y="46"/>
                    </a:cubicBezTo>
                    <a:cubicBezTo>
                      <a:pt x="39" y="47"/>
                      <a:pt x="37" y="51"/>
                      <a:pt x="38" y="54"/>
                    </a:cubicBezTo>
                    <a:cubicBezTo>
                      <a:pt x="39" y="67"/>
                      <a:pt x="39" y="67"/>
                      <a:pt x="39" y="67"/>
                    </a:cubicBezTo>
                    <a:cubicBezTo>
                      <a:pt x="40" y="71"/>
                      <a:pt x="42" y="74"/>
                      <a:pt x="46" y="75"/>
                    </a:cubicBezTo>
                    <a:cubicBezTo>
                      <a:pt x="47" y="80"/>
                      <a:pt x="50" y="84"/>
                      <a:pt x="52" y="88"/>
                    </a:cubicBezTo>
                    <a:cubicBezTo>
                      <a:pt x="52" y="105"/>
                      <a:pt x="52" y="105"/>
                      <a:pt x="52" y="105"/>
                    </a:cubicBezTo>
                    <a:cubicBezTo>
                      <a:pt x="34" y="110"/>
                      <a:pt x="5" y="123"/>
                      <a:pt x="4" y="130"/>
                    </a:cubicBezTo>
                    <a:cubicBezTo>
                      <a:pt x="2" y="144"/>
                      <a:pt x="0" y="203"/>
                      <a:pt x="4" y="249"/>
                    </a:cubicBezTo>
                    <a:cubicBezTo>
                      <a:pt x="6" y="270"/>
                      <a:pt x="40" y="275"/>
                      <a:pt x="80" y="275"/>
                    </a:cubicBezTo>
                    <a:cubicBezTo>
                      <a:pt x="87" y="275"/>
                      <a:pt x="93" y="275"/>
                      <a:pt x="99" y="275"/>
                    </a:cubicBezTo>
                    <a:cubicBezTo>
                      <a:pt x="97" y="228"/>
                      <a:pt x="98" y="174"/>
                      <a:pt x="101" y="159"/>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sp>
            <p:nvSpPr>
              <p:cNvPr id="270" name="Freeform 59"/>
              <p:cNvSpPr>
                <a:spLocks/>
              </p:cNvSpPr>
              <p:nvPr/>
            </p:nvSpPr>
            <p:spPr bwMode="auto">
              <a:xfrm>
                <a:off x="9810985" y="2584723"/>
                <a:ext cx="175352" cy="220651"/>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sp>
            <p:nvSpPr>
              <p:cNvPr id="271" name="Freeform 60"/>
              <p:cNvSpPr>
                <a:spLocks/>
              </p:cNvSpPr>
              <p:nvPr/>
            </p:nvSpPr>
            <p:spPr bwMode="auto">
              <a:xfrm>
                <a:off x="9735000" y="2802451"/>
                <a:ext cx="327323" cy="347782"/>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grpFill/>
              <a:ln>
                <a:noFill/>
              </a:ln>
              <a:extLst/>
            </p:spPr>
            <p:txBody>
              <a:bodyPr vert="horz" wrap="square" lIns="89642" tIns="44821" rIns="89642" bIns="44821" numCol="1" anchor="t" anchorCtr="0" compatLnSpc="1">
                <a:prstTxWarp prst="textNoShape">
                  <a:avLst/>
                </a:prstTxWarp>
              </a:bodyPr>
              <a:lstStyle/>
              <a:p>
                <a:endParaRPr lang="en-US" sz="1765">
                  <a:solidFill>
                    <a:srgbClr val="000000"/>
                  </a:solidFill>
                </a:endParaRPr>
              </a:p>
            </p:txBody>
          </p:sp>
        </p:grpSp>
        <p:grpSp>
          <p:nvGrpSpPr>
            <p:cNvPr id="263" name="Group 262"/>
            <p:cNvGrpSpPr/>
            <p:nvPr/>
          </p:nvGrpSpPr>
          <p:grpSpPr>
            <a:xfrm>
              <a:off x="10133156" y="1785919"/>
              <a:ext cx="1814202" cy="830380"/>
              <a:chOff x="8048424" y="2193902"/>
              <a:chExt cx="1814202" cy="830380"/>
            </a:xfrm>
          </p:grpSpPr>
          <p:sp>
            <p:nvSpPr>
              <p:cNvPr id="264" name="Rectangle 263"/>
              <p:cNvSpPr/>
              <p:nvPr/>
            </p:nvSpPr>
            <p:spPr bwMode="auto">
              <a:xfrm>
                <a:off x="8048424" y="2512309"/>
                <a:ext cx="1814202" cy="51197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a:ln>
                      <a:solidFill>
                        <a:srgbClr val="FFFFFF">
                          <a:alpha val="0"/>
                        </a:srgbClr>
                      </a:solidFill>
                    </a:ln>
                    <a:gradFill>
                      <a:gsLst>
                        <a:gs pos="79646">
                          <a:srgbClr val="505050"/>
                        </a:gs>
                        <a:gs pos="56637">
                          <a:srgbClr val="505050"/>
                        </a:gs>
                      </a:gsLst>
                      <a:lin ang="5400000" scaled="0"/>
                    </a:gradFill>
                  </a:rPr>
                  <a:t>Real-time </a:t>
                </a:r>
                <a:r>
                  <a:rPr lang="en-US" sz="1600" kern="0" dirty="0" smtClean="0">
                    <a:ln>
                      <a:solidFill>
                        <a:srgbClr val="FFFFFF">
                          <a:alpha val="0"/>
                        </a:srgbClr>
                      </a:solidFill>
                    </a:ln>
                    <a:gradFill>
                      <a:gsLst>
                        <a:gs pos="79646">
                          <a:srgbClr val="505050"/>
                        </a:gs>
                        <a:gs pos="56637">
                          <a:srgbClr val="505050"/>
                        </a:gs>
                      </a:gsLst>
                      <a:lin ang="5400000" scaled="0"/>
                    </a:gradFill>
                  </a:rPr>
                  <a:t>data</a:t>
                </a:r>
                <a:endParaRPr lang="en-US" sz="1600" kern="0" dirty="0">
                  <a:ln>
                    <a:solidFill>
                      <a:srgbClr val="FFFFFF">
                        <a:alpha val="0"/>
                      </a:srgbClr>
                    </a:solidFill>
                  </a:ln>
                  <a:gradFill>
                    <a:gsLst>
                      <a:gs pos="79646">
                        <a:srgbClr val="505050"/>
                      </a:gs>
                      <a:gs pos="56637">
                        <a:srgbClr val="505050"/>
                      </a:gs>
                    </a:gsLst>
                    <a:lin ang="5400000" scaled="0"/>
                  </a:gradFill>
                </a:endParaRPr>
              </a:p>
            </p:txBody>
          </p:sp>
          <p:grpSp>
            <p:nvGrpSpPr>
              <p:cNvPr id="265" name="Group 264"/>
              <p:cNvGrpSpPr/>
              <p:nvPr/>
            </p:nvGrpSpPr>
            <p:grpSpPr>
              <a:xfrm>
                <a:off x="8175613" y="2193902"/>
                <a:ext cx="368141" cy="370523"/>
                <a:chOff x="8175613" y="2193902"/>
                <a:chExt cx="368141" cy="370523"/>
              </a:xfrm>
            </p:grpSpPr>
            <p:sp>
              <p:nvSpPr>
                <p:cNvPr id="266" name="Oval 265"/>
                <p:cNvSpPr/>
                <p:nvPr/>
              </p:nvSpPr>
              <p:spPr>
                <a:xfrm>
                  <a:off x="8175613" y="2193902"/>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267" name="TextBox 266"/>
                <p:cNvSpPr txBox="1"/>
                <p:nvPr/>
              </p:nvSpPr>
              <p:spPr>
                <a:xfrm>
                  <a:off x="8177994" y="2198665"/>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2</a:t>
                  </a:r>
                </a:p>
              </p:txBody>
            </p:sp>
          </p:grpSp>
        </p:grpSp>
      </p:grpSp>
      <p:grpSp>
        <p:nvGrpSpPr>
          <p:cNvPr id="353" name="Group 352"/>
          <p:cNvGrpSpPr/>
          <p:nvPr/>
        </p:nvGrpSpPr>
        <p:grpSpPr>
          <a:xfrm>
            <a:off x="3681825" y="5114078"/>
            <a:ext cx="3583480" cy="931776"/>
            <a:chOff x="8075321" y="4402690"/>
            <a:chExt cx="3583480" cy="931776"/>
          </a:xfrm>
        </p:grpSpPr>
        <p:sp>
          <p:nvSpPr>
            <p:cNvPr id="354" name="Rectangle 353"/>
            <p:cNvSpPr/>
            <p:nvPr/>
          </p:nvSpPr>
          <p:spPr bwMode="auto">
            <a:xfrm>
              <a:off x="8075321" y="4735457"/>
              <a:ext cx="3583480" cy="59900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a:ln>
                    <a:solidFill>
                      <a:srgbClr val="FFFFFF">
                        <a:alpha val="0"/>
                      </a:srgbClr>
                    </a:solidFill>
                  </a:ln>
                  <a:gradFill>
                    <a:gsLst>
                      <a:gs pos="79646">
                        <a:srgbClr val="505050"/>
                      </a:gs>
                      <a:gs pos="56637">
                        <a:srgbClr val="505050"/>
                      </a:gs>
                    </a:gsLst>
                    <a:lin ang="5400000" scaled="0"/>
                  </a:gradFill>
                </a:rPr>
                <a:t>New data types</a:t>
              </a:r>
            </a:p>
          </p:txBody>
        </p:sp>
        <p:grpSp>
          <p:nvGrpSpPr>
            <p:cNvPr id="355" name="Group 354"/>
            <p:cNvGrpSpPr/>
            <p:nvPr/>
          </p:nvGrpSpPr>
          <p:grpSpPr>
            <a:xfrm>
              <a:off x="8189363" y="4402690"/>
              <a:ext cx="368141" cy="368141"/>
              <a:chOff x="8189363" y="4402690"/>
              <a:chExt cx="368141" cy="368141"/>
            </a:xfrm>
          </p:grpSpPr>
          <p:sp>
            <p:nvSpPr>
              <p:cNvPr id="356" name="Oval 355"/>
              <p:cNvSpPr/>
              <p:nvPr/>
            </p:nvSpPr>
            <p:spPr>
              <a:xfrm>
                <a:off x="8189363" y="4402690"/>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357" name="TextBox 356"/>
              <p:cNvSpPr txBox="1"/>
              <p:nvPr/>
            </p:nvSpPr>
            <p:spPr>
              <a:xfrm>
                <a:off x="8191744" y="4405071"/>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3</a:t>
                </a:r>
              </a:p>
            </p:txBody>
          </p:sp>
        </p:grpSp>
      </p:grpSp>
      <p:sp>
        <p:nvSpPr>
          <p:cNvPr id="358" name="Freeform 128"/>
          <p:cNvSpPr>
            <a:spLocks noChangeAspect="1"/>
          </p:cNvSpPr>
          <p:nvPr/>
        </p:nvSpPr>
        <p:spPr bwMode="black">
          <a:xfrm>
            <a:off x="1197075" y="5918523"/>
            <a:ext cx="1398108" cy="772334"/>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359" name="Group 358"/>
          <p:cNvGrpSpPr/>
          <p:nvPr/>
        </p:nvGrpSpPr>
        <p:grpSpPr>
          <a:xfrm>
            <a:off x="1536885" y="1155510"/>
            <a:ext cx="682169" cy="805755"/>
            <a:chOff x="1185748" y="5414541"/>
            <a:chExt cx="616177" cy="1265928"/>
          </a:xfrm>
        </p:grpSpPr>
        <p:sp>
          <p:nvSpPr>
            <p:cNvPr id="360" name="Rectangle 359"/>
            <p:cNvSpPr/>
            <p:nvPr/>
          </p:nvSpPr>
          <p:spPr>
            <a:xfrm>
              <a:off x="1185748" y="5550725"/>
              <a:ext cx="501739" cy="9419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61" name="Freeform 15"/>
            <p:cNvSpPr>
              <a:spLocks noEditPoints="1"/>
            </p:cNvSpPr>
            <p:nvPr/>
          </p:nvSpPr>
          <p:spPr bwMode="auto">
            <a:xfrm>
              <a:off x="1185748" y="5414541"/>
              <a:ext cx="616177" cy="1265928"/>
            </a:xfrm>
            <a:custGeom>
              <a:avLst/>
              <a:gdLst>
                <a:gd name="T0" fmla="*/ 248 w 312"/>
                <a:gd name="T1" fmla="*/ 48 h 641"/>
                <a:gd name="T2" fmla="*/ 71 w 312"/>
                <a:gd name="T3" fmla="*/ 0 h 641"/>
                <a:gd name="T4" fmla="*/ 258 w 312"/>
                <a:gd name="T5" fmla="*/ 641 h 641"/>
                <a:gd name="T6" fmla="*/ 312 w 312"/>
                <a:gd name="T7" fmla="*/ 10 h 641"/>
                <a:gd name="T8" fmla="*/ 258 w 312"/>
                <a:gd name="T9" fmla="*/ 641 h 641"/>
                <a:gd name="T10" fmla="*/ 248 w 312"/>
                <a:gd name="T11" fmla="*/ 55 h 641"/>
                <a:gd name="T12" fmla="*/ 0 w 312"/>
                <a:gd name="T13" fmla="*/ 641 h 641"/>
                <a:gd name="T14" fmla="*/ 19 w 312"/>
                <a:gd name="T15" fmla="*/ 107 h 641"/>
                <a:gd name="T16" fmla="*/ 232 w 312"/>
                <a:gd name="T17" fmla="*/ 78 h 641"/>
                <a:gd name="T18" fmla="*/ 19 w 312"/>
                <a:gd name="T19" fmla="*/ 107 h 641"/>
                <a:gd name="T20" fmla="*/ 232 w 312"/>
                <a:gd name="T21" fmla="*/ 135 h 641"/>
                <a:gd name="T22" fmla="*/ 19 w 312"/>
                <a:gd name="T23" fmla="*/ 121 h 641"/>
                <a:gd name="T24" fmla="*/ 19 w 312"/>
                <a:gd name="T25" fmla="*/ 166 h 641"/>
                <a:gd name="T26" fmla="*/ 232 w 312"/>
                <a:gd name="T27" fmla="*/ 152 h 641"/>
                <a:gd name="T28" fmla="*/ 19 w 312"/>
                <a:gd name="T29" fmla="*/ 166 h 641"/>
                <a:gd name="T30" fmla="*/ 232 w 312"/>
                <a:gd name="T31" fmla="*/ 196 h 641"/>
                <a:gd name="T32" fmla="*/ 19 w 312"/>
                <a:gd name="T33" fmla="*/ 182 h 641"/>
                <a:gd name="T34" fmla="*/ 19 w 312"/>
                <a:gd name="T35" fmla="*/ 227 h 641"/>
                <a:gd name="T36" fmla="*/ 232 w 312"/>
                <a:gd name="T37" fmla="*/ 213 h 641"/>
                <a:gd name="T38" fmla="*/ 19 w 312"/>
                <a:gd name="T39" fmla="*/ 227 h 641"/>
                <a:gd name="T40" fmla="*/ 232 w 312"/>
                <a:gd name="T41" fmla="*/ 258 h 641"/>
                <a:gd name="T42" fmla="*/ 19 w 312"/>
                <a:gd name="T43" fmla="*/ 244 h 641"/>
                <a:gd name="T44" fmla="*/ 19 w 312"/>
                <a:gd name="T45" fmla="*/ 289 h 641"/>
                <a:gd name="T46" fmla="*/ 232 w 312"/>
                <a:gd name="T47" fmla="*/ 274 h 641"/>
                <a:gd name="T48" fmla="*/ 19 w 312"/>
                <a:gd name="T49" fmla="*/ 289 h 641"/>
                <a:gd name="T50" fmla="*/ 232 w 312"/>
                <a:gd name="T51" fmla="*/ 319 h 641"/>
                <a:gd name="T52" fmla="*/ 19 w 312"/>
                <a:gd name="T53" fmla="*/ 305 h 641"/>
                <a:gd name="T54" fmla="*/ 19 w 312"/>
                <a:gd name="T55" fmla="*/ 352 h 641"/>
                <a:gd name="T56" fmla="*/ 232 w 312"/>
                <a:gd name="T57" fmla="*/ 338 h 641"/>
                <a:gd name="T58" fmla="*/ 19 w 312"/>
                <a:gd name="T59" fmla="*/ 352 h 641"/>
                <a:gd name="T60" fmla="*/ 232 w 312"/>
                <a:gd name="T61" fmla="*/ 383 h 641"/>
                <a:gd name="T62" fmla="*/ 19 w 312"/>
                <a:gd name="T63" fmla="*/ 369 h 641"/>
                <a:gd name="T64" fmla="*/ 19 w 312"/>
                <a:gd name="T65" fmla="*/ 414 h 641"/>
                <a:gd name="T66" fmla="*/ 232 w 312"/>
                <a:gd name="T67" fmla="*/ 400 h 641"/>
                <a:gd name="T68" fmla="*/ 19 w 312"/>
                <a:gd name="T69" fmla="*/ 414 h 641"/>
                <a:gd name="T70" fmla="*/ 232 w 312"/>
                <a:gd name="T71" fmla="*/ 445 h 641"/>
                <a:gd name="T72" fmla="*/ 19 w 312"/>
                <a:gd name="T73" fmla="*/ 430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2" h="641">
                  <a:moveTo>
                    <a:pt x="312" y="0"/>
                  </a:moveTo>
                  <a:lnTo>
                    <a:pt x="248" y="48"/>
                  </a:lnTo>
                  <a:lnTo>
                    <a:pt x="5" y="48"/>
                  </a:lnTo>
                  <a:lnTo>
                    <a:pt x="71" y="0"/>
                  </a:lnTo>
                  <a:lnTo>
                    <a:pt x="312" y="0"/>
                  </a:lnTo>
                  <a:close/>
                  <a:moveTo>
                    <a:pt x="258" y="641"/>
                  </a:moveTo>
                  <a:lnTo>
                    <a:pt x="312" y="572"/>
                  </a:lnTo>
                  <a:lnTo>
                    <a:pt x="312" y="10"/>
                  </a:lnTo>
                  <a:lnTo>
                    <a:pt x="258" y="52"/>
                  </a:lnTo>
                  <a:lnTo>
                    <a:pt x="258" y="641"/>
                  </a:lnTo>
                  <a:close/>
                  <a:moveTo>
                    <a:pt x="0" y="55"/>
                  </a:moveTo>
                  <a:lnTo>
                    <a:pt x="248" y="55"/>
                  </a:lnTo>
                  <a:lnTo>
                    <a:pt x="248" y="641"/>
                  </a:lnTo>
                  <a:lnTo>
                    <a:pt x="0" y="641"/>
                  </a:lnTo>
                  <a:lnTo>
                    <a:pt x="0" y="55"/>
                  </a:lnTo>
                  <a:close/>
                  <a:moveTo>
                    <a:pt x="19" y="107"/>
                  </a:moveTo>
                  <a:lnTo>
                    <a:pt x="232" y="107"/>
                  </a:lnTo>
                  <a:lnTo>
                    <a:pt x="232" y="78"/>
                  </a:lnTo>
                  <a:lnTo>
                    <a:pt x="19" y="78"/>
                  </a:lnTo>
                  <a:lnTo>
                    <a:pt x="19" y="107"/>
                  </a:lnTo>
                  <a:close/>
                  <a:moveTo>
                    <a:pt x="19" y="135"/>
                  </a:moveTo>
                  <a:lnTo>
                    <a:pt x="232" y="135"/>
                  </a:lnTo>
                  <a:lnTo>
                    <a:pt x="232" y="121"/>
                  </a:lnTo>
                  <a:lnTo>
                    <a:pt x="19" y="121"/>
                  </a:lnTo>
                  <a:lnTo>
                    <a:pt x="19" y="135"/>
                  </a:lnTo>
                  <a:close/>
                  <a:moveTo>
                    <a:pt x="19" y="166"/>
                  </a:moveTo>
                  <a:lnTo>
                    <a:pt x="232" y="166"/>
                  </a:lnTo>
                  <a:lnTo>
                    <a:pt x="232" y="152"/>
                  </a:lnTo>
                  <a:lnTo>
                    <a:pt x="19" y="152"/>
                  </a:lnTo>
                  <a:lnTo>
                    <a:pt x="19" y="166"/>
                  </a:lnTo>
                  <a:close/>
                  <a:moveTo>
                    <a:pt x="19" y="196"/>
                  </a:moveTo>
                  <a:lnTo>
                    <a:pt x="232" y="196"/>
                  </a:lnTo>
                  <a:lnTo>
                    <a:pt x="232" y="182"/>
                  </a:lnTo>
                  <a:lnTo>
                    <a:pt x="19" y="182"/>
                  </a:lnTo>
                  <a:lnTo>
                    <a:pt x="19" y="196"/>
                  </a:lnTo>
                  <a:close/>
                  <a:moveTo>
                    <a:pt x="19" y="227"/>
                  </a:moveTo>
                  <a:lnTo>
                    <a:pt x="232" y="227"/>
                  </a:lnTo>
                  <a:lnTo>
                    <a:pt x="232" y="213"/>
                  </a:lnTo>
                  <a:lnTo>
                    <a:pt x="19" y="213"/>
                  </a:lnTo>
                  <a:lnTo>
                    <a:pt x="19" y="227"/>
                  </a:lnTo>
                  <a:close/>
                  <a:moveTo>
                    <a:pt x="19" y="258"/>
                  </a:moveTo>
                  <a:lnTo>
                    <a:pt x="232" y="258"/>
                  </a:lnTo>
                  <a:lnTo>
                    <a:pt x="232" y="244"/>
                  </a:lnTo>
                  <a:lnTo>
                    <a:pt x="19" y="244"/>
                  </a:lnTo>
                  <a:lnTo>
                    <a:pt x="19" y="258"/>
                  </a:lnTo>
                  <a:close/>
                  <a:moveTo>
                    <a:pt x="19" y="289"/>
                  </a:moveTo>
                  <a:lnTo>
                    <a:pt x="232" y="289"/>
                  </a:lnTo>
                  <a:lnTo>
                    <a:pt x="232" y="274"/>
                  </a:lnTo>
                  <a:lnTo>
                    <a:pt x="19" y="274"/>
                  </a:lnTo>
                  <a:lnTo>
                    <a:pt x="19" y="289"/>
                  </a:lnTo>
                  <a:close/>
                  <a:moveTo>
                    <a:pt x="19" y="319"/>
                  </a:moveTo>
                  <a:lnTo>
                    <a:pt x="232" y="319"/>
                  </a:lnTo>
                  <a:lnTo>
                    <a:pt x="232" y="305"/>
                  </a:lnTo>
                  <a:lnTo>
                    <a:pt x="19" y="305"/>
                  </a:lnTo>
                  <a:lnTo>
                    <a:pt x="19" y="319"/>
                  </a:lnTo>
                  <a:close/>
                  <a:moveTo>
                    <a:pt x="19" y="352"/>
                  </a:moveTo>
                  <a:lnTo>
                    <a:pt x="232" y="352"/>
                  </a:lnTo>
                  <a:lnTo>
                    <a:pt x="232" y="338"/>
                  </a:lnTo>
                  <a:lnTo>
                    <a:pt x="19" y="338"/>
                  </a:lnTo>
                  <a:lnTo>
                    <a:pt x="19" y="352"/>
                  </a:lnTo>
                  <a:close/>
                  <a:moveTo>
                    <a:pt x="19" y="383"/>
                  </a:moveTo>
                  <a:lnTo>
                    <a:pt x="232" y="383"/>
                  </a:lnTo>
                  <a:lnTo>
                    <a:pt x="232" y="369"/>
                  </a:lnTo>
                  <a:lnTo>
                    <a:pt x="19" y="369"/>
                  </a:lnTo>
                  <a:lnTo>
                    <a:pt x="19" y="383"/>
                  </a:lnTo>
                  <a:close/>
                  <a:moveTo>
                    <a:pt x="19" y="414"/>
                  </a:moveTo>
                  <a:lnTo>
                    <a:pt x="232" y="414"/>
                  </a:lnTo>
                  <a:lnTo>
                    <a:pt x="232" y="400"/>
                  </a:lnTo>
                  <a:lnTo>
                    <a:pt x="19" y="400"/>
                  </a:lnTo>
                  <a:lnTo>
                    <a:pt x="19" y="414"/>
                  </a:lnTo>
                  <a:close/>
                  <a:moveTo>
                    <a:pt x="19" y="445"/>
                  </a:moveTo>
                  <a:lnTo>
                    <a:pt x="232" y="445"/>
                  </a:lnTo>
                  <a:lnTo>
                    <a:pt x="232" y="430"/>
                  </a:lnTo>
                  <a:lnTo>
                    <a:pt x="19" y="430"/>
                  </a:lnTo>
                  <a:lnTo>
                    <a:pt x="19" y="445"/>
                  </a:ln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grpSp>
        <p:nvGrpSpPr>
          <p:cNvPr id="362" name="Group 361"/>
          <p:cNvGrpSpPr/>
          <p:nvPr/>
        </p:nvGrpSpPr>
        <p:grpSpPr>
          <a:xfrm>
            <a:off x="5364637" y="5114078"/>
            <a:ext cx="2662572" cy="954428"/>
            <a:chOff x="10149722" y="4250327"/>
            <a:chExt cx="2662572" cy="954428"/>
          </a:xfrm>
        </p:grpSpPr>
        <p:sp>
          <p:nvSpPr>
            <p:cNvPr id="363" name="Rectangle 362"/>
            <p:cNvSpPr/>
            <p:nvPr/>
          </p:nvSpPr>
          <p:spPr bwMode="auto">
            <a:xfrm>
              <a:off x="10149722" y="4586924"/>
              <a:ext cx="2662572" cy="61783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91440" bIns="146304" numCol="1" spcCol="0" rtlCol="0" fromWordArt="0" anchor="t" anchorCtr="0" forceAA="0" compatLnSpc="1">
              <a:prstTxWarp prst="textNoShape">
                <a:avLst/>
              </a:prstTxWarp>
              <a:noAutofit/>
            </a:bodyPr>
            <a:lstStyle/>
            <a:p>
              <a:pPr defTabSz="932472">
                <a:lnSpc>
                  <a:spcPct val="90000"/>
                </a:lnSpc>
              </a:pPr>
              <a:r>
                <a:rPr lang="en-US" sz="1600" kern="0" dirty="0">
                  <a:ln>
                    <a:solidFill>
                      <a:srgbClr val="FFFFFF">
                        <a:alpha val="0"/>
                      </a:srgbClr>
                    </a:solidFill>
                  </a:ln>
                  <a:gradFill>
                    <a:gsLst>
                      <a:gs pos="79646">
                        <a:srgbClr val="505050"/>
                      </a:gs>
                      <a:gs pos="56637">
                        <a:srgbClr val="505050"/>
                      </a:gs>
                    </a:gsLst>
                    <a:lin ang="5400000" scaled="0"/>
                  </a:gradFill>
                </a:rPr>
                <a:t>Cloud-born data</a:t>
              </a:r>
            </a:p>
          </p:txBody>
        </p:sp>
        <p:grpSp>
          <p:nvGrpSpPr>
            <p:cNvPr id="364" name="Group 363"/>
            <p:cNvGrpSpPr/>
            <p:nvPr/>
          </p:nvGrpSpPr>
          <p:grpSpPr>
            <a:xfrm>
              <a:off x="10248782" y="4250327"/>
              <a:ext cx="375285" cy="365760"/>
              <a:chOff x="11162392" y="4445571"/>
              <a:chExt cx="375285" cy="365760"/>
            </a:xfrm>
          </p:grpSpPr>
          <p:sp>
            <p:nvSpPr>
              <p:cNvPr id="365" name="Oval 364"/>
              <p:cNvSpPr/>
              <p:nvPr/>
            </p:nvSpPr>
            <p:spPr>
              <a:xfrm>
                <a:off x="11171917" y="4445571"/>
                <a:ext cx="365760" cy="365760"/>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FFFFFF"/>
                  </a:solidFill>
                </a:endParaRPr>
              </a:p>
            </p:txBody>
          </p:sp>
          <p:sp>
            <p:nvSpPr>
              <p:cNvPr id="366" name="TextBox 365"/>
              <p:cNvSpPr txBox="1"/>
              <p:nvPr/>
            </p:nvSpPr>
            <p:spPr>
              <a:xfrm>
                <a:off x="11162392" y="4445571"/>
                <a:ext cx="365760" cy="365760"/>
              </a:xfrm>
              <a:prstGeom prst="rect">
                <a:avLst/>
              </a:prstGeom>
              <a:noFill/>
            </p:spPr>
            <p:txBody>
              <a:bodyPr wrap="none" lIns="0" tIns="0" rIns="0" bIns="0" rtlCol="0" anchor="ctr">
                <a:noAutofit/>
              </a:bodyPr>
              <a:lstStyle/>
              <a:p>
                <a:pPr algn="ctr" defTabSz="932472">
                  <a:lnSpc>
                    <a:spcPct val="90000"/>
                  </a:lnSpc>
                </a:pPr>
                <a:r>
                  <a:rPr lang="en-US" b="1" kern="0" dirty="0">
                    <a:ln>
                      <a:solidFill>
                        <a:srgbClr val="FFFFFF">
                          <a:alpha val="0"/>
                        </a:srgbClr>
                      </a:solidFill>
                    </a:ln>
                    <a:gradFill>
                      <a:gsLst>
                        <a:gs pos="79646">
                          <a:srgbClr val="505050"/>
                        </a:gs>
                        <a:gs pos="56637">
                          <a:srgbClr val="505050"/>
                        </a:gs>
                      </a:gsLst>
                      <a:lin ang="5400000" scaled="0"/>
                    </a:gradFill>
                  </a:rPr>
                  <a:t>4</a:t>
                </a:r>
              </a:p>
            </p:txBody>
          </p:sp>
        </p:grpSp>
      </p:grpSp>
      <p:sp>
        <p:nvSpPr>
          <p:cNvPr id="107" name="Rectangle 106"/>
          <p:cNvSpPr/>
          <p:nvPr/>
        </p:nvSpPr>
        <p:spPr bwMode="auto">
          <a:xfrm>
            <a:off x="8167224" y="5136425"/>
            <a:ext cx="1159674"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a:gradFill>
                  <a:gsLst>
                    <a:gs pos="0">
                      <a:srgbClr val="FFFFFF"/>
                    </a:gs>
                    <a:gs pos="100000">
                      <a:srgbClr val="FFFFFF"/>
                    </a:gs>
                  </a:gsLst>
                  <a:lin ang="5400000" scaled="0"/>
                </a:gradFill>
                <a:latin typeface="Segoe UI" pitchFamily="34" charset="0"/>
                <a:ea typeface="Segoe UI" pitchFamily="34" charset="0"/>
                <a:cs typeface="Segoe UI" pitchFamily="34" charset="0"/>
              </a:rPr>
              <a:t>$100B</a:t>
            </a:r>
            <a:r>
              <a:rPr lang="en-US" sz="28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 </a:t>
            </a: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spend on cloud</a:t>
            </a:r>
          </a:p>
        </p:txBody>
      </p:sp>
      <p:sp>
        <p:nvSpPr>
          <p:cNvPr id="108" name="Rectangle 107"/>
          <p:cNvSpPr/>
          <p:nvPr/>
        </p:nvSpPr>
        <p:spPr bwMode="auto">
          <a:xfrm>
            <a:off x="10532481" y="5136425"/>
            <a:ext cx="1110340"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a:gradFill>
                  <a:gsLst>
                    <a:gs pos="0">
                      <a:srgbClr val="FFFFFF"/>
                    </a:gs>
                    <a:gs pos="100000">
                      <a:srgbClr val="FFFFFF"/>
                    </a:gs>
                  </a:gsLst>
                  <a:lin ang="5400000" scaled="0"/>
                </a:gradFill>
                <a:latin typeface="Segoe UI" pitchFamily="34" charset="0"/>
                <a:ea typeface="Segoe UI" pitchFamily="34" charset="0"/>
                <a:cs typeface="Segoe UI" pitchFamily="34" charset="0"/>
              </a:rPr>
              <a:t>50% </a:t>
            </a: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large orgs have hybrid by 2017</a:t>
            </a:r>
          </a:p>
        </p:txBody>
      </p:sp>
      <p:sp>
        <p:nvSpPr>
          <p:cNvPr id="109" name="Rectangle 108"/>
          <p:cNvSpPr/>
          <p:nvPr/>
        </p:nvSpPr>
        <p:spPr bwMode="auto">
          <a:xfrm>
            <a:off x="9353618" y="5136425"/>
            <a:ext cx="1152144" cy="1133856"/>
          </a:xfrm>
          <a:prstGeom prst="rect">
            <a:avLst/>
          </a:prstGeom>
          <a:solidFill>
            <a:schemeClr val="accent1"/>
          </a:solidFill>
          <a:ln w="38100" cap="flat" cmpd="sng" algn="ctr">
            <a:noFill/>
            <a:prstDash val="solid"/>
            <a:headEnd type="none" w="med" len="med"/>
            <a:tailEnd type="none" w="med" len="med"/>
          </a:ln>
          <a:effectLst/>
        </p:spPr>
        <p:txBody>
          <a:bodyPr vert="horz" wrap="square" lIns="91440" tIns="45688" rIns="91440" bIns="45688" numCol="1" rtlCol="0" anchor="t" anchorCtr="0" compatLnSpc="1">
            <a:prstTxWarp prst="textNoShape">
              <a:avLst/>
            </a:prstTxWarp>
          </a:bodyPr>
          <a:lstStyle/>
          <a:p>
            <a:pPr defTabSz="913477">
              <a:lnSpc>
                <a:spcPct val="90000"/>
              </a:lnSpc>
              <a:defRPr/>
            </a:pPr>
            <a:r>
              <a:rPr lang="en-US" sz="2800" kern="0" spc="-80" dirty="0">
                <a:gradFill>
                  <a:gsLst>
                    <a:gs pos="0">
                      <a:srgbClr val="FFFFFF"/>
                    </a:gs>
                    <a:gs pos="100000">
                      <a:srgbClr val="FFFFFF"/>
                    </a:gs>
                  </a:gsLst>
                  <a:lin ang="5400000" scaled="0"/>
                </a:gradFill>
                <a:latin typeface="Segoe UI" pitchFamily="34" charset="0"/>
                <a:ea typeface="Segoe UI" pitchFamily="34" charset="0"/>
                <a:cs typeface="Segoe UI" pitchFamily="34" charset="0"/>
              </a:rPr>
              <a:t>40% </a:t>
            </a: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CRM sold </a:t>
            </a:r>
            <a:r>
              <a:rPr lang="en-US" sz="14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
            </a:r>
            <a:br>
              <a:rPr lang="en-US" sz="14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br>
            <a:r>
              <a:rPr lang="en-US" sz="1400" kern="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are </a:t>
            </a:r>
            <a:r>
              <a:rPr lang="en-US" sz="1400" kern="0" dirty="0">
                <a:gradFill>
                  <a:gsLst>
                    <a:gs pos="0">
                      <a:srgbClr val="FFFFFF"/>
                    </a:gs>
                    <a:gs pos="100000">
                      <a:srgbClr val="FFFFFF"/>
                    </a:gs>
                  </a:gsLst>
                  <a:lin ang="5400000" scaled="0"/>
                </a:gradFill>
                <a:latin typeface="Segoe UI" pitchFamily="34" charset="0"/>
                <a:ea typeface="Segoe UI" pitchFamily="34" charset="0"/>
                <a:cs typeface="Segoe UI" pitchFamily="34" charset="0"/>
              </a:rPr>
              <a:t>SaaS</a:t>
            </a:r>
          </a:p>
        </p:txBody>
      </p:sp>
      <p:pic>
        <p:nvPicPr>
          <p:cNvPr id="111" name="Picture 110"/>
          <p:cNvPicPr>
            <a:picLocks noChangeAspect="1"/>
          </p:cNvPicPr>
          <p:nvPr/>
        </p:nvPicPr>
        <p:blipFill>
          <a:blip r:embed="rId6"/>
          <a:stretch>
            <a:fillRect/>
          </a:stretch>
        </p:blipFill>
        <p:spPr>
          <a:xfrm>
            <a:off x="6742830" y="5111061"/>
            <a:ext cx="2091614" cy="2091614"/>
          </a:xfrm>
          <a:prstGeom prst="rect">
            <a:avLst/>
          </a:prstGeom>
        </p:spPr>
      </p:pic>
      <p:sp>
        <p:nvSpPr>
          <p:cNvPr id="112" name="Rectangle 111">
            <a:hlinkClick r:id="rId3" action="ppaction://hlinksldjump"/>
          </p:cNvPr>
          <p:cNvSpPr/>
          <p:nvPr/>
        </p:nvSpPr>
        <p:spPr bwMode="auto">
          <a:xfrm>
            <a:off x="274638" y="2019611"/>
            <a:ext cx="3203249" cy="2020824"/>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defRPr/>
            </a:pPr>
            <a:r>
              <a:rPr lang="en-US" sz="2000" kern="0" dirty="0">
                <a:ln>
                  <a:solidFill>
                    <a:srgbClr val="FFFFFF">
                      <a:alpha val="0"/>
                    </a:srgbClr>
                  </a:solidFill>
                </a:ln>
                <a:gradFill>
                  <a:gsLst>
                    <a:gs pos="56637">
                      <a:srgbClr val="FFFFFF"/>
                    </a:gs>
                    <a:gs pos="11000">
                      <a:srgbClr val="FFFFFF"/>
                    </a:gs>
                  </a:gsLst>
                  <a:lin ang="5400000" scaled="0"/>
                </a:gradFill>
              </a:rPr>
              <a:t>Source </a:t>
            </a:r>
            <a:r>
              <a:rPr lang="en-US" sz="2000" kern="0" dirty="0" smtClean="0">
                <a:ln>
                  <a:solidFill>
                    <a:srgbClr val="FFFFFF">
                      <a:alpha val="0"/>
                    </a:srgbClr>
                  </a:solidFill>
                </a:ln>
                <a:gradFill>
                  <a:gsLst>
                    <a:gs pos="56637">
                      <a:srgbClr val="FFFFFF"/>
                    </a:gs>
                    <a:gs pos="11000">
                      <a:srgbClr val="FFFFFF"/>
                    </a:gs>
                  </a:gsLst>
                  <a:lin ang="5400000" scaled="0"/>
                </a:gradFill>
              </a:rPr>
              <a:t>systems</a:t>
            </a:r>
            <a:endParaRPr lang="en-US" sz="2000" kern="0" dirty="0">
              <a:ln>
                <a:solidFill>
                  <a:srgbClr val="FFFFFF">
                    <a:alpha val="0"/>
                  </a:srgbClr>
                </a:solidFill>
              </a:ln>
              <a:gradFill>
                <a:gsLst>
                  <a:gs pos="56637">
                    <a:srgbClr val="FFFFFF"/>
                  </a:gs>
                  <a:gs pos="11000">
                    <a:srgbClr val="FFFFFF"/>
                  </a:gs>
                </a:gsLst>
                <a:lin ang="5400000" scaled="0"/>
              </a:gradFill>
            </a:endParaRPr>
          </a:p>
        </p:txBody>
      </p:sp>
      <p:grpSp>
        <p:nvGrpSpPr>
          <p:cNvPr id="113" name="Group 112"/>
          <p:cNvGrpSpPr/>
          <p:nvPr/>
        </p:nvGrpSpPr>
        <p:grpSpPr>
          <a:xfrm>
            <a:off x="353724" y="2683885"/>
            <a:ext cx="3049573" cy="436702"/>
            <a:chOff x="1302113" y="2217128"/>
            <a:chExt cx="3049573" cy="436702"/>
          </a:xfrm>
        </p:grpSpPr>
        <p:sp>
          <p:nvSpPr>
            <p:cNvPr id="114" name="Freeform 113"/>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5" name="Oval 114"/>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6" name="Freeform 115"/>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7" name="Oval 116"/>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8" name="Freeform 117"/>
            <p:cNvSpPr/>
            <p:nvPr/>
          </p:nvSpPr>
          <p:spPr>
            <a:xfrm>
              <a:off x="288107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9" name="Oval 118"/>
            <p:cNvSpPr/>
            <p:nvPr/>
          </p:nvSpPr>
          <p:spPr>
            <a:xfrm>
              <a:off x="291085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0" name="Freeform 119"/>
            <p:cNvSpPr/>
            <p:nvPr/>
          </p:nvSpPr>
          <p:spPr>
            <a:xfrm>
              <a:off x="3665446"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1" name="Oval 120"/>
            <p:cNvSpPr/>
            <p:nvPr/>
          </p:nvSpPr>
          <p:spPr>
            <a:xfrm>
              <a:off x="3695222"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2" name="Freeform 121"/>
            <p:cNvSpPr/>
            <p:nvPr/>
          </p:nvSpPr>
          <p:spPr>
            <a:xfrm>
              <a:off x="1671724"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3" name="Oval 122"/>
            <p:cNvSpPr/>
            <p:nvPr/>
          </p:nvSpPr>
          <p:spPr>
            <a:xfrm>
              <a:off x="1701500"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4" name="Freeform 123"/>
            <p:cNvSpPr/>
            <p:nvPr/>
          </p:nvSpPr>
          <p:spPr>
            <a:xfrm>
              <a:off x="2447167"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5" name="Oval 124"/>
            <p:cNvSpPr/>
            <p:nvPr/>
          </p:nvSpPr>
          <p:spPr>
            <a:xfrm>
              <a:off x="2476943"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6" name="Freeform 125"/>
            <p:cNvSpPr/>
            <p:nvPr/>
          </p:nvSpPr>
          <p:spPr>
            <a:xfrm>
              <a:off x="325068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7" name="Oval 126"/>
            <p:cNvSpPr/>
            <p:nvPr/>
          </p:nvSpPr>
          <p:spPr>
            <a:xfrm>
              <a:off x="328046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8" name="Freeform 127"/>
            <p:cNvSpPr/>
            <p:nvPr/>
          </p:nvSpPr>
          <p:spPr>
            <a:xfrm>
              <a:off x="4035057" y="2221107"/>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9" name="Oval 128"/>
            <p:cNvSpPr/>
            <p:nvPr/>
          </p:nvSpPr>
          <p:spPr>
            <a:xfrm>
              <a:off x="4064833" y="22309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130" name="Group 129"/>
          <p:cNvGrpSpPr/>
          <p:nvPr/>
        </p:nvGrpSpPr>
        <p:grpSpPr>
          <a:xfrm>
            <a:off x="528347" y="2802380"/>
            <a:ext cx="2690020" cy="776548"/>
            <a:chOff x="1277547" y="2217128"/>
            <a:chExt cx="2690020" cy="776548"/>
          </a:xfrm>
        </p:grpSpPr>
        <p:sp>
          <p:nvSpPr>
            <p:cNvPr id="131" name="TextBox 130"/>
            <p:cNvSpPr txBox="1"/>
            <p:nvPr/>
          </p:nvSpPr>
          <p:spPr>
            <a:xfrm>
              <a:off x="1277547"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OLTP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132" name="Freeform 131"/>
            <p:cNvSpPr/>
            <p:nvPr/>
          </p:nvSpPr>
          <p:spPr>
            <a:xfrm>
              <a:off x="130211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3" name="Oval 132"/>
            <p:cNvSpPr/>
            <p:nvPr/>
          </p:nvSpPr>
          <p:spPr>
            <a:xfrm>
              <a:off x="1331889"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4" name="TextBox 133"/>
            <p:cNvSpPr txBox="1"/>
            <p:nvPr/>
          </p:nvSpPr>
          <p:spPr>
            <a:xfrm>
              <a:off x="2057539" y="27981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ERP</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135" name="Freeform 134"/>
            <p:cNvSpPr/>
            <p:nvPr/>
          </p:nvSpPr>
          <p:spPr>
            <a:xfrm>
              <a:off x="2077556"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6" name="Oval 135"/>
            <p:cNvSpPr/>
            <p:nvPr/>
          </p:nvSpPr>
          <p:spPr>
            <a:xfrm>
              <a:off x="2107332" y="2226633"/>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7" name="TextBox 136"/>
            <p:cNvSpPr txBox="1"/>
            <p:nvPr/>
          </p:nvSpPr>
          <p:spPr>
            <a:xfrm>
              <a:off x="2817437" y="2796741"/>
              <a:ext cx="365760" cy="166199"/>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CRM</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138" name="Freeform 137"/>
            <p:cNvSpPr/>
            <p:nvPr/>
          </p:nvSpPr>
          <p:spPr>
            <a:xfrm>
              <a:off x="284200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9" name="Oval 138"/>
            <p:cNvSpPr/>
            <p:nvPr/>
          </p:nvSpPr>
          <p:spPr>
            <a:xfrm>
              <a:off x="287177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0" name="TextBox 139"/>
            <p:cNvSpPr txBox="1"/>
            <p:nvPr/>
          </p:nvSpPr>
          <p:spPr>
            <a:xfrm>
              <a:off x="3601807" y="2796741"/>
              <a:ext cx="365760" cy="196935"/>
            </a:xfrm>
            <a:prstGeom prst="rect">
              <a:avLst/>
            </a:prstGeom>
            <a:noFill/>
          </p:spPr>
          <p:txBody>
            <a:bodyPr wrap="square" lIns="0" tIns="0" rIns="0" bIns="0" rtlCol="0">
              <a:no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LOB</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141" name="Freeform 140"/>
            <p:cNvSpPr/>
            <p:nvPr/>
          </p:nvSpPr>
          <p:spPr>
            <a:xfrm>
              <a:off x="3626373" y="2217128"/>
              <a:ext cx="316629" cy="432723"/>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2" name="Oval 141"/>
            <p:cNvSpPr/>
            <p:nvPr/>
          </p:nvSpPr>
          <p:spPr>
            <a:xfrm>
              <a:off x="3656149" y="2226954"/>
              <a:ext cx="257076" cy="860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143" name="Group 142"/>
          <p:cNvGrpSpPr/>
          <p:nvPr/>
        </p:nvGrpSpPr>
        <p:grpSpPr>
          <a:xfrm>
            <a:off x="274638" y="4187325"/>
            <a:ext cx="3201016" cy="1659529"/>
            <a:chOff x="274638" y="4933776"/>
            <a:chExt cx="3201016" cy="1659529"/>
          </a:xfrm>
        </p:grpSpPr>
        <p:sp>
          <p:nvSpPr>
            <p:cNvPr id="144" name="Rectangle 143">
              <a:hlinkClick r:id="rId3" action="ppaction://hlinksldjump"/>
            </p:cNvPr>
            <p:cNvSpPr/>
            <p:nvPr/>
          </p:nvSpPr>
          <p:spPr bwMode="auto">
            <a:xfrm>
              <a:off x="274638" y="4933776"/>
              <a:ext cx="3201016" cy="1659529"/>
            </a:xfrm>
            <a:prstGeom prst="rect">
              <a:avLst/>
            </a:prstGeom>
            <a:solidFill>
              <a:schemeClr val="tx2"/>
            </a:solidFill>
            <a:ln w="19050" cap="flat" cmpd="sng" algn="ctr">
              <a:noFill/>
              <a:prstDash val="solid"/>
              <a:miter lim="800000"/>
              <a:headEnd type="none" w="med" len="med"/>
              <a:tailEnd type="none" w="med" len="med"/>
            </a:ln>
            <a:effectLst/>
          </p:spPr>
          <p:txBody>
            <a:bodyPr rot="0" spcFirstLastPara="0" vertOverflow="overflow" horzOverflow="overflow" vert="horz" wrap="square" lIns="91440" tIns="146304" rIns="0" bIns="146304" numCol="1" spcCol="0" rtlCol="0" fromWordArt="0" anchor="t" anchorCtr="0" forceAA="0" compatLnSpc="1">
              <a:prstTxWarp prst="textNoShape">
                <a:avLst/>
              </a:prstTxWarp>
              <a:noAutofit/>
            </a:bodyPr>
            <a:lstStyle/>
            <a:p>
              <a:pPr defTabSz="776927">
                <a:lnSpc>
                  <a:spcPct val="90000"/>
                </a:lnSpc>
              </a:pPr>
              <a:r>
                <a:rPr lang="en-US" sz="2000" kern="0" dirty="0">
                  <a:ln>
                    <a:solidFill>
                      <a:srgbClr val="FFFFFF">
                        <a:alpha val="0"/>
                      </a:srgbClr>
                    </a:solidFill>
                  </a:ln>
                  <a:gradFill>
                    <a:gsLst>
                      <a:gs pos="56637">
                        <a:srgbClr val="FFFFFF"/>
                      </a:gs>
                      <a:gs pos="11000">
                        <a:srgbClr val="FFFFFF"/>
                      </a:gs>
                    </a:gsLst>
                    <a:lin ang="5400000" scaled="0"/>
                  </a:gradFill>
                </a:rPr>
                <a:t>New </a:t>
              </a:r>
              <a:r>
                <a:rPr lang="en-US" sz="2000" kern="0" dirty="0" smtClean="0">
                  <a:ln>
                    <a:solidFill>
                      <a:srgbClr val="FFFFFF">
                        <a:alpha val="0"/>
                      </a:srgbClr>
                    </a:solidFill>
                  </a:ln>
                  <a:gradFill>
                    <a:gsLst>
                      <a:gs pos="56637">
                        <a:srgbClr val="FFFFFF"/>
                      </a:gs>
                      <a:gs pos="11000">
                        <a:srgbClr val="FFFFFF"/>
                      </a:gs>
                    </a:gsLst>
                    <a:lin ang="5400000" scaled="0"/>
                  </a:gradFill>
                </a:rPr>
                <a:t>data</a:t>
              </a:r>
              <a:endParaRPr lang="en-US" sz="2000" kern="0" dirty="0">
                <a:ln>
                  <a:solidFill>
                    <a:srgbClr val="FFFFFF">
                      <a:alpha val="0"/>
                    </a:srgbClr>
                  </a:solidFill>
                </a:ln>
                <a:gradFill>
                  <a:gsLst>
                    <a:gs pos="56637">
                      <a:srgbClr val="FFFFFF"/>
                    </a:gs>
                    <a:gs pos="11000">
                      <a:srgbClr val="FFFFFF"/>
                    </a:gs>
                  </a:gsLst>
                  <a:lin ang="5400000" scaled="0"/>
                </a:gradFill>
              </a:endParaRPr>
            </a:p>
          </p:txBody>
        </p:sp>
        <p:sp>
          <p:nvSpPr>
            <p:cNvPr id="145" name="TextBox 144"/>
            <p:cNvSpPr txBox="1"/>
            <p:nvPr/>
          </p:nvSpPr>
          <p:spPr>
            <a:xfrm>
              <a:off x="479982"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Devices</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146" name="TextBox 145"/>
            <p:cNvSpPr txBox="1"/>
            <p:nvPr/>
          </p:nvSpPr>
          <p:spPr>
            <a:xfrm>
              <a:off x="1226808"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Web</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147" name="TextBox 146"/>
            <p:cNvSpPr txBox="1"/>
            <p:nvPr/>
          </p:nvSpPr>
          <p:spPr>
            <a:xfrm>
              <a:off x="1949570" y="6087678"/>
              <a:ext cx="548640" cy="182880"/>
            </a:xfrm>
            <a:prstGeom prst="rect">
              <a:avLst/>
            </a:prstGeom>
            <a:noFill/>
          </p:spPr>
          <p:txBody>
            <a:bodyPr wrap="square" lIns="0" tIns="0" rIns="0" bIns="0" rtlCol="0">
              <a:sp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Sensors</a:t>
              </a:r>
              <a:endParaRPr lang="en-US" sz="1200" dirty="0">
                <a:ln>
                  <a:solidFill>
                    <a:srgbClr val="FFFFFF">
                      <a:alpha val="0"/>
                    </a:srgbClr>
                  </a:solidFill>
                </a:ln>
                <a:gradFill>
                  <a:gsLst>
                    <a:gs pos="11504">
                      <a:srgbClr val="FFFFFF"/>
                    </a:gs>
                    <a:gs pos="49000">
                      <a:srgbClr val="FFFFFF"/>
                    </a:gs>
                  </a:gsLst>
                  <a:lin ang="5400000" scaled="1"/>
                </a:gradFill>
              </a:endParaRPr>
            </a:p>
          </p:txBody>
        </p:sp>
        <p:sp>
          <p:nvSpPr>
            <p:cNvPr id="148" name="TextBox 147"/>
            <p:cNvSpPr txBox="1"/>
            <p:nvPr/>
          </p:nvSpPr>
          <p:spPr>
            <a:xfrm>
              <a:off x="2684365" y="6087678"/>
              <a:ext cx="548640" cy="182880"/>
            </a:xfrm>
            <a:prstGeom prst="rect">
              <a:avLst/>
            </a:prstGeom>
            <a:noFill/>
          </p:spPr>
          <p:txBody>
            <a:bodyPr wrap="square" lIns="0" tIns="0" rIns="0" bIns="0" rtlCol="0">
              <a:noAutofit/>
            </a:bodyPr>
            <a:lstStyle/>
            <a:p>
              <a:pPr algn="ctr">
                <a:lnSpc>
                  <a:spcPct val="90000"/>
                </a:lnSpc>
              </a:pPr>
              <a:r>
                <a:rPr lang="en-US" sz="1200" dirty="0" smtClean="0">
                  <a:ln>
                    <a:solidFill>
                      <a:srgbClr val="FFFFFF">
                        <a:alpha val="0"/>
                      </a:srgbClr>
                    </a:solidFill>
                  </a:ln>
                  <a:gradFill>
                    <a:gsLst>
                      <a:gs pos="11504">
                        <a:srgbClr val="FFFFFF"/>
                      </a:gs>
                      <a:gs pos="49000">
                        <a:srgbClr val="FFFFFF"/>
                      </a:gs>
                    </a:gsLst>
                    <a:lin ang="5400000" scaled="1"/>
                  </a:gradFill>
                </a:rPr>
                <a:t>Social</a:t>
              </a:r>
              <a:endParaRPr lang="en-US" sz="1200" dirty="0">
                <a:ln>
                  <a:solidFill>
                    <a:srgbClr val="FFFFFF">
                      <a:alpha val="0"/>
                    </a:srgbClr>
                  </a:solidFill>
                </a:ln>
                <a:gradFill>
                  <a:gsLst>
                    <a:gs pos="11504">
                      <a:srgbClr val="FFFFFF"/>
                    </a:gs>
                    <a:gs pos="49000">
                      <a:srgbClr val="FFFFFF"/>
                    </a:gs>
                  </a:gsLst>
                  <a:lin ang="5400000" scaled="1"/>
                </a:gradFill>
              </a:endParaRPr>
            </a:p>
          </p:txBody>
        </p:sp>
        <p:grpSp>
          <p:nvGrpSpPr>
            <p:cNvPr id="149" name="Group 148"/>
            <p:cNvGrpSpPr/>
            <p:nvPr/>
          </p:nvGrpSpPr>
          <p:grpSpPr>
            <a:xfrm>
              <a:off x="436083" y="5604303"/>
              <a:ext cx="645829" cy="382091"/>
              <a:chOff x="2850175" y="4068514"/>
              <a:chExt cx="724051" cy="428369"/>
            </a:xfrm>
            <a:solidFill>
              <a:schemeClr val="bg1"/>
            </a:solidFill>
          </p:grpSpPr>
          <p:sp>
            <p:nvSpPr>
              <p:cNvPr id="157" name="Freeform 43"/>
              <p:cNvSpPr>
                <a:spLocks noChangeAspect="1" noEditPoints="1"/>
              </p:cNvSpPr>
              <p:nvPr/>
            </p:nvSpPr>
            <p:spPr bwMode="black">
              <a:xfrm>
                <a:off x="2850175" y="4068514"/>
                <a:ext cx="220416" cy="424898"/>
              </a:xfrm>
              <a:custGeom>
                <a:avLst/>
                <a:gdLst>
                  <a:gd name="T0" fmla="*/ 544 w 602"/>
                  <a:gd name="T1" fmla="*/ 95 h 1156"/>
                  <a:gd name="T2" fmla="*/ 119 w 602"/>
                  <a:gd name="T3" fmla="*/ 1068 h 1156"/>
                  <a:gd name="T4" fmla="*/ 112 w 602"/>
                  <a:gd name="T5" fmla="*/ 1048 h 1156"/>
                  <a:gd name="T6" fmla="*/ 288 w 602"/>
                  <a:gd name="T7" fmla="*/ 1050 h 1156"/>
                  <a:gd name="T8" fmla="*/ 296 w 602"/>
                  <a:gd name="T9" fmla="*/ 1053 h 1156"/>
                  <a:gd name="T10" fmla="*/ 291 w 602"/>
                  <a:gd name="T11" fmla="*/ 1071 h 1156"/>
                  <a:gd name="T12" fmla="*/ 290 w 602"/>
                  <a:gd name="T13" fmla="*/ 1072 h 1156"/>
                  <a:gd name="T14" fmla="*/ 290 w 602"/>
                  <a:gd name="T15" fmla="*/ 1072 h 1156"/>
                  <a:gd name="T16" fmla="*/ 276 w 602"/>
                  <a:gd name="T17" fmla="*/ 1069 h 1156"/>
                  <a:gd name="T18" fmla="*/ 271 w 602"/>
                  <a:gd name="T19" fmla="*/ 1071 h 1156"/>
                  <a:gd name="T20" fmla="*/ 275 w 602"/>
                  <a:gd name="T21" fmla="*/ 1052 h 1156"/>
                  <a:gd name="T22" fmla="*/ 285 w 602"/>
                  <a:gd name="T23" fmla="*/ 1050 h 1156"/>
                  <a:gd name="T24" fmla="*/ 298 w 602"/>
                  <a:gd name="T25" fmla="*/ 1055 h 1156"/>
                  <a:gd name="T26" fmla="*/ 315 w 602"/>
                  <a:gd name="T27" fmla="*/ 1058 h 1156"/>
                  <a:gd name="T28" fmla="*/ 319 w 602"/>
                  <a:gd name="T29" fmla="*/ 1057 h 1156"/>
                  <a:gd name="T30" fmla="*/ 320 w 602"/>
                  <a:gd name="T31" fmla="*/ 1057 h 1156"/>
                  <a:gd name="T32" fmla="*/ 314 w 602"/>
                  <a:gd name="T33" fmla="*/ 1075 h 1156"/>
                  <a:gd name="T34" fmla="*/ 301 w 602"/>
                  <a:gd name="T35" fmla="*/ 1077 h 1156"/>
                  <a:gd name="T36" fmla="*/ 292 w 602"/>
                  <a:gd name="T37" fmla="*/ 1073 h 1156"/>
                  <a:gd name="T38" fmla="*/ 298 w 602"/>
                  <a:gd name="T39" fmla="*/ 1055 h 1156"/>
                  <a:gd name="T40" fmla="*/ 298 w 602"/>
                  <a:gd name="T41" fmla="*/ 1055 h 1156"/>
                  <a:gd name="T42" fmla="*/ 298 w 602"/>
                  <a:gd name="T43" fmla="*/ 1055 h 1156"/>
                  <a:gd name="T44" fmla="*/ 305 w 602"/>
                  <a:gd name="T45" fmla="*/ 1034 h 1156"/>
                  <a:gd name="T46" fmla="*/ 318 w 602"/>
                  <a:gd name="T47" fmla="*/ 1037 h 1156"/>
                  <a:gd name="T48" fmla="*/ 325 w 602"/>
                  <a:gd name="T49" fmla="*/ 1035 h 1156"/>
                  <a:gd name="T50" fmla="*/ 326 w 602"/>
                  <a:gd name="T51" fmla="*/ 1035 h 1156"/>
                  <a:gd name="T52" fmla="*/ 314 w 602"/>
                  <a:gd name="T53" fmla="*/ 1056 h 1156"/>
                  <a:gd name="T54" fmla="*/ 299 w 602"/>
                  <a:gd name="T55" fmla="*/ 1052 h 1156"/>
                  <a:gd name="T56" fmla="*/ 299 w 602"/>
                  <a:gd name="T57" fmla="*/ 1052 h 1156"/>
                  <a:gd name="T58" fmla="*/ 304 w 602"/>
                  <a:gd name="T59" fmla="*/ 1034 h 1156"/>
                  <a:gd name="T60" fmla="*/ 292 w 602"/>
                  <a:gd name="T61" fmla="*/ 1028 h 1156"/>
                  <a:gd name="T62" fmla="*/ 302 w 602"/>
                  <a:gd name="T63" fmla="*/ 1032 h 1156"/>
                  <a:gd name="T64" fmla="*/ 302 w 602"/>
                  <a:gd name="T65" fmla="*/ 1032 h 1156"/>
                  <a:gd name="T66" fmla="*/ 297 w 602"/>
                  <a:gd name="T67" fmla="*/ 1050 h 1156"/>
                  <a:gd name="T68" fmla="*/ 297 w 602"/>
                  <a:gd name="T69" fmla="*/ 1050 h 1156"/>
                  <a:gd name="T70" fmla="*/ 296 w 602"/>
                  <a:gd name="T71" fmla="*/ 1050 h 1156"/>
                  <a:gd name="T72" fmla="*/ 296 w 602"/>
                  <a:gd name="T73" fmla="*/ 1050 h 1156"/>
                  <a:gd name="T74" fmla="*/ 296 w 602"/>
                  <a:gd name="T75" fmla="*/ 1050 h 1156"/>
                  <a:gd name="T76" fmla="*/ 277 w 602"/>
                  <a:gd name="T77" fmla="*/ 1049 h 1156"/>
                  <a:gd name="T78" fmla="*/ 277 w 602"/>
                  <a:gd name="T79" fmla="*/ 1049 h 1156"/>
                  <a:gd name="T80" fmla="*/ 277 w 602"/>
                  <a:gd name="T81" fmla="*/ 1049 h 1156"/>
                  <a:gd name="T82" fmla="*/ 276 w 602"/>
                  <a:gd name="T83" fmla="*/ 1049 h 1156"/>
                  <a:gd name="T84" fmla="*/ 281 w 602"/>
                  <a:gd name="T85" fmla="*/ 1032 h 1156"/>
                  <a:gd name="T86" fmla="*/ 287 w 602"/>
                  <a:gd name="T87" fmla="*/ 1029 h 1156"/>
                  <a:gd name="T88" fmla="*/ 467 w 602"/>
                  <a:gd name="T89" fmla="*/ 1059 h 1156"/>
                  <a:gd name="T90" fmla="*/ 478 w 602"/>
                  <a:gd name="T91" fmla="*/ 1064 h 1156"/>
                  <a:gd name="T92" fmla="*/ 466 w 602"/>
                  <a:gd name="T93" fmla="*/ 1048 h 1156"/>
                  <a:gd name="T94" fmla="*/ 602 w 602"/>
                  <a:gd name="T95" fmla="*/ 1116 h 1156"/>
                  <a:gd name="T96" fmla="*/ 0 w 602"/>
                  <a:gd name="T97" fmla="*/ 40 h 1156"/>
                  <a:gd name="T98" fmla="*/ 602 w 602"/>
                  <a:gd name="T99" fmla="*/ 1116 h 1156"/>
                  <a:gd name="T100" fmla="*/ 273 w 602"/>
                  <a:gd name="T101" fmla="*/ 202 h 1156"/>
                  <a:gd name="T102" fmla="*/ 273 w 602"/>
                  <a:gd name="T103" fmla="*/ 911 h 1156"/>
                  <a:gd name="T104" fmla="*/ 462 w 602"/>
                  <a:gd name="T105" fmla="*/ 581 h 1156"/>
                  <a:gd name="T106" fmla="*/ 284 w 602"/>
                  <a:gd name="T107" fmla="*/ 391 h 1156"/>
                  <a:gd name="T108" fmla="*/ 284 w 602"/>
                  <a:gd name="T109" fmla="*/ 391 h 1156"/>
                  <a:gd name="T110" fmla="*/ 273 w 602"/>
                  <a:gd name="T111" fmla="*/ 391 h 1156"/>
                  <a:gd name="T112" fmla="*/ 462 w 602"/>
                  <a:gd name="T113" fmla="*/ 911 h 1156"/>
                  <a:gd name="T114" fmla="*/ 462 w 602"/>
                  <a:gd name="T115" fmla="*/ 379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2" h="1156">
                    <a:moveTo>
                      <a:pt x="54" y="95"/>
                    </a:moveTo>
                    <a:cubicBezTo>
                      <a:pt x="54" y="367"/>
                      <a:pt x="54" y="639"/>
                      <a:pt x="54" y="911"/>
                    </a:cubicBezTo>
                    <a:cubicBezTo>
                      <a:pt x="217" y="911"/>
                      <a:pt x="381" y="911"/>
                      <a:pt x="544" y="911"/>
                    </a:cubicBezTo>
                    <a:cubicBezTo>
                      <a:pt x="544" y="639"/>
                      <a:pt x="544" y="367"/>
                      <a:pt x="544" y="95"/>
                    </a:cubicBezTo>
                    <a:cubicBezTo>
                      <a:pt x="381" y="95"/>
                      <a:pt x="217" y="95"/>
                      <a:pt x="54" y="95"/>
                    </a:cubicBezTo>
                    <a:close/>
                    <a:moveTo>
                      <a:pt x="112" y="1053"/>
                    </a:moveTo>
                    <a:cubicBezTo>
                      <a:pt x="126" y="1068"/>
                      <a:pt x="126" y="1068"/>
                      <a:pt x="126" y="1068"/>
                    </a:cubicBezTo>
                    <a:cubicBezTo>
                      <a:pt x="119" y="1068"/>
                      <a:pt x="119" y="1068"/>
                      <a:pt x="119" y="1068"/>
                    </a:cubicBezTo>
                    <a:cubicBezTo>
                      <a:pt x="103" y="1050"/>
                      <a:pt x="103" y="1050"/>
                      <a:pt x="103" y="1050"/>
                    </a:cubicBezTo>
                    <a:cubicBezTo>
                      <a:pt x="119" y="1034"/>
                      <a:pt x="119" y="1034"/>
                      <a:pt x="119" y="1034"/>
                    </a:cubicBezTo>
                    <a:cubicBezTo>
                      <a:pt x="126" y="1034"/>
                      <a:pt x="126" y="1034"/>
                      <a:pt x="126" y="1034"/>
                    </a:cubicBezTo>
                    <a:cubicBezTo>
                      <a:pt x="112" y="1048"/>
                      <a:pt x="112" y="1048"/>
                      <a:pt x="112" y="1048"/>
                    </a:cubicBezTo>
                    <a:cubicBezTo>
                      <a:pt x="137" y="1048"/>
                      <a:pt x="137" y="1048"/>
                      <a:pt x="137" y="1048"/>
                    </a:cubicBezTo>
                    <a:cubicBezTo>
                      <a:pt x="137" y="1053"/>
                      <a:pt x="137" y="1053"/>
                      <a:pt x="137" y="1053"/>
                    </a:cubicBezTo>
                    <a:lnTo>
                      <a:pt x="112" y="1053"/>
                    </a:lnTo>
                    <a:close/>
                    <a:moveTo>
                      <a:pt x="288" y="1050"/>
                    </a:moveTo>
                    <a:cubicBezTo>
                      <a:pt x="291" y="1050"/>
                      <a:pt x="294" y="1052"/>
                      <a:pt x="296" y="1053"/>
                    </a:cubicBezTo>
                    <a:cubicBezTo>
                      <a:pt x="296" y="1053"/>
                      <a:pt x="296" y="1053"/>
                      <a:pt x="296" y="1053"/>
                    </a:cubicBezTo>
                    <a:cubicBezTo>
                      <a:pt x="296" y="1053"/>
                      <a:pt x="296" y="1053"/>
                      <a:pt x="296" y="1053"/>
                    </a:cubicBezTo>
                    <a:cubicBezTo>
                      <a:pt x="296" y="1053"/>
                      <a:pt x="296" y="1053"/>
                      <a:pt x="296" y="1053"/>
                    </a:cubicBezTo>
                    <a:cubicBezTo>
                      <a:pt x="296" y="1053"/>
                      <a:pt x="296" y="1053"/>
                      <a:pt x="296" y="1053"/>
                    </a:cubicBezTo>
                    <a:cubicBezTo>
                      <a:pt x="296" y="1054"/>
                      <a:pt x="296" y="1054"/>
                      <a:pt x="296" y="1054"/>
                    </a:cubicBezTo>
                    <a:cubicBezTo>
                      <a:pt x="296" y="1054"/>
                      <a:pt x="291" y="1071"/>
                      <a:pt x="291" y="1072"/>
                    </a:cubicBezTo>
                    <a:cubicBezTo>
                      <a:pt x="291" y="1071"/>
                      <a:pt x="291" y="1071"/>
                      <a:pt x="291" y="1071"/>
                    </a:cubicBezTo>
                    <a:cubicBezTo>
                      <a:pt x="291" y="1072"/>
                      <a:pt x="291" y="1072"/>
                      <a:pt x="291"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89" y="1071"/>
                      <a:pt x="288" y="1071"/>
                      <a:pt x="286" y="1070"/>
                    </a:cubicBezTo>
                    <a:cubicBezTo>
                      <a:pt x="285" y="1069"/>
                      <a:pt x="285" y="1069"/>
                      <a:pt x="284" y="1069"/>
                    </a:cubicBezTo>
                    <a:cubicBezTo>
                      <a:pt x="283" y="1069"/>
                      <a:pt x="281" y="1069"/>
                      <a:pt x="280" y="1069"/>
                    </a:cubicBezTo>
                    <a:cubicBezTo>
                      <a:pt x="279" y="1069"/>
                      <a:pt x="278" y="1069"/>
                      <a:pt x="276" y="1069"/>
                    </a:cubicBezTo>
                    <a:cubicBezTo>
                      <a:pt x="274" y="1069"/>
                      <a:pt x="273" y="1070"/>
                      <a:pt x="271" y="1071"/>
                    </a:cubicBezTo>
                    <a:cubicBezTo>
                      <a:pt x="271" y="1071"/>
                      <a:pt x="271" y="1071"/>
                      <a:pt x="271" y="1071"/>
                    </a:cubicBezTo>
                    <a:cubicBezTo>
                      <a:pt x="271" y="1071"/>
                      <a:pt x="271" y="1071"/>
                      <a:pt x="271" y="1071"/>
                    </a:cubicBezTo>
                    <a:cubicBezTo>
                      <a:pt x="271" y="1071"/>
                      <a:pt x="271" y="1071"/>
                      <a:pt x="271" y="1071"/>
                    </a:cubicBezTo>
                    <a:cubicBezTo>
                      <a:pt x="270" y="1070"/>
                      <a:pt x="270" y="1070"/>
                      <a:pt x="270" y="1070"/>
                    </a:cubicBezTo>
                    <a:cubicBezTo>
                      <a:pt x="270" y="1070"/>
                      <a:pt x="270" y="1070"/>
                      <a:pt x="270" y="1070"/>
                    </a:cubicBezTo>
                    <a:cubicBezTo>
                      <a:pt x="275" y="1052"/>
                      <a:pt x="275" y="1052"/>
                      <a:pt x="275" y="1052"/>
                    </a:cubicBezTo>
                    <a:cubicBezTo>
                      <a:pt x="275" y="1052"/>
                      <a:pt x="275" y="1052"/>
                      <a:pt x="275" y="1052"/>
                    </a:cubicBezTo>
                    <a:cubicBezTo>
                      <a:pt x="275" y="1052"/>
                      <a:pt x="275" y="1052"/>
                      <a:pt x="275" y="1052"/>
                    </a:cubicBezTo>
                    <a:cubicBezTo>
                      <a:pt x="277" y="1051"/>
                      <a:pt x="278" y="1051"/>
                      <a:pt x="279" y="1051"/>
                    </a:cubicBezTo>
                    <a:cubicBezTo>
                      <a:pt x="280" y="1050"/>
                      <a:pt x="281" y="1050"/>
                      <a:pt x="282" y="1050"/>
                    </a:cubicBezTo>
                    <a:cubicBezTo>
                      <a:pt x="283" y="1050"/>
                      <a:pt x="284" y="1050"/>
                      <a:pt x="285" y="1050"/>
                    </a:cubicBezTo>
                    <a:cubicBezTo>
                      <a:pt x="286" y="1050"/>
                      <a:pt x="287" y="1050"/>
                      <a:pt x="288" y="1050"/>
                    </a:cubicBezTo>
                    <a:close/>
                    <a:moveTo>
                      <a:pt x="298" y="1055"/>
                    </a:moveTo>
                    <a:cubicBezTo>
                      <a:pt x="298" y="1055"/>
                      <a:pt x="298" y="1055"/>
                      <a:pt x="298" y="1055"/>
                    </a:cubicBezTo>
                    <a:cubicBezTo>
                      <a:pt x="298" y="1055"/>
                      <a:pt x="298" y="1055"/>
                      <a:pt x="298" y="1055"/>
                    </a:cubicBezTo>
                    <a:cubicBezTo>
                      <a:pt x="300" y="1056"/>
                      <a:pt x="301" y="1056"/>
                      <a:pt x="302" y="1057"/>
                    </a:cubicBezTo>
                    <a:cubicBezTo>
                      <a:pt x="303" y="1058"/>
                      <a:pt x="305" y="1058"/>
                      <a:pt x="306" y="1058"/>
                    </a:cubicBezTo>
                    <a:cubicBezTo>
                      <a:pt x="308" y="1058"/>
                      <a:pt x="310" y="1058"/>
                      <a:pt x="312" y="1058"/>
                    </a:cubicBezTo>
                    <a:cubicBezTo>
                      <a:pt x="313" y="1058"/>
                      <a:pt x="314" y="1058"/>
                      <a:pt x="315" y="1058"/>
                    </a:cubicBezTo>
                    <a:cubicBezTo>
                      <a:pt x="316" y="1057"/>
                      <a:pt x="317" y="1057"/>
                      <a:pt x="319" y="1056"/>
                    </a:cubicBezTo>
                    <a:cubicBezTo>
                      <a:pt x="319" y="1056"/>
                      <a:pt x="319" y="1057"/>
                      <a:pt x="319" y="1057"/>
                    </a:cubicBezTo>
                    <a:cubicBezTo>
                      <a:pt x="319" y="1057"/>
                      <a:pt x="319" y="1057"/>
                      <a:pt x="319" y="1057"/>
                    </a:cubicBezTo>
                    <a:cubicBezTo>
                      <a:pt x="319" y="1057"/>
                      <a:pt x="319" y="1057"/>
                      <a:pt x="319" y="1057"/>
                    </a:cubicBezTo>
                    <a:cubicBezTo>
                      <a:pt x="319" y="1057"/>
                      <a:pt x="319" y="1057"/>
                      <a:pt x="319" y="1057"/>
                    </a:cubicBezTo>
                    <a:cubicBezTo>
                      <a:pt x="319" y="1057"/>
                      <a:pt x="320" y="1057"/>
                      <a:pt x="320" y="1057"/>
                    </a:cubicBezTo>
                    <a:cubicBezTo>
                      <a:pt x="320" y="1057"/>
                      <a:pt x="320" y="1057"/>
                      <a:pt x="320" y="1057"/>
                    </a:cubicBezTo>
                    <a:cubicBezTo>
                      <a:pt x="320" y="1057"/>
                      <a:pt x="320" y="1057"/>
                      <a:pt x="320" y="1057"/>
                    </a:cubicBezTo>
                    <a:cubicBezTo>
                      <a:pt x="320" y="1057"/>
                      <a:pt x="320" y="1057"/>
                      <a:pt x="320" y="1057"/>
                    </a:cubicBezTo>
                    <a:cubicBezTo>
                      <a:pt x="320" y="1057"/>
                      <a:pt x="315" y="1075"/>
                      <a:pt x="315" y="1075"/>
                    </a:cubicBezTo>
                    <a:cubicBezTo>
                      <a:pt x="314" y="1075"/>
                      <a:pt x="314" y="1075"/>
                      <a:pt x="314" y="1075"/>
                    </a:cubicBezTo>
                    <a:cubicBezTo>
                      <a:pt x="314" y="1075"/>
                      <a:pt x="314" y="1075"/>
                      <a:pt x="314" y="1075"/>
                    </a:cubicBezTo>
                    <a:cubicBezTo>
                      <a:pt x="313" y="1076"/>
                      <a:pt x="312" y="1076"/>
                      <a:pt x="311" y="1076"/>
                    </a:cubicBezTo>
                    <a:cubicBezTo>
                      <a:pt x="309" y="1077"/>
                      <a:pt x="308" y="1077"/>
                      <a:pt x="307" y="1077"/>
                    </a:cubicBezTo>
                    <a:cubicBezTo>
                      <a:pt x="306" y="1077"/>
                      <a:pt x="305" y="1077"/>
                      <a:pt x="304" y="1077"/>
                    </a:cubicBezTo>
                    <a:cubicBezTo>
                      <a:pt x="303" y="1077"/>
                      <a:pt x="302" y="1077"/>
                      <a:pt x="301" y="1077"/>
                    </a:cubicBezTo>
                    <a:cubicBezTo>
                      <a:pt x="300" y="1077"/>
                      <a:pt x="300" y="1077"/>
                      <a:pt x="299" y="1077"/>
                    </a:cubicBezTo>
                    <a:cubicBezTo>
                      <a:pt x="298" y="1076"/>
                      <a:pt x="297" y="1076"/>
                      <a:pt x="297" y="1076"/>
                    </a:cubicBezTo>
                    <a:cubicBezTo>
                      <a:pt x="295" y="1075"/>
                      <a:pt x="294" y="1075"/>
                      <a:pt x="293" y="1074"/>
                    </a:cubicBezTo>
                    <a:cubicBezTo>
                      <a:pt x="293" y="1074"/>
                      <a:pt x="292" y="1073"/>
                      <a:pt x="292" y="1073"/>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lose/>
                    <a:moveTo>
                      <a:pt x="305" y="1034"/>
                    </a:moveTo>
                    <a:cubicBezTo>
                      <a:pt x="306" y="1034"/>
                      <a:pt x="307" y="1035"/>
                      <a:pt x="308" y="1036"/>
                    </a:cubicBezTo>
                    <a:cubicBezTo>
                      <a:pt x="310" y="1036"/>
                      <a:pt x="311" y="1037"/>
                      <a:pt x="313" y="1037"/>
                    </a:cubicBezTo>
                    <a:cubicBezTo>
                      <a:pt x="313" y="1037"/>
                      <a:pt x="314" y="1037"/>
                      <a:pt x="315" y="1037"/>
                    </a:cubicBezTo>
                    <a:cubicBezTo>
                      <a:pt x="316" y="1037"/>
                      <a:pt x="317" y="1037"/>
                      <a:pt x="318" y="1037"/>
                    </a:cubicBezTo>
                    <a:cubicBezTo>
                      <a:pt x="319" y="1037"/>
                      <a:pt x="320" y="1036"/>
                      <a:pt x="321" y="1036"/>
                    </a:cubicBezTo>
                    <a:cubicBezTo>
                      <a:pt x="322" y="1036"/>
                      <a:pt x="324" y="1035"/>
                      <a:pt x="325" y="1035"/>
                    </a:cubicBezTo>
                    <a:cubicBezTo>
                      <a:pt x="325" y="1035"/>
                      <a:pt x="325" y="1035"/>
                      <a:pt x="325" y="1035"/>
                    </a:cubicBezTo>
                    <a:cubicBezTo>
                      <a:pt x="325" y="1035"/>
                      <a:pt x="325" y="1035"/>
                      <a:pt x="325" y="1035"/>
                    </a:cubicBezTo>
                    <a:cubicBezTo>
                      <a:pt x="325" y="1035"/>
                      <a:pt x="325" y="1035"/>
                      <a:pt x="325" y="1035"/>
                    </a:cubicBezTo>
                    <a:cubicBezTo>
                      <a:pt x="325" y="1035"/>
                      <a:pt x="326" y="1035"/>
                      <a:pt x="326" y="1035"/>
                    </a:cubicBezTo>
                    <a:cubicBezTo>
                      <a:pt x="326" y="1035"/>
                      <a:pt x="326" y="1035"/>
                      <a:pt x="326" y="1035"/>
                    </a:cubicBezTo>
                    <a:cubicBezTo>
                      <a:pt x="326" y="1035"/>
                      <a:pt x="326" y="1035"/>
                      <a:pt x="326" y="1035"/>
                    </a:cubicBezTo>
                    <a:cubicBezTo>
                      <a:pt x="326" y="1035"/>
                      <a:pt x="321" y="1054"/>
                      <a:pt x="321" y="1054"/>
                    </a:cubicBezTo>
                    <a:cubicBezTo>
                      <a:pt x="321" y="1054"/>
                      <a:pt x="320" y="1054"/>
                      <a:pt x="320" y="1054"/>
                    </a:cubicBezTo>
                    <a:cubicBezTo>
                      <a:pt x="320" y="1054"/>
                      <a:pt x="320" y="1054"/>
                      <a:pt x="320" y="1054"/>
                    </a:cubicBezTo>
                    <a:cubicBezTo>
                      <a:pt x="318" y="1055"/>
                      <a:pt x="316" y="1055"/>
                      <a:pt x="314" y="1056"/>
                    </a:cubicBezTo>
                    <a:cubicBezTo>
                      <a:pt x="313" y="1056"/>
                      <a:pt x="311" y="1056"/>
                      <a:pt x="310" y="1056"/>
                    </a:cubicBezTo>
                    <a:cubicBezTo>
                      <a:pt x="308" y="1056"/>
                      <a:pt x="307" y="1056"/>
                      <a:pt x="306" y="1056"/>
                    </a:cubicBezTo>
                    <a:cubicBezTo>
                      <a:pt x="304" y="1055"/>
                      <a:pt x="302" y="1054"/>
                      <a:pt x="300" y="1053"/>
                    </a:cubicBezTo>
                    <a:cubicBezTo>
                      <a:pt x="300" y="1053"/>
                      <a:pt x="299" y="1053"/>
                      <a:pt x="299" y="1052"/>
                    </a:cubicBezTo>
                    <a:cubicBezTo>
                      <a:pt x="299" y="1052"/>
                      <a:pt x="299" y="1052"/>
                      <a:pt x="299" y="1052"/>
                    </a:cubicBezTo>
                    <a:cubicBezTo>
                      <a:pt x="299" y="1052"/>
                      <a:pt x="299" y="1052"/>
                      <a:pt x="299" y="1052"/>
                    </a:cubicBezTo>
                    <a:cubicBezTo>
                      <a:pt x="299" y="1052"/>
                      <a:pt x="299" y="1052"/>
                      <a:pt x="299" y="1052"/>
                    </a:cubicBezTo>
                    <a:cubicBezTo>
                      <a:pt x="299" y="1052"/>
                      <a:pt x="299" y="1052"/>
                      <a:pt x="299" y="1052"/>
                    </a:cubicBezTo>
                    <a:cubicBezTo>
                      <a:pt x="299" y="1052"/>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3"/>
                      <a:pt x="304" y="1033"/>
                      <a:pt x="305" y="1034"/>
                    </a:cubicBezTo>
                    <a:close/>
                    <a:moveTo>
                      <a:pt x="292" y="1028"/>
                    </a:moveTo>
                    <a:cubicBezTo>
                      <a:pt x="295" y="1028"/>
                      <a:pt x="297" y="1029"/>
                      <a:pt x="299" y="1030"/>
                    </a:cubicBezTo>
                    <a:cubicBezTo>
                      <a:pt x="299" y="1030"/>
                      <a:pt x="299" y="1030"/>
                      <a:pt x="299" y="1030"/>
                    </a:cubicBezTo>
                    <a:cubicBezTo>
                      <a:pt x="300" y="1030"/>
                      <a:pt x="301" y="1031"/>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3"/>
                      <a:pt x="302" y="1033"/>
                      <a:pt x="302" y="1033"/>
                    </a:cubicBezTo>
                    <a:cubicBezTo>
                      <a:pt x="300" y="1039"/>
                      <a:pt x="300" y="1039"/>
                      <a:pt x="300" y="1039"/>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5" y="1049"/>
                      <a:pt x="294" y="1049"/>
                      <a:pt x="292" y="1048"/>
                    </a:cubicBezTo>
                    <a:cubicBezTo>
                      <a:pt x="291" y="1048"/>
                      <a:pt x="290" y="1047"/>
                      <a:pt x="288" y="1047"/>
                    </a:cubicBezTo>
                    <a:cubicBezTo>
                      <a:pt x="285" y="1047"/>
                      <a:pt x="281" y="1047"/>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81" y="1032"/>
                      <a:pt x="281" y="1032"/>
                      <a:pt x="281" y="1032"/>
                    </a:cubicBezTo>
                    <a:cubicBezTo>
                      <a:pt x="281" y="1031"/>
                      <a:pt x="281" y="1031"/>
                      <a:pt x="281" y="1031"/>
                    </a:cubicBezTo>
                    <a:cubicBezTo>
                      <a:pt x="281" y="1030"/>
                      <a:pt x="282" y="1030"/>
                      <a:pt x="282" y="1030"/>
                    </a:cubicBezTo>
                    <a:cubicBezTo>
                      <a:pt x="282" y="1030"/>
                      <a:pt x="282" y="1030"/>
                      <a:pt x="282" y="1030"/>
                    </a:cubicBezTo>
                    <a:cubicBezTo>
                      <a:pt x="284" y="1030"/>
                      <a:pt x="286" y="1029"/>
                      <a:pt x="287" y="1029"/>
                    </a:cubicBezTo>
                    <a:cubicBezTo>
                      <a:pt x="289" y="1028"/>
                      <a:pt x="291" y="1028"/>
                      <a:pt x="292" y="1028"/>
                    </a:cubicBezTo>
                    <a:close/>
                    <a:moveTo>
                      <a:pt x="478" y="1033"/>
                    </a:moveTo>
                    <a:cubicBezTo>
                      <a:pt x="469" y="1033"/>
                      <a:pt x="462" y="1040"/>
                      <a:pt x="462" y="1048"/>
                    </a:cubicBezTo>
                    <a:cubicBezTo>
                      <a:pt x="462" y="1052"/>
                      <a:pt x="464" y="1056"/>
                      <a:pt x="467" y="1059"/>
                    </a:cubicBezTo>
                    <a:cubicBezTo>
                      <a:pt x="460" y="1068"/>
                      <a:pt x="460" y="1068"/>
                      <a:pt x="460" y="1068"/>
                    </a:cubicBezTo>
                    <a:cubicBezTo>
                      <a:pt x="463" y="1070"/>
                      <a:pt x="463" y="1070"/>
                      <a:pt x="463" y="1070"/>
                    </a:cubicBezTo>
                    <a:cubicBezTo>
                      <a:pt x="470" y="1061"/>
                      <a:pt x="470" y="1061"/>
                      <a:pt x="470" y="1061"/>
                    </a:cubicBezTo>
                    <a:cubicBezTo>
                      <a:pt x="472" y="1063"/>
                      <a:pt x="475" y="1064"/>
                      <a:pt x="478" y="1064"/>
                    </a:cubicBezTo>
                    <a:cubicBezTo>
                      <a:pt x="486" y="1064"/>
                      <a:pt x="493" y="1057"/>
                      <a:pt x="493" y="1048"/>
                    </a:cubicBezTo>
                    <a:cubicBezTo>
                      <a:pt x="493" y="1040"/>
                      <a:pt x="486" y="1033"/>
                      <a:pt x="478" y="1033"/>
                    </a:cubicBezTo>
                    <a:close/>
                    <a:moveTo>
                      <a:pt x="478" y="1060"/>
                    </a:moveTo>
                    <a:cubicBezTo>
                      <a:pt x="471" y="1060"/>
                      <a:pt x="466" y="1055"/>
                      <a:pt x="466" y="1048"/>
                    </a:cubicBezTo>
                    <a:cubicBezTo>
                      <a:pt x="466" y="1042"/>
                      <a:pt x="471" y="1037"/>
                      <a:pt x="478" y="1037"/>
                    </a:cubicBezTo>
                    <a:cubicBezTo>
                      <a:pt x="484" y="1037"/>
                      <a:pt x="489" y="1042"/>
                      <a:pt x="489" y="1048"/>
                    </a:cubicBezTo>
                    <a:cubicBezTo>
                      <a:pt x="489" y="1055"/>
                      <a:pt x="484" y="1060"/>
                      <a:pt x="478" y="1060"/>
                    </a:cubicBezTo>
                    <a:close/>
                    <a:moveTo>
                      <a:pt x="602" y="1116"/>
                    </a:moveTo>
                    <a:cubicBezTo>
                      <a:pt x="602" y="1139"/>
                      <a:pt x="584" y="1156"/>
                      <a:pt x="562" y="1156"/>
                    </a:cubicBezTo>
                    <a:cubicBezTo>
                      <a:pt x="40" y="1156"/>
                      <a:pt x="40" y="1156"/>
                      <a:pt x="40" y="1156"/>
                    </a:cubicBezTo>
                    <a:cubicBezTo>
                      <a:pt x="18" y="1156"/>
                      <a:pt x="0" y="1139"/>
                      <a:pt x="0" y="1116"/>
                    </a:cubicBezTo>
                    <a:cubicBezTo>
                      <a:pt x="0" y="40"/>
                      <a:pt x="0" y="40"/>
                      <a:pt x="0" y="40"/>
                    </a:cubicBezTo>
                    <a:cubicBezTo>
                      <a:pt x="0" y="18"/>
                      <a:pt x="18" y="0"/>
                      <a:pt x="40" y="0"/>
                    </a:cubicBezTo>
                    <a:cubicBezTo>
                      <a:pt x="562" y="0"/>
                      <a:pt x="562" y="0"/>
                      <a:pt x="562" y="0"/>
                    </a:cubicBezTo>
                    <a:cubicBezTo>
                      <a:pt x="584" y="0"/>
                      <a:pt x="602" y="18"/>
                      <a:pt x="602" y="40"/>
                    </a:cubicBezTo>
                    <a:lnTo>
                      <a:pt x="602" y="1116"/>
                    </a:lnTo>
                    <a:close/>
                    <a:moveTo>
                      <a:pt x="273" y="379"/>
                    </a:moveTo>
                    <a:cubicBezTo>
                      <a:pt x="95" y="379"/>
                      <a:pt x="95" y="379"/>
                      <a:pt x="95" y="379"/>
                    </a:cubicBezTo>
                    <a:cubicBezTo>
                      <a:pt x="95" y="202"/>
                      <a:pt x="95" y="202"/>
                      <a:pt x="95" y="202"/>
                    </a:cubicBezTo>
                    <a:cubicBezTo>
                      <a:pt x="273" y="202"/>
                      <a:pt x="273" y="202"/>
                      <a:pt x="273" y="202"/>
                    </a:cubicBezTo>
                    <a:lnTo>
                      <a:pt x="273" y="379"/>
                    </a:lnTo>
                    <a:close/>
                    <a:moveTo>
                      <a:pt x="95" y="769"/>
                    </a:moveTo>
                    <a:cubicBezTo>
                      <a:pt x="273" y="769"/>
                      <a:pt x="273" y="769"/>
                      <a:pt x="273" y="769"/>
                    </a:cubicBezTo>
                    <a:cubicBezTo>
                      <a:pt x="273" y="911"/>
                      <a:pt x="273" y="911"/>
                      <a:pt x="273" y="911"/>
                    </a:cubicBezTo>
                    <a:cubicBezTo>
                      <a:pt x="95" y="911"/>
                      <a:pt x="95" y="911"/>
                      <a:pt x="95" y="911"/>
                    </a:cubicBezTo>
                    <a:lnTo>
                      <a:pt x="95" y="769"/>
                    </a:lnTo>
                    <a:close/>
                    <a:moveTo>
                      <a:pt x="95" y="581"/>
                    </a:moveTo>
                    <a:cubicBezTo>
                      <a:pt x="462" y="581"/>
                      <a:pt x="462" y="581"/>
                      <a:pt x="462" y="581"/>
                    </a:cubicBezTo>
                    <a:cubicBezTo>
                      <a:pt x="462" y="758"/>
                      <a:pt x="462" y="758"/>
                      <a:pt x="462" y="758"/>
                    </a:cubicBezTo>
                    <a:cubicBezTo>
                      <a:pt x="95" y="758"/>
                      <a:pt x="95" y="758"/>
                      <a:pt x="95" y="758"/>
                    </a:cubicBezTo>
                    <a:lnTo>
                      <a:pt x="95" y="581"/>
                    </a:lnTo>
                    <a:close/>
                    <a:moveTo>
                      <a:pt x="284" y="391"/>
                    </a:moveTo>
                    <a:cubicBezTo>
                      <a:pt x="462" y="391"/>
                      <a:pt x="462" y="391"/>
                      <a:pt x="462" y="391"/>
                    </a:cubicBezTo>
                    <a:cubicBezTo>
                      <a:pt x="462" y="568"/>
                      <a:pt x="462" y="568"/>
                      <a:pt x="462" y="568"/>
                    </a:cubicBezTo>
                    <a:cubicBezTo>
                      <a:pt x="284" y="568"/>
                      <a:pt x="284" y="568"/>
                      <a:pt x="284" y="568"/>
                    </a:cubicBezTo>
                    <a:lnTo>
                      <a:pt x="284" y="391"/>
                    </a:lnTo>
                    <a:close/>
                    <a:moveTo>
                      <a:pt x="273" y="568"/>
                    </a:moveTo>
                    <a:cubicBezTo>
                      <a:pt x="95" y="568"/>
                      <a:pt x="95" y="568"/>
                      <a:pt x="95" y="568"/>
                    </a:cubicBezTo>
                    <a:cubicBezTo>
                      <a:pt x="95" y="391"/>
                      <a:pt x="95" y="391"/>
                      <a:pt x="95" y="391"/>
                    </a:cubicBezTo>
                    <a:cubicBezTo>
                      <a:pt x="273" y="391"/>
                      <a:pt x="273" y="391"/>
                      <a:pt x="273" y="391"/>
                    </a:cubicBezTo>
                    <a:lnTo>
                      <a:pt x="273" y="568"/>
                    </a:lnTo>
                    <a:close/>
                    <a:moveTo>
                      <a:pt x="284" y="769"/>
                    </a:moveTo>
                    <a:cubicBezTo>
                      <a:pt x="462" y="769"/>
                      <a:pt x="462" y="769"/>
                      <a:pt x="462" y="769"/>
                    </a:cubicBezTo>
                    <a:cubicBezTo>
                      <a:pt x="462" y="911"/>
                      <a:pt x="462" y="911"/>
                      <a:pt x="462" y="911"/>
                    </a:cubicBezTo>
                    <a:cubicBezTo>
                      <a:pt x="284" y="911"/>
                      <a:pt x="284" y="911"/>
                      <a:pt x="284" y="911"/>
                    </a:cubicBezTo>
                    <a:lnTo>
                      <a:pt x="284" y="769"/>
                    </a:lnTo>
                    <a:close/>
                    <a:moveTo>
                      <a:pt x="462" y="202"/>
                    </a:moveTo>
                    <a:cubicBezTo>
                      <a:pt x="462" y="379"/>
                      <a:pt x="462" y="379"/>
                      <a:pt x="462" y="379"/>
                    </a:cubicBezTo>
                    <a:cubicBezTo>
                      <a:pt x="284" y="379"/>
                      <a:pt x="284" y="379"/>
                      <a:pt x="284" y="379"/>
                    </a:cubicBezTo>
                    <a:cubicBezTo>
                      <a:pt x="284" y="202"/>
                      <a:pt x="284" y="202"/>
                      <a:pt x="284" y="202"/>
                    </a:cubicBezTo>
                    <a:lnTo>
                      <a:pt x="462" y="202"/>
                    </a:ln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158" name="Group 157"/>
              <p:cNvGrpSpPr/>
              <p:nvPr/>
            </p:nvGrpSpPr>
            <p:grpSpPr>
              <a:xfrm>
                <a:off x="3113590" y="4171955"/>
                <a:ext cx="460636" cy="324928"/>
                <a:chOff x="6432939" y="4098201"/>
                <a:chExt cx="709174" cy="500243"/>
              </a:xfrm>
              <a:grpFill/>
            </p:grpSpPr>
            <p:sp>
              <p:nvSpPr>
                <p:cNvPr id="159" name="Rounded Rectangle 6"/>
                <p:cNvSpPr>
                  <a:spLocks noChangeAspect="1"/>
                </p:cNvSpPr>
                <p:nvPr/>
              </p:nvSpPr>
              <p:spPr bwMode="black">
                <a:xfrm rot="16200000">
                  <a:off x="6537404" y="3993736"/>
                  <a:ext cx="500243" cy="709174"/>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grp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rgbClr val="000000">
                        <a:lumMod val="50000"/>
                      </a:srgbClr>
                    </a:solidFill>
                    <a:latin typeface="Segoe Light" pitchFamily="34" charset="0"/>
                  </a:endParaRPr>
                </a:p>
              </p:txBody>
            </p:sp>
            <p:sp>
              <p:nvSpPr>
                <p:cNvPr id="160" name="Freeform 6"/>
                <p:cNvSpPr>
                  <a:spLocks noEditPoints="1"/>
                </p:cNvSpPr>
                <p:nvPr/>
              </p:nvSpPr>
              <p:spPr bwMode="auto">
                <a:xfrm rot="5400000">
                  <a:off x="6590383" y="4115019"/>
                  <a:ext cx="329607" cy="503240"/>
                </a:xfrm>
                <a:custGeom>
                  <a:avLst/>
                  <a:gdLst>
                    <a:gd name="T0" fmla="*/ 448 w 448"/>
                    <a:gd name="T1" fmla="*/ 0 h 684"/>
                    <a:gd name="T2" fmla="*/ 448 w 448"/>
                    <a:gd name="T3" fmla="*/ 207 h 684"/>
                    <a:gd name="T4" fmla="*/ 241 w 448"/>
                    <a:gd name="T5" fmla="*/ 207 h 684"/>
                    <a:gd name="T6" fmla="*/ 241 w 448"/>
                    <a:gd name="T7" fmla="*/ 0 h 684"/>
                    <a:gd name="T8" fmla="*/ 448 w 448"/>
                    <a:gd name="T9" fmla="*/ 0 h 684"/>
                    <a:gd name="T10" fmla="*/ 241 w 448"/>
                    <a:gd name="T11" fmla="*/ 238 h 684"/>
                    <a:gd name="T12" fmla="*/ 241 w 448"/>
                    <a:gd name="T13" fmla="*/ 446 h 684"/>
                    <a:gd name="T14" fmla="*/ 448 w 448"/>
                    <a:gd name="T15" fmla="*/ 446 h 684"/>
                    <a:gd name="T16" fmla="*/ 448 w 448"/>
                    <a:gd name="T17" fmla="*/ 238 h 684"/>
                    <a:gd name="T18" fmla="*/ 241 w 448"/>
                    <a:gd name="T19" fmla="*/ 238 h 684"/>
                    <a:gd name="T20" fmla="*/ 0 w 448"/>
                    <a:gd name="T21" fmla="*/ 0 h 684"/>
                    <a:gd name="T22" fmla="*/ 0 w 448"/>
                    <a:gd name="T23" fmla="*/ 207 h 684"/>
                    <a:gd name="T24" fmla="*/ 210 w 448"/>
                    <a:gd name="T25" fmla="*/ 207 h 684"/>
                    <a:gd name="T26" fmla="*/ 210 w 448"/>
                    <a:gd name="T27" fmla="*/ 0 h 684"/>
                    <a:gd name="T28" fmla="*/ 0 w 448"/>
                    <a:gd name="T29" fmla="*/ 0 h 684"/>
                    <a:gd name="T30" fmla="*/ 0 w 448"/>
                    <a:gd name="T31" fmla="*/ 238 h 684"/>
                    <a:gd name="T32" fmla="*/ 0 w 448"/>
                    <a:gd name="T33" fmla="*/ 446 h 684"/>
                    <a:gd name="T34" fmla="*/ 210 w 448"/>
                    <a:gd name="T35" fmla="*/ 446 h 684"/>
                    <a:gd name="T36" fmla="*/ 210 w 448"/>
                    <a:gd name="T37" fmla="*/ 238 h 684"/>
                    <a:gd name="T38" fmla="*/ 0 w 448"/>
                    <a:gd name="T39" fmla="*/ 238 h 684"/>
                    <a:gd name="T40" fmla="*/ 0 w 448"/>
                    <a:gd name="T41" fmla="*/ 477 h 684"/>
                    <a:gd name="T42" fmla="*/ 0 w 448"/>
                    <a:gd name="T43" fmla="*/ 684 h 684"/>
                    <a:gd name="T44" fmla="*/ 448 w 448"/>
                    <a:gd name="T45" fmla="*/ 684 h 684"/>
                    <a:gd name="T46" fmla="*/ 448 w 448"/>
                    <a:gd name="T47" fmla="*/ 477 h 684"/>
                    <a:gd name="T48" fmla="*/ 0 w 448"/>
                    <a:gd name="T49" fmla="*/ 477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8" h="684">
                      <a:moveTo>
                        <a:pt x="448" y="0"/>
                      </a:moveTo>
                      <a:lnTo>
                        <a:pt x="448" y="207"/>
                      </a:lnTo>
                      <a:lnTo>
                        <a:pt x="241" y="207"/>
                      </a:lnTo>
                      <a:lnTo>
                        <a:pt x="241" y="0"/>
                      </a:lnTo>
                      <a:lnTo>
                        <a:pt x="448" y="0"/>
                      </a:lnTo>
                      <a:close/>
                      <a:moveTo>
                        <a:pt x="241" y="238"/>
                      </a:moveTo>
                      <a:lnTo>
                        <a:pt x="241" y="446"/>
                      </a:lnTo>
                      <a:lnTo>
                        <a:pt x="448" y="446"/>
                      </a:lnTo>
                      <a:lnTo>
                        <a:pt x="448" y="238"/>
                      </a:lnTo>
                      <a:lnTo>
                        <a:pt x="241" y="238"/>
                      </a:lnTo>
                      <a:close/>
                      <a:moveTo>
                        <a:pt x="0" y="0"/>
                      </a:moveTo>
                      <a:lnTo>
                        <a:pt x="0" y="207"/>
                      </a:lnTo>
                      <a:lnTo>
                        <a:pt x="210" y="207"/>
                      </a:lnTo>
                      <a:lnTo>
                        <a:pt x="210" y="0"/>
                      </a:lnTo>
                      <a:lnTo>
                        <a:pt x="0" y="0"/>
                      </a:lnTo>
                      <a:close/>
                      <a:moveTo>
                        <a:pt x="0" y="238"/>
                      </a:moveTo>
                      <a:lnTo>
                        <a:pt x="0" y="446"/>
                      </a:lnTo>
                      <a:lnTo>
                        <a:pt x="210" y="446"/>
                      </a:lnTo>
                      <a:lnTo>
                        <a:pt x="210" y="238"/>
                      </a:lnTo>
                      <a:lnTo>
                        <a:pt x="0" y="238"/>
                      </a:lnTo>
                      <a:close/>
                      <a:moveTo>
                        <a:pt x="0" y="477"/>
                      </a:moveTo>
                      <a:lnTo>
                        <a:pt x="0" y="684"/>
                      </a:lnTo>
                      <a:lnTo>
                        <a:pt x="448" y="684"/>
                      </a:lnTo>
                      <a:lnTo>
                        <a:pt x="448" y="477"/>
                      </a:lnTo>
                      <a:lnTo>
                        <a:pt x="0" y="477"/>
                      </a:lnTo>
                      <a:close/>
                    </a:path>
                  </a:pathLst>
                </a:custGeom>
                <a:grpFill/>
                <a:ln>
                  <a:noFill/>
                </a:ln>
              </p:spPr>
              <p:txBody>
                <a:bodyPr vert="horz" wrap="square" lIns="91436" tIns="45719" rIns="91436" bIns="45719" numCol="1" anchor="t" anchorCtr="0" compatLnSpc="1">
                  <a:prstTxWarp prst="textNoShape">
                    <a:avLst/>
                  </a:prstTxWarp>
                </a:bodyPr>
                <a:lstStyle/>
                <a:p>
                  <a:pPr defTabSz="914184"/>
                  <a:endParaRPr lang="en-US" sz="1700" dirty="0">
                    <a:solidFill>
                      <a:srgbClr val="000000"/>
                    </a:solidFill>
                  </a:endParaRPr>
                </a:p>
              </p:txBody>
            </p:sp>
          </p:grpSp>
        </p:grpSp>
        <p:sp>
          <p:nvSpPr>
            <p:cNvPr id="150" name="Freeform 30"/>
            <p:cNvSpPr>
              <a:spLocks noChangeAspect="1" noEditPoints="1"/>
            </p:cNvSpPr>
            <p:nvPr/>
          </p:nvSpPr>
          <p:spPr bwMode="auto">
            <a:xfrm>
              <a:off x="1355590" y="5623993"/>
              <a:ext cx="291077" cy="342710"/>
            </a:xfrm>
            <a:custGeom>
              <a:avLst/>
              <a:gdLst>
                <a:gd name="T0" fmla="*/ 115 w 191"/>
                <a:gd name="T1" fmla="*/ 158 h 225"/>
                <a:gd name="T2" fmla="*/ 132 w 191"/>
                <a:gd name="T3" fmla="*/ 185 h 225"/>
                <a:gd name="T4" fmla="*/ 21 w 191"/>
                <a:gd name="T5" fmla="*/ 185 h 225"/>
                <a:gd name="T6" fmla="*/ 0 w 191"/>
                <a:gd name="T7" fmla="*/ 164 h 225"/>
                <a:gd name="T8" fmla="*/ 0 w 191"/>
                <a:gd name="T9" fmla="*/ 21 h 225"/>
                <a:gd name="T10" fmla="*/ 21 w 191"/>
                <a:gd name="T11" fmla="*/ 0 h 225"/>
                <a:gd name="T12" fmla="*/ 163 w 191"/>
                <a:gd name="T13" fmla="*/ 0 h 225"/>
                <a:gd name="T14" fmla="*/ 185 w 191"/>
                <a:gd name="T15" fmla="*/ 21 h 225"/>
                <a:gd name="T16" fmla="*/ 185 w 191"/>
                <a:gd name="T17" fmla="*/ 164 h 225"/>
                <a:gd name="T18" fmla="*/ 181 w 191"/>
                <a:gd name="T19" fmla="*/ 175 h 225"/>
                <a:gd name="T20" fmla="*/ 154 w 191"/>
                <a:gd name="T21" fmla="*/ 133 h 225"/>
                <a:gd name="T22" fmla="*/ 157 w 191"/>
                <a:gd name="T23" fmla="*/ 63 h 225"/>
                <a:gd name="T24" fmla="*/ 70 w 191"/>
                <a:gd name="T25" fmla="*/ 43 h 225"/>
                <a:gd name="T26" fmla="*/ 51 w 191"/>
                <a:gd name="T27" fmla="*/ 130 h 225"/>
                <a:gd name="T28" fmla="*/ 115 w 191"/>
                <a:gd name="T29" fmla="*/ 158 h 225"/>
                <a:gd name="T30" fmla="*/ 183 w 191"/>
                <a:gd name="T31" fmla="*/ 221 h 225"/>
                <a:gd name="T32" fmla="*/ 165 w 191"/>
                <a:gd name="T33" fmla="*/ 217 h 225"/>
                <a:gd name="T34" fmla="*/ 120 w 191"/>
                <a:gd name="T35" fmla="*/ 146 h 225"/>
                <a:gd name="T36" fmla="*/ 59 w 191"/>
                <a:gd name="T37" fmla="*/ 124 h 225"/>
                <a:gd name="T38" fmla="*/ 75 w 191"/>
                <a:gd name="T39" fmla="*/ 52 h 225"/>
                <a:gd name="T40" fmla="*/ 148 w 191"/>
                <a:gd name="T41" fmla="*/ 68 h 225"/>
                <a:gd name="T42" fmla="*/ 142 w 191"/>
                <a:gd name="T43" fmla="*/ 132 h 225"/>
                <a:gd name="T44" fmla="*/ 187 w 191"/>
                <a:gd name="T45" fmla="*/ 203 h 225"/>
                <a:gd name="T46" fmla="*/ 183 w 191"/>
                <a:gd name="T47" fmla="*/ 221 h 225"/>
                <a:gd name="T48" fmla="*/ 144 w 191"/>
                <a:gd name="T49" fmla="*/ 71 h 225"/>
                <a:gd name="T50" fmla="*/ 78 w 191"/>
                <a:gd name="T51" fmla="*/ 56 h 225"/>
                <a:gd name="T52" fmla="*/ 64 w 191"/>
                <a:gd name="T53" fmla="*/ 122 h 225"/>
                <a:gd name="T54" fmla="*/ 129 w 191"/>
                <a:gd name="T55" fmla="*/ 136 h 225"/>
                <a:gd name="T56" fmla="*/ 144 w 191"/>
                <a:gd name="T57" fmla="*/ 7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1" h="225">
                  <a:moveTo>
                    <a:pt x="115" y="158"/>
                  </a:moveTo>
                  <a:cubicBezTo>
                    <a:pt x="132" y="185"/>
                    <a:pt x="132" y="185"/>
                    <a:pt x="132" y="185"/>
                  </a:cubicBezTo>
                  <a:cubicBezTo>
                    <a:pt x="21" y="185"/>
                    <a:pt x="21" y="185"/>
                    <a:pt x="21" y="185"/>
                  </a:cubicBezTo>
                  <a:cubicBezTo>
                    <a:pt x="9" y="185"/>
                    <a:pt x="0" y="175"/>
                    <a:pt x="0" y="164"/>
                  </a:cubicBezTo>
                  <a:cubicBezTo>
                    <a:pt x="0" y="21"/>
                    <a:pt x="0" y="21"/>
                    <a:pt x="0" y="21"/>
                  </a:cubicBezTo>
                  <a:cubicBezTo>
                    <a:pt x="0" y="9"/>
                    <a:pt x="9" y="0"/>
                    <a:pt x="21" y="0"/>
                  </a:cubicBezTo>
                  <a:cubicBezTo>
                    <a:pt x="163" y="0"/>
                    <a:pt x="163" y="0"/>
                    <a:pt x="163" y="0"/>
                  </a:cubicBezTo>
                  <a:cubicBezTo>
                    <a:pt x="175" y="0"/>
                    <a:pt x="185" y="9"/>
                    <a:pt x="185" y="21"/>
                  </a:cubicBezTo>
                  <a:cubicBezTo>
                    <a:pt x="185" y="164"/>
                    <a:pt x="185" y="164"/>
                    <a:pt x="185" y="164"/>
                  </a:cubicBezTo>
                  <a:cubicBezTo>
                    <a:pt x="185" y="168"/>
                    <a:pt x="183" y="172"/>
                    <a:pt x="181" y="175"/>
                  </a:cubicBezTo>
                  <a:cubicBezTo>
                    <a:pt x="154" y="133"/>
                    <a:pt x="154" y="133"/>
                    <a:pt x="154" y="133"/>
                  </a:cubicBezTo>
                  <a:cubicBezTo>
                    <a:pt x="169" y="112"/>
                    <a:pt x="170" y="84"/>
                    <a:pt x="157" y="63"/>
                  </a:cubicBezTo>
                  <a:cubicBezTo>
                    <a:pt x="138" y="33"/>
                    <a:pt x="99" y="25"/>
                    <a:pt x="70" y="43"/>
                  </a:cubicBezTo>
                  <a:cubicBezTo>
                    <a:pt x="41" y="62"/>
                    <a:pt x="32" y="101"/>
                    <a:pt x="51" y="130"/>
                  </a:cubicBezTo>
                  <a:cubicBezTo>
                    <a:pt x="65" y="152"/>
                    <a:pt x="90" y="163"/>
                    <a:pt x="115" y="158"/>
                  </a:cubicBezTo>
                  <a:close/>
                  <a:moveTo>
                    <a:pt x="183" y="221"/>
                  </a:moveTo>
                  <a:cubicBezTo>
                    <a:pt x="177" y="225"/>
                    <a:pt x="169" y="223"/>
                    <a:pt x="165" y="217"/>
                  </a:cubicBezTo>
                  <a:cubicBezTo>
                    <a:pt x="120" y="146"/>
                    <a:pt x="120" y="146"/>
                    <a:pt x="120" y="146"/>
                  </a:cubicBezTo>
                  <a:cubicBezTo>
                    <a:pt x="98" y="153"/>
                    <a:pt x="72" y="145"/>
                    <a:pt x="59" y="124"/>
                  </a:cubicBezTo>
                  <a:cubicBezTo>
                    <a:pt x="44" y="100"/>
                    <a:pt x="51" y="67"/>
                    <a:pt x="75" y="52"/>
                  </a:cubicBezTo>
                  <a:cubicBezTo>
                    <a:pt x="100" y="36"/>
                    <a:pt x="132" y="44"/>
                    <a:pt x="148" y="68"/>
                  </a:cubicBezTo>
                  <a:cubicBezTo>
                    <a:pt x="161" y="89"/>
                    <a:pt x="158" y="115"/>
                    <a:pt x="142" y="132"/>
                  </a:cubicBezTo>
                  <a:cubicBezTo>
                    <a:pt x="187" y="203"/>
                    <a:pt x="187" y="203"/>
                    <a:pt x="187" y="203"/>
                  </a:cubicBezTo>
                  <a:cubicBezTo>
                    <a:pt x="191" y="209"/>
                    <a:pt x="189" y="217"/>
                    <a:pt x="183" y="221"/>
                  </a:cubicBezTo>
                  <a:close/>
                  <a:moveTo>
                    <a:pt x="144" y="71"/>
                  </a:moveTo>
                  <a:cubicBezTo>
                    <a:pt x="129" y="49"/>
                    <a:pt x="100" y="42"/>
                    <a:pt x="78" y="56"/>
                  </a:cubicBezTo>
                  <a:cubicBezTo>
                    <a:pt x="56" y="70"/>
                    <a:pt x="50" y="100"/>
                    <a:pt x="64" y="122"/>
                  </a:cubicBezTo>
                  <a:cubicBezTo>
                    <a:pt x="78" y="144"/>
                    <a:pt x="107" y="150"/>
                    <a:pt x="129" y="136"/>
                  </a:cubicBezTo>
                  <a:cubicBezTo>
                    <a:pt x="151" y="122"/>
                    <a:pt x="158" y="93"/>
                    <a:pt x="144" y="7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nvGrpSpPr>
            <p:cNvPr id="151" name="Group 150"/>
            <p:cNvGrpSpPr/>
            <p:nvPr/>
          </p:nvGrpSpPr>
          <p:grpSpPr>
            <a:xfrm>
              <a:off x="1869003" y="5652436"/>
              <a:ext cx="684051" cy="285824"/>
              <a:chOff x="5416547" y="3144838"/>
              <a:chExt cx="1352553" cy="565150"/>
            </a:xfrm>
            <a:solidFill>
              <a:schemeClr val="bg1"/>
            </a:solidFill>
          </p:grpSpPr>
          <p:sp>
            <p:nvSpPr>
              <p:cNvPr id="153" name="Freeform 21"/>
              <p:cNvSpPr>
                <a:spLocks/>
              </p:cNvSpPr>
              <p:nvPr/>
            </p:nvSpPr>
            <p:spPr bwMode="auto">
              <a:xfrm>
                <a:off x="5435600" y="3144838"/>
                <a:ext cx="1333500" cy="561975"/>
              </a:xfrm>
              <a:custGeom>
                <a:avLst/>
                <a:gdLst>
                  <a:gd name="T0" fmla="*/ 316 w 353"/>
                  <a:gd name="T1" fmla="*/ 100 h 147"/>
                  <a:gd name="T2" fmla="*/ 314 w 353"/>
                  <a:gd name="T3" fmla="*/ 97 h 147"/>
                  <a:gd name="T4" fmla="*/ 351 w 353"/>
                  <a:gd name="T5" fmla="*/ 74 h 147"/>
                  <a:gd name="T6" fmla="*/ 47 w 353"/>
                  <a:gd name="T7" fmla="*/ 0 h 147"/>
                  <a:gd name="T8" fmla="*/ 0 w 353"/>
                  <a:gd name="T9" fmla="*/ 16 h 147"/>
                  <a:gd name="T10" fmla="*/ 1 w 353"/>
                  <a:gd name="T11" fmla="*/ 17 h 147"/>
                  <a:gd name="T12" fmla="*/ 304 w 353"/>
                  <a:gd name="T13" fmla="*/ 98 h 147"/>
                  <a:gd name="T14" fmla="*/ 312 w 353"/>
                  <a:gd name="T15" fmla="*/ 108 h 147"/>
                  <a:gd name="T16" fmla="*/ 312 w 353"/>
                  <a:gd name="T17" fmla="*/ 144 h 147"/>
                  <a:gd name="T18" fmla="*/ 312 w 353"/>
                  <a:gd name="T19" fmla="*/ 147 h 147"/>
                  <a:gd name="T20" fmla="*/ 353 w 353"/>
                  <a:gd name="T21" fmla="*/ 77 h 147"/>
                  <a:gd name="T22" fmla="*/ 316 w 353"/>
                  <a:gd name="T23" fmla="*/ 10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3" h="147">
                    <a:moveTo>
                      <a:pt x="316" y="100"/>
                    </a:moveTo>
                    <a:cubicBezTo>
                      <a:pt x="314" y="97"/>
                      <a:pt x="314" y="97"/>
                      <a:pt x="314" y="97"/>
                    </a:cubicBezTo>
                    <a:cubicBezTo>
                      <a:pt x="351" y="74"/>
                      <a:pt x="351" y="74"/>
                      <a:pt x="351" y="74"/>
                    </a:cubicBezTo>
                    <a:cubicBezTo>
                      <a:pt x="47" y="0"/>
                      <a:pt x="47" y="0"/>
                      <a:pt x="47" y="0"/>
                    </a:cubicBezTo>
                    <a:cubicBezTo>
                      <a:pt x="0" y="16"/>
                      <a:pt x="0" y="16"/>
                      <a:pt x="0" y="16"/>
                    </a:cubicBezTo>
                    <a:cubicBezTo>
                      <a:pt x="1" y="16"/>
                      <a:pt x="1" y="16"/>
                      <a:pt x="1" y="17"/>
                    </a:cubicBezTo>
                    <a:cubicBezTo>
                      <a:pt x="304" y="98"/>
                      <a:pt x="304" y="98"/>
                      <a:pt x="304" y="98"/>
                    </a:cubicBezTo>
                    <a:cubicBezTo>
                      <a:pt x="309" y="99"/>
                      <a:pt x="312" y="104"/>
                      <a:pt x="312" y="108"/>
                    </a:cubicBezTo>
                    <a:cubicBezTo>
                      <a:pt x="312" y="144"/>
                      <a:pt x="312" y="144"/>
                      <a:pt x="312" y="144"/>
                    </a:cubicBezTo>
                    <a:cubicBezTo>
                      <a:pt x="312" y="145"/>
                      <a:pt x="312" y="146"/>
                      <a:pt x="312" y="147"/>
                    </a:cubicBezTo>
                    <a:cubicBezTo>
                      <a:pt x="347" y="128"/>
                      <a:pt x="352" y="86"/>
                      <a:pt x="353" y="77"/>
                    </a:cubicBezTo>
                    <a:lnTo>
                      <a:pt x="316"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154" name="Freeform 22"/>
              <p:cNvSpPr>
                <a:spLocks noEditPoints="1"/>
              </p:cNvSpPr>
              <p:nvPr/>
            </p:nvSpPr>
            <p:spPr bwMode="auto">
              <a:xfrm>
                <a:off x="5416547" y="3216276"/>
                <a:ext cx="1185862" cy="493712"/>
              </a:xfrm>
              <a:custGeom>
                <a:avLst/>
                <a:gdLst>
                  <a:gd name="T0" fmla="*/ 308 w 314"/>
                  <a:gd name="T1" fmla="*/ 82 h 129"/>
                  <a:gd name="T2" fmla="*/ 5 w 314"/>
                  <a:gd name="T3" fmla="*/ 0 h 129"/>
                  <a:gd name="T4" fmla="*/ 4 w 314"/>
                  <a:gd name="T5" fmla="*/ 0 h 129"/>
                  <a:gd name="T6" fmla="*/ 0 w 314"/>
                  <a:gd name="T7" fmla="*/ 4 h 129"/>
                  <a:gd name="T8" fmla="*/ 0 w 314"/>
                  <a:gd name="T9" fmla="*/ 40 h 129"/>
                  <a:gd name="T10" fmla="*/ 6 w 314"/>
                  <a:gd name="T11" fmla="*/ 48 h 129"/>
                  <a:gd name="T12" fmla="*/ 309 w 314"/>
                  <a:gd name="T13" fmla="*/ 129 h 129"/>
                  <a:gd name="T14" fmla="*/ 313 w 314"/>
                  <a:gd name="T15" fmla="*/ 128 h 129"/>
                  <a:gd name="T16" fmla="*/ 314 w 314"/>
                  <a:gd name="T17" fmla="*/ 125 h 129"/>
                  <a:gd name="T18" fmla="*/ 314 w 314"/>
                  <a:gd name="T19" fmla="*/ 89 h 129"/>
                  <a:gd name="T20" fmla="*/ 308 w 314"/>
                  <a:gd name="T21" fmla="*/ 82 h 129"/>
                  <a:gd name="T22" fmla="*/ 72 w 314"/>
                  <a:gd name="T23" fmla="*/ 54 h 129"/>
                  <a:gd name="T24" fmla="*/ 60 w 314"/>
                  <a:gd name="T25" fmla="*/ 39 h 129"/>
                  <a:gd name="T26" fmla="*/ 72 w 314"/>
                  <a:gd name="T27" fmla="*/ 30 h 129"/>
                  <a:gd name="T28" fmla="*/ 84 w 314"/>
                  <a:gd name="T29" fmla="*/ 45 h 129"/>
                  <a:gd name="T30" fmla="*/ 72 w 314"/>
                  <a:gd name="T31" fmla="*/ 54 h 129"/>
                  <a:gd name="T32" fmla="*/ 139 w 314"/>
                  <a:gd name="T33" fmla="*/ 72 h 129"/>
                  <a:gd name="T34" fmla="*/ 127 w 314"/>
                  <a:gd name="T35" fmla="*/ 57 h 129"/>
                  <a:gd name="T36" fmla="*/ 139 w 314"/>
                  <a:gd name="T37" fmla="*/ 48 h 129"/>
                  <a:gd name="T38" fmla="*/ 151 w 314"/>
                  <a:gd name="T39" fmla="*/ 63 h 129"/>
                  <a:gd name="T40" fmla="*/ 139 w 314"/>
                  <a:gd name="T41" fmla="*/ 72 h 129"/>
                  <a:gd name="T42" fmla="*/ 175 w 314"/>
                  <a:gd name="T43" fmla="*/ 82 h 129"/>
                  <a:gd name="T44" fmla="*/ 163 w 314"/>
                  <a:gd name="T45" fmla="*/ 66 h 129"/>
                  <a:gd name="T46" fmla="*/ 175 w 314"/>
                  <a:gd name="T47" fmla="*/ 57 h 129"/>
                  <a:gd name="T48" fmla="*/ 188 w 314"/>
                  <a:gd name="T49" fmla="*/ 73 h 129"/>
                  <a:gd name="T50" fmla="*/ 175 w 314"/>
                  <a:gd name="T51" fmla="*/ 8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4" h="129">
                    <a:moveTo>
                      <a:pt x="308" y="82"/>
                    </a:moveTo>
                    <a:cubicBezTo>
                      <a:pt x="5" y="0"/>
                      <a:pt x="5" y="0"/>
                      <a:pt x="5" y="0"/>
                    </a:cubicBezTo>
                    <a:cubicBezTo>
                      <a:pt x="5" y="0"/>
                      <a:pt x="4" y="0"/>
                      <a:pt x="4" y="0"/>
                    </a:cubicBezTo>
                    <a:cubicBezTo>
                      <a:pt x="2" y="0"/>
                      <a:pt x="0" y="2"/>
                      <a:pt x="0" y="4"/>
                    </a:cubicBezTo>
                    <a:cubicBezTo>
                      <a:pt x="0" y="40"/>
                      <a:pt x="0" y="40"/>
                      <a:pt x="0" y="40"/>
                    </a:cubicBezTo>
                    <a:cubicBezTo>
                      <a:pt x="0" y="43"/>
                      <a:pt x="3" y="47"/>
                      <a:pt x="6" y="48"/>
                    </a:cubicBezTo>
                    <a:cubicBezTo>
                      <a:pt x="309" y="129"/>
                      <a:pt x="309" y="129"/>
                      <a:pt x="309" y="129"/>
                    </a:cubicBezTo>
                    <a:cubicBezTo>
                      <a:pt x="311" y="129"/>
                      <a:pt x="312" y="129"/>
                      <a:pt x="313" y="128"/>
                    </a:cubicBezTo>
                    <a:cubicBezTo>
                      <a:pt x="314" y="127"/>
                      <a:pt x="314" y="126"/>
                      <a:pt x="314" y="125"/>
                    </a:cubicBezTo>
                    <a:cubicBezTo>
                      <a:pt x="314" y="89"/>
                      <a:pt x="314" y="89"/>
                      <a:pt x="314" y="89"/>
                    </a:cubicBezTo>
                    <a:cubicBezTo>
                      <a:pt x="314" y="86"/>
                      <a:pt x="311" y="82"/>
                      <a:pt x="308" y="82"/>
                    </a:cubicBezTo>
                    <a:close/>
                    <a:moveTo>
                      <a:pt x="72" y="54"/>
                    </a:moveTo>
                    <a:cubicBezTo>
                      <a:pt x="65" y="52"/>
                      <a:pt x="60" y="45"/>
                      <a:pt x="60" y="39"/>
                    </a:cubicBezTo>
                    <a:cubicBezTo>
                      <a:pt x="60" y="32"/>
                      <a:pt x="65" y="28"/>
                      <a:pt x="72" y="30"/>
                    </a:cubicBezTo>
                    <a:cubicBezTo>
                      <a:pt x="79" y="31"/>
                      <a:pt x="84" y="38"/>
                      <a:pt x="84" y="45"/>
                    </a:cubicBezTo>
                    <a:cubicBezTo>
                      <a:pt x="84" y="52"/>
                      <a:pt x="79" y="56"/>
                      <a:pt x="72" y="54"/>
                    </a:cubicBezTo>
                    <a:close/>
                    <a:moveTo>
                      <a:pt x="139" y="72"/>
                    </a:moveTo>
                    <a:cubicBezTo>
                      <a:pt x="132" y="70"/>
                      <a:pt x="127" y="63"/>
                      <a:pt x="127" y="57"/>
                    </a:cubicBezTo>
                    <a:cubicBezTo>
                      <a:pt x="127" y="50"/>
                      <a:pt x="132" y="46"/>
                      <a:pt x="139" y="48"/>
                    </a:cubicBezTo>
                    <a:cubicBezTo>
                      <a:pt x="146" y="49"/>
                      <a:pt x="151" y="56"/>
                      <a:pt x="151" y="63"/>
                    </a:cubicBezTo>
                    <a:cubicBezTo>
                      <a:pt x="151" y="70"/>
                      <a:pt x="146" y="74"/>
                      <a:pt x="139" y="72"/>
                    </a:cubicBezTo>
                    <a:close/>
                    <a:moveTo>
                      <a:pt x="175" y="82"/>
                    </a:moveTo>
                    <a:cubicBezTo>
                      <a:pt x="169" y="80"/>
                      <a:pt x="163" y="73"/>
                      <a:pt x="163" y="66"/>
                    </a:cubicBezTo>
                    <a:cubicBezTo>
                      <a:pt x="163" y="60"/>
                      <a:pt x="169" y="56"/>
                      <a:pt x="175" y="57"/>
                    </a:cubicBezTo>
                    <a:cubicBezTo>
                      <a:pt x="182" y="59"/>
                      <a:pt x="188" y="66"/>
                      <a:pt x="188" y="73"/>
                    </a:cubicBezTo>
                    <a:cubicBezTo>
                      <a:pt x="188" y="80"/>
                      <a:pt x="182" y="84"/>
                      <a:pt x="17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155" name="Freeform 23"/>
              <p:cNvSpPr>
                <a:spLocks/>
              </p:cNvSpPr>
              <p:nvPr/>
            </p:nvSpPr>
            <p:spPr bwMode="auto">
              <a:xfrm>
                <a:off x="6046788" y="3576638"/>
                <a:ext cx="188913" cy="117475"/>
              </a:xfrm>
              <a:custGeom>
                <a:avLst/>
                <a:gdLst>
                  <a:gd name="T0" fmla="*/ 0 w 119"/>
                  <a:gd name="T1" fmla="*/ 0 h 74"/>
                  <a:gd name="T2" fmla="*/ 0 w 119"/>
                  <a:gd name="T3" fmla="*/ 12 h 74"/>
                  <a:gd name="T4" fmla="*/ 88 w 119"/>
                  <a:gd name="T5" fmla="*/ 74 h 74"/>
                  <a:gd name="T6" fmla="*/ 119 w 119"/>
                  <a:gd name="T7" fmla="*/ 50 h 74"/>
                  <a:gd name="T8" fmla="*/ 43 w 119"/>
                  <a:gd name="T9" fmla="*/ 12 h 74"/>
                  <a:gd name="T10" fmla="*/ 0 w 119"/>
                  <a:gd name="T11" fmla="*/ 0 h 74"/>
                </a:gdLst>
                <a:ahLst/>
                <a:cxnLst>
                  <a:cxn ang="0">
                    <a:pos x="T0" y="T1"/>
                  </a:cxn>
                  <a:cxn ang="0">
                    <a:pos x="T2" y="T3"/>
                  </a:cxn>
                  <a:cxn ang="0">
                    <a:pos x="T4" y="T5"/>
                  </a:cxn>
                  <a:cxn ang="0">
                    <a:pos x="T6" y="T7"/>
                  </a:cxn>
                  <a:cxn ang="0">
                    <a:pos x="T8" y="T9"/>
                  </a:cxn>
                  <a:cxn ang="0">
                    <a:pos x="T10" y="T11"/>
                  </a:cxn>
                </a:cxnLst>
                <a:rect l="0" t="0" r="r" b="b"/>
                <a:pathLst>
                  <a:path w="119" h="74">
                    <a:moveTo>
                      <a:pt x="0" y="0"/>
                    </a:moveTo>
                    <a:lnTo>
                      <a:pt x="0" y="12"/>
                    </a:lnTo>
                    <a:lnTo>
                      <a:pt x="88" y="74"/>
                    </a:lnTo>
                    <a:lnTo>
                      <a:pt x="119" y="50"/>
                    </a:lnTo>
                    <a:lnTo>
                      <a:pt x="43" y="1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sp>
            <p:nvSpPr>
              <p:cNvPr id="156" name="Freeform 24"/>
              <p:cNvSpPr>
                <a:spLocks/>
              </p:cNvSpPr>
              <p:nvPr/>
            </p:nvSpPr>
            <p:spPr bwMode="auto">
              <a:xfrm>
                <a:off x="5808663" y="3549651"/>
                <a:ext cx="374650" cy="149225"/>
              </a:xfrm>
              <a:custGeom>
                <a:avLst/>
                <a:gdLst>
                  <a:gd name="T0" fmla="*/ 148 w 236"/>
                  <a:gd name="T1" fmla="*/ 31 h 94"/>
                  <a:gd name="T2" fmla="*/ 148 w 236"/>
                  <a:gd name="T3" fmla="*/ 17 h 94"/>
                  <a:gd name="T4" fmla="*/ 91 w 236"/>
                  <a:gd name="T5" fmla="*/ 0 h 94"/>
                  <a:gd name="T6" fmla="*/ 91 w 236"/>
                  <a:gd name="T7" fmla="*/ 5 h 94"/>
                  <a:gd name="T8" fmla="*/ 53 w 236"/>
                  <a:gd name="T9" fmla="*/ 7 h 94"/>
                  <a:gd name="T10" fmla="*/ 0 w 236"/>
                  <a:gd name="T11" fmla="*/ 29 h 94"/>
                  <a:gd name="T12" fmla="*/ 91 w 236"/>
                  <a:gd name="T13" fmla="*/ 12 h 94"/>
                  <a:gd name="T14" fmla="*/ 91 w 236"/>
                  <a:gd name="T15" fmla="*/ 14 h 94"/>
                  <a:gd name="T16" fmla="*/ 60 w 236"/>
                  <a:gd name="T17" fmla="*/ 19 h 94"/>
                  <a:gd name="T18" fmla="*/ 0 w 236"/>
                  <a:gd name="T19" fmla="*/ 29 h 94"/>
                  <a:gd name="T20" fmla="*/ 119 w 236"/>
                  <a:gd name="T21" fmla="*/ 63 h 94"/>
                  <a:gd name="T22" fmla="*/ 236 w 236"/>
                  <a:gd name="T23" fmla="*/ 94 h 94"/>
                  <a:gd name="T24" fmla="*/ 176 w 236"/>
                  <a:gd name="T25" fmla="*/ 50 h 94"/>
                  <a:gd name="T26" fmla="*/ 148 w 236"/>
                  <a:gd name="T27"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94">
                    <a:moveTo>
                      <a:pt x="148" y="31"/>
                    </a:moveTo>
                    <a:lnTo>
                      <a:pt x="148" y="17"/>
                    </a:lnTo>
                    <a:lnTo>
                      <a:pt x="91" y="0"/>
                    </a:lnTo>
                    <a:lnTo>
                      <a:pt x="91" y="5"/>
                    </a:lnTo>
                    <a:lnTo>
                      <a:pt x="53" y="7"/>
                    </a:lnTo>
                    <a:lnTo>
                      <a:pt x="0" y="29"/>
                    </a:lnTo>
                    <a:lnTo>
                      <a:pt x="91" y="12"/>
                    </a:lnTo>
                    <a:lnTo>
                      <a:pt x="91" y="14"/>
                    </a:lnTo>
                    <a:lnTo>
                      <a:pt x="60" y="19"/>
                    </a:lnTo>
                    <a:lnTo>
                      <a:pt x="0" y="29"/>
                    </a:lnTo>
                    <a:lnTo>
                      <a:pt x="119" y="63"/>
                    </a:lnTo>
                    <a:lnTo>
                      <a:pt x="236" y="94"/>
                    </a:lnTo>
                    <a:lnTo>
                      <a:pt x="176" y="50"/>
                    </a:lnTo>
                    <a:lnTo>
                      <a:pt x="148"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184"/>
                <a:endParaRPr lang="en-US" sz="1700">
                  <a:solidFill>
                    <a:srgbClr val="000000"/>
                  </a:solidFill>
                </a:endParaRPr>
              </a:p>
            </p:txBody>
          </p:sp>
        </p:grpSp>
        <p:sp>
          <p:nvSpPr>
            <p:cNvPr id="152" name="Freeform 13"/>
            <p:cNvSpPr>
              <a:spLocks noChangeAspect="1" noEditPoints="1"/>
            </p:cNvSpPr>
            <p:nvPr/>
          </p:nvSpPr>
          <p:spPr bwMode="black">
            <a:xfrm>
              <a:off x="2742635" y="5621113"/>
              <a:ext cx="409278" cy="348471"/>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rgbClr val="000000">
                    <a:lumMod val="50000"/>
                  </a:srgbClr>
                </a:solidFill>
                <a:latin typeface="Segoe Light" pitchFamily="34" charset="0"/>
              </a:endParaRPr>
            </a:p>
          </p:txBody>
        </p:sp>
      </p:grpSp>
    </p:spTree>
    <p:extLst>
      <p:ext uri="{BB962C8B-B14F-4D97-AF65-F5344CB8AC3E}">
        <p14:creationId xmlns:p14="http://schemas.microsoft.com/office/powerpoint/2010/main" val="294978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2"/>
                                        </p:tgtEl>
                                        <p:attrNameLst>
                                          <p:attrName>style.visibility</p:attrName>
                                        </p:attrNameLst>
                                      </p:cBhvr>
                                      <p:to>
                                        <p:strVal val="visible"/>
                                      </p:to>
                                    </p:set>
                                    <p:animEffect transition="in" filter="fade">
                                      <p:cBhvr>
                                        <p:cTn id="7" dur="500"/>
                                        <p:tgtEl>
                                          <p:spTgt spid="362"/>
                                        </p:tgtEl>
                                      </p:cBhvr>
                                    </p:animEffect>
                                  </p:childTnLst>
                                </p:cTn>
                              </p:par>
                              <p:par>
                                <p:cTn id="8" presetID="10" presetClass="entr" presetSubtype="0" fill="hold" nodeType="withEffect">
                                  <p:stCondLst>
                                    <p:cond delay="0"/>
                                  </p:stCondLst>
                                  <p:childTnLst>
                                    <p:set>
                                      <p:cBhvr>
                                        <p:cTn id="9" dur="1" fill="hold">
                                          <p:stCondLst>
                                            <p:cond delay="0"/>
                                          </p:stCondLst>
                                        </p:cTn>
                                        <p:tgtEl>
                                          <p:spTgt spid="359"/>
                                        </p:tgtEl>
                                        <p:attrNameLst>
                                          <p:attrName>style.visibility</p:attrName>
                                        </p:attrNameLst>
                                      </p:cBhvr>
                                      <p:to>
                                        <p:strVal val="visible"/>
                                      </p:to>
                                    </p:set>
                                    <p:animEffect transition="in" filter="fade">
                                      <p:cBhvr>
                                        <p:cTn id="10" dur="500"/>
                                        <p:tgtEl>
                                          <p:spTgt spid="35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58"/>
                                        </p:tgtEl>
                                        <p:attrNameLst>
                                          <p:attrName>style.visibility</p:attrName>
                                        </p:attrNameLst>
                                      </p:cBhvr>
                                      <p:to>
                                        <p:strVal val="visible"/>
                                      </p:to>
                                    </p:set>
                                    <p:animEffect transition="in" filter="fade">
                                      <p:cBhvr>
                                        <p:cTn id="13" dur="500"/>
                                        <p:tgtEl>
                                          <p:spTgt spid="35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7"/>
                                        </p:tgtEl>
                                        <p:attrNameLst>
                                          <p:attrName>style.visibility</p:attrName>
                                        </p:attrNameLst>
                                      </p:cBhvr>
                                      <p:to>
                                        <p:strVal val="visible"/>
                                      </p:to>
                                    </p:set>
                                    <p:animEffect transition="in" filter="fade">
                                      <p:cBhvr>
                                        <p:cTn id="16" dur="500"/>
                                        <p:tgtEl>
                                          <p:spTgt spid="10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8"/>
                                        </p:tgtEl>
                                        <p:attrNameLst>
                                          <p:attrName>style.visibility</p:attrName>
                                        </p:attrNameLst>
                                      </p:cBhvr>
                                      <p:to>
                                        <p:strVal val="visible"/>
                                      </p:to>
                                    </p:set>
                                    <p:animEffect transition="in" filter="fade">
                                      <p:cBhvr>
                                        <p:cTn id="19" dur="500"/>
                                        <p:tgtEl>
                                          <p:spTgt spid="10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9"/>
                                        </p:tgtEl>
                                        <p:attrNameLst>
                                          <p:attrName>style.visibility</p:attrName>
                                        </p:attrNameLst>
                                      </p:cBhvr>
                                      <p:to>
                                        <p:strVal val="visible"/>
                                      </p:to>
                                    </p:set>
                                    <p:animEffect transition="in" filter="fade">
                                      <p:cBhvr>
                                        <p:cTn id="22" dur="500"/>
                                        <p:tgtEl>
                                          <p:spTgt spid="109"/>
                                        </p:tgtEl>
                                      </p:cBhvr>
                                    </p:animEffect>
                                  </p:childTnLst>
                                </p:cTn>
                              </p:par>
                              <p:par>
                                <p:cTn id="23" presetID="10" presetClass="entr" presetSubtype="0" fill="hold" nodeType="withEffect">
                                  <p:stCondLst>
                                    <p:cond delay="0"/>
                                  </p:stCondLst>
                                  <p:childTnLst>
                                    <p:set>
                                      <p:cBhvr>
                                        <p:cTn id="24" dur="1" fill="hold">
                                          <p:stCondLst>
                                            <p:cond delay="0"/>
                                          </p:stCondLst>
                                        </p:cTn>
                                        <p:tgtEl>
                                          <p:spTgt spid="111"/>
                                        </p:tgtEl>
                                        <p:attrNameLst>
                                          <p:attrName>style.visibility</p:attrName>
                                        </p:attrNameLst>
                                      </p:cBhvr>
                                      <p:to>
                                        <p:strVal val="visible"/>
                                      </p:to>
                                    </p:set>
                                    <p:animEffect transition="in" filter="fade">
                                      <p:cBhvr>
                                        <p:cTn id="25"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 grpId="0" animBg="1"/>
      <p:bldP spid="107" grpId="0" animBg="1"/>
      <p:bldP spid="108" grpId="0" animBg="1"/>
      <p:bldP spid="10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5pW8q9nvbUqge8KSJaqYl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5pW8q9nvbUqge8KSJaqYlw"/>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5pW8q9nvbUqge8KSJaqYlw"/>
</p:tagLst>
</file>

<file path=ppt/theme/theme1.xml><?xml version="1.0" encoding="utf-8"?>
<a:theme xmlns:a="http://schemas.openxmlformats.org/drawingml/2006/main" name="STB Conversations 2013">
  <a:themeElements>
    <a:clrScheme name="STB 2013 colors">
      <a:dk1>
        <a:srgbClr val="000000"/>
      </a:dk1>
      <a:lt1>
        <a:srgbClr val="FFFFFF"/>
      </a:lt1>
      <a:dk2>
        <a:srgbClr val="505050"/>
      </a:dk2>
      <a:lt2>
        <a:srgbClr val="D2D2D2"/>
      </a:lt2>
      <a:accent1>
        <a:srgbClr val="0072C6"/>
      </a:accent1>
      <a:accent2>
        <a:srgbClr val="008272"/>
      </a:accent2>
      <a:accent3>
        <a:srgbClr val="68217A"/>
      </a:accent3>
      <a:accent4>
        <a:srgbClr val="DC3C00"/>
      </a:accent4>
      <a:accent5>
        <a:srgbClr val="FF8C00"/>
      </a:accent5>
      <a:accent6>
        <a:srgbClr val="00BCF2"/>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4"/>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000" b="1" dirty="0" smtClean="0">
            <a:solidFill>
              <a:schemeClr val="bg1"/>
            </a:solidFill>
            <a:latin typeface="+mj-lt"/>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noAutofit/>
      </a:bodyPr>
      <a:lstStyle>
        <a:defPPr>
          <a:lnSpc>
            <a:spcPct val="90000"/>
          </a:lnSpc>
          <a:spcAft>
            <a:spcPts val="600"/>
          </a:spcAft>
          <a:defRPr sz="2400" smtClean="0">
            <a:gradFill>
              <a:gsLst>
                <a:gs pos="2917">
                  <a:schemeClr val="tx1"/>
                </a:gs>
                <a:gs pos="30000">
                  <a:schemeClr val="tx1"/>
                </a:gs>
              </a:gsLst>
              <a:lin ang="5400000" scaled="0"/>
            </a:gradFill>
          </a:defRPr>
        </a:defPPr>
      </a:lstStyle>
    </a:txDef>
  </a:objectDefaults>
  <a:extraClrSchemeLst/>
</a:theme>
</file>

<file path=ppt/theme/theme2.xml><?xml version="1.0" encoding="utf-8"?>
<a:theme xmlns:a="http://schemas.openxmlformats.org/drawingml/2006/main" name="1_STB Conversations 2013">
  <a:themeElements>
    <a:clrScheme name="STB 2013 colors">
      <a:dk1>
        <a:srgbClr val="000000"/>
      </a:dk1>
      <a:lt1>
        <a:srgbClr val="FFFFFF"/>
      </a:lt1>
      <a:dk2>
        <a:srgbClr val="505050"/>
      </a:dk2>
      <a:lt2>
        <a:srgbClr val="D2D2D2"/>
      </a:lt2>
      <a:accent1>
        <a:srgbClr val="0072C6"/>
      </a:accent1>
      <a:accent2>
        <a:srgbClr val="008272"/>
      </a:accent2>
      <a:accent3>
        <a:srgbClr val="68217A"/>
      </a:accent3>
      <a:accent4>
        <a:srgbClr val="DC3C00"/>
      </a:accent4>
      <a:accent5>
        <a:srgbClr val="FF8C00"/>
      </a:accent5>
      <a:accent6>
        <a:srgbClr val="00BCF2"/>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4"/>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000" b="1" dirty="0" smtClean="0">
            <a:solidFill>
              <a:schemeClr val="bg1"/>
            </a:solidFill>
            <a:latin typeface="+mj-lt"/>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noAutofit/>
      </a:bodyPr>
      <a:lstStyle>
        <a:defPPr>
          <a:lnSpc>
            <a:spcPct val="90000"/>
          </a:lnSpc>
          <a:spcAft>
            <a:spcPts val="600"/>
          </a:spcAft>
          <a:defRPr sz="240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odule xmlns="25E3F5CF-758E-45C1-A863-45555F69257B">1</Module>
    <Content_x0020_Type xmlns="25E3F5CF-758E-45C1-A863-45555F69257B">Slide Presentation</Content_x0020_Type>
    <Status xmlns="25E3F5CF-758E-45C1-A863-45555F69257B">Final</Statu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D424397D6E0894893C9D2AD539082A1" ma:contentTypeVersion="" ma:contentTypeDescription="Create a new document." ma:contentTypeScope="" ma:versionID="fa67eed0b1c11a6ab8b712d27c495645">
  <xsd:schema xmlns:xsd="http://www.w3.org/2001/XMLSchema" xmlns:xs="http://www.w3.org/2001/XMLSchema" xmlns:p="http://schemas.microsoft.com/office/2006/metadata/properties" xmlns:ns2="25E3F5CF-758E-45C1-A863-45555F69257B" xmlns:ns3="27aa9422-7f1f-4c84-9cdf-302b1a67e513" targetNamespace="http://schemas.microsoft.com/office/2006/metadata/properties" ma:root="true" ma:fieldsID="5abbb3f3526fffb9fd065abe145feb7d" ns2:_="" ns3:_="">
    <xsd:import namespace="25E3F5CF-758E-45C1-A863-45555F69257B"/>
    <xsd:import namespace="27aa9422-7f1f-4c84-9cdf-302b1a67e513"/>
    <xsd:element name="properties">
      <xsd:complexType>
        <xsd:sequence>
          <xsd:element name="documentManagement">
            <xsd:complexType>
              <xsd:all>
                <xsd:element ref="ns2:Content_x0020_Type"/>
                <xsd:element ref="ns2:Module" minOccurs="0"/>
                <xsd:element ref="ns2:Status" minOccurs="0"/>
                <xsd:element ref="ns3:SharedWithUsers" minOccurs="0"/>
                <xsd:element ref="ns3:SharingHintHash"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5E3F5CF-758E-45C1-A863-45555F69257B" elementFormDefault="qualified">
    <xsd:import namespace="http://schemas.microsoft.com/office/2006/documentManagement/types"/>
    <xsd:import namespace="http://schemas.microsoft.com/office/infopath/2007/PartnerControls"/>
    <xsd:element name="Content_x0020_Type" ma:index="8" ma:displayName="Content Type" ma:format="Dropdown" ma:internalName="Content_x0020_Type">
      <xsd:simpleType>
        <xsd:restriction base="dms:Choice">
          <xsd:enumeration value="Assessment"/>
          <xsd:enumeration value="Assessment Policheck"/>
          <xsd:enumeration value="Break Slides"/>
          <xsd:enumeration value="CC File"/>
          <xsd:enumeration value="CC Policheck"/>
          <xsd:enumeration value="Instructor Image"/>
          <xsd:enumeration value="Outline"/>
          <xsd:enumeration value="Slide Presentation"/>
          <xsd:enumeration value="Slide Presentation Policheck"/>
          <xsd:enumeration value="SME Recruitment"/>
        </xsd:restriction>
      </xsd:simpleType>
    </xsd:element>
    <xsd:element name="Module" ma:index="9" nillable="true" ma:displayName="Module" ma:decimals="0" ma:internalName="Module" ma:percentage="FALSE">
      <xsd:simpleType>
        <xsd:restriction base="dms:Number">
          <xsd:maxInclusive value="40"/>
          <xsd:minInclusive value="1"/>
        </xsd:restriction>
      </xsd:simpleType>
    </xsd:element>
    <xsd:element name="Status" ma:index="10" nillable="true" ma:displayName="Status" ma:default="Draft" ma:format="Dropdown" ma:internalName="Status">
      <xsd:simpleType>
        <xsd:restriction base="dms:Choice">
          <xsd:enumeration value="Draft"/>
          <xsd:enumeration value="Final"/>
        </xsd:restriction>
      </xsd:simpleType>
    </xsd:element>
  </xsd:schema>
  <xsd:schema xmlns:xsd="http://www.w3.org/2001/XMLSchema" xmlns:xs="http://www.w3.org/2001/XMLSchema" xmlns:dms="http://schemas.microsoft.com/office/2006/documentManagement/types" xmlns:pc="http://schemas.microsoft.com/office/infopath/2007/PartnerControls" targetNamespace="27aa9422-7f1f-4c84-9cdf-302b1a67e513"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12" nillable="true" ma:displayName="Sharing Hint Hash" ma:internalName="SharingHintHash" ma:readOnly="true">
      <xsd:simpleType>
        <xsd:restriction base="dms:Text"/>
      </xsd:simpleType>
    </xsd:element>
    <xsd:element name="SharedWithDetails" ma:index="13"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A40D1DD-6529-497C-B1F0-A71BAD27B8A7}"/>
</file>

<file path=customXml/itemProps2.xml><?xml version="1.0" encoding="utf-8"?>
<ds:datastoreItem xmlns:ds="http://schemas.openxmlformats.org/officeDocument/2006/customXml" ds:itemID="{56F1B02A-95A0-40F7-A24E-8B07566DACD5}"/>
</file>

<file path=customXml/itemProps3.xml><?xml version="1.0" encoding="utf-8"?>
<ds:datastoreItem xmlns:ds="http://schemas.openxmlformats.org/officeDocument/2006/customXml" ds:itemID="{2743980E-A598-4D6F-9669-8E052F49E856}"/>
</file>

<file path=docProps/app.xml><?xml version="1.0" encoding="utf-8"?>
<Properties xmlns="http://schemas.openxmlformats.org/officeDocument/2006/extended-properties" xmlns:vt="http://schemas.openxmlformats.org/officeDocument/2006/docPropsVTypes">
  <Template>Office Theme</Template>
  <TotalTime>0</TotalTime>
  <Words>3028</Words>
  <Application>Microsoft Office PowerPoint</Application>
  <PresentationFormat>Custom</PresentationFormat>
  <Paragraphs>677</Paragraphs>
  <Slides>37</Slides>
  <Notes>20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37</vt:i4>
      </vt:variant>
    </vt:vector>
  </HeadingPairs>
  <TitlesOfParts>
    <vt:vector size="49" baseType="lpstr">
      <vt:lpstr>MS PGothic</vt:lpstr>
      <vt:lpstr>MS PGothic</vt:lpstr>
      <vt:lpstr>Arial</vt:lpstr>
      <vt:lpstr>Calibri</vt:lpstr>
      <vt:lpstr>Segoe</vt:lpstr>
      <vt:lpstr>Segoe Light</vt:lpstr>
      <vt:lpstr>Segoe UI</vt:lpstr>
      <vt:lpstr>Segoe UI Light</vt:lpstr>
      <vt:lpstr>Segoe UI Semibold</vt:lpstr>
      <vt:lpstr>Wingdings</vt:lpstr>
      <vt:lpstr>STB Conversations 2013</vt:lpstr>
      <vt:lpstr>1_STB Conversations 2013</vt:lpstr>
      <vt:lpstr>PowerPoint Presentation</vt:lpstr>
      <vt:lpstr>Big Data Analytics  with HDInsight Module 1 – Microsoft Big Data Fundamentals  Matt Winkler    Nishant Thacker Principal PM Manager  Technical Product Manager Microsoft    Microsoft </vt:lpstr>
      <vt:lpstr>PowerPoint Presentation</vt:lpstr>
      <vt:lpstr>PowerPoint Presentation</vt:lpstr>
      <vt:lpstr>Breaking points of traditional approach</vt:lpstr>
      <vt:lpstr>Breaking points of traditional approach</vt:lpstr>
      <vt:lpstr>Breaking points of traditional approach</vt:lpstr>
      <vt:lpstr>Breaking points of traditional approach</vt:lpstr>
      <vt:lpstr>Breaking points of traditional approach</vt:lpstr>
      <vt:lpstr>What if you could handle big data? </vt:lpstr>
      <vt:lpstr>PowerPoint Presentation</vt:lpstr>
      <vt:lpstr>Introducing Apache Hadoop</vt:lpstr>
      <vt:lpstr>Data volume</vt:lpstr>
      <vt:lpstr>Data variety</vt:lpstr>
      <vt:lpstr>Data velocity</vt:lpstr>
      <vt:lpstr>Hadoop is a platform with portfolio of projects</vt:lpstr>
      <vt:lpstr>A Hadoop distribution is a package of projects</vt:lpstr>
      <vt:lpstr>PowerPoint Presentation</vt:lpstr>
      <vt:lpstr>Microsoft + Hortonworks Promoting open Hadoop</vt:lpstr>
      <vt:lpstr>HDInsight supports Hive</vt:lpstr>
      <vt:lpstr>HDInsight supports HBase</vt:lpstr>
      <vt:lpstr>HDInsight supports Mahout</vt:lpstr>
      <vt:lpstr>HDInsight supports Storm</vt:lpstr>
      <vt:lpstr>Autotomatic Geo-Redundancy</vt:lpstr>
      <vt:lpstr>Deployed in minutes</vt:lpstr>
      <vt:lpstr>Low Cost </vt:lpstr>
      <vt:lpstr>Connect cloud Hadoop with on-premises</vt:lpstr>
      <vt:lpstr>Scenarios for deploying Hadoop as hybrid</vt:lpstr>
      <vt:lpstr>Bringing Hadoop to a billion people</vt:lpstr>
      <vt:lpstr>PowerPoint Presentation</vt:lpstr>
      <vt:lpstr>Hadoop scenario 1—pre-process ETL</vt:lpstr>
      <vt:lpstr>Hadoop scenario 2—hot and cold storage</vt:lpstr>
      <vt:lpstr>Industry use cases of Hadoop</vt:lpstr>
      <vt:lpstr>PowerPoint Presentation</vt:lpstr>
      <vt:lpstr>Challenges with implementing Hadoop</vt:lpstr>
      <vt:lpstr>Why Hadoop in the cloud?</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2015-02-06T23:08:13Z</dcterms:created>
  <dcterms:modified xsi:type="dcterms:W3CDTF">2015-04-02T16:59:45Z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0x0101005D424397D6E0894893C9D2AD539082A1</vt:lpwstr>
  </property>
</Properties>
</file>